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8"/>
  </p:handoutMasterIdLst>
  <p:sldIdLst>
    <p:sldId id="7284" r:id="rId3"/>
    <p:sldId id="902" r:id="rId5"/>
    <p:sldId id="7325" r:id="rId6"/>
    <p:sldId id="7328" r:id="rId7"/>
    <p:sldId id="7261" r:id="rId8"/>
    <p:sldId id="7275" r:id="rId9"/>
    <p:sldId id="1185" r:id="rId10"/>
    <p:sldId id="7465" r:id="rId11"/>
    <p:sldId id="1168" r:id="rId12"/>
    <p:sldId id="7400" r:id="rId13"/>
    <p:sldId id="1170" r:id="rId14"/>
    <p:sldId id="7401" r:id="rId15"/>
    <p:sldId id="7402" r:id="rId16"/>
    <p:sldId id="7403" r:id="rId17"/>
    <p:sldId id="7263" r:id="rId18"/>
    <p:sldId id="1192" r:id="rId19"/>
    <p:sldId id="1198" r:id="rId20"/>
    <p:sldId id="1193" r:id="rId21"/>
    <p:sldId id="7404" r:id="rId22"/>
    <p:sldId id="7405" r:id="rId23"/>
    <p:sldId id="7406" r:id="rId24"/>
    <p:sldId id="7407" r:id="rId25"/>
    <p:sldId id="7408" r:id="rId26"/>
    <p:sldId id="7409" r:id="rId27"/>
    <p:sldId id="7410" r:id="rId28"/>
    <p:sldId id="7411" r:id="rId29"/>
    <p:sldId id="7412" r:id="rId30"/>
    <p:sldId id="7413" r:id="rId31"/>
    <p:sldId id="7414" r:id="rId32"/>
    <p:sldId id="7415" r:id="rId33"/>
    <p:sldId id="7416" r:id="rId34"/>
    <p:sldId id="7327" r:id="rId35"/>
    <p:sldId id="7309" r:id="rId36"/>
    <p:sldId id="7307" r:id="rId37"/>
    <p:sldId id="7311" r:id="rId38"/>
    <p:sldId id="7312" r:id="rId39"/>
    <p:sldId id="7269" r:id="rId40"/>
    <p:sldId id="7285" r:id="rId41"/>
    <p:sldId id="7276" r:id="rId42"/>
    <p:sldId id="7277" r:id="rId43"/>
    <p:sldId id="7278" r:id="rId44"/>
    <p:sldId id="7279" r:id="rId45"/>
    <p:sldId id="7280" r:id="rId46"/>
    <p:sldId id="7532" r:id="rId47"/>
    <p:sldId id="7281" r:id="rId48"/>
    <p:sldId id="7266" r:id="rId49"/>
    <p:sldId id="7326" r:id="rId50"/>
    <p:sldId id="7286" r:id="rId51"/>
    <p:sldId id="7320" r:id="rId52"/>
    <p:sldId id="7323" r:id="rId53"/>
    <p:sldId id="7322" r:id="rId54"/>
    <p:sldId id="7321" r:id="rId55"/>
    <p:sldId id="7288" r:id="rId56"/>
    <p:sldId id="7292" r:id="rId57"/>
    <p:sldId id="7290" r:id="rId58"/>
    <p:sldId id="7298" r:id="rId59"/>
    <p:sldId id="7299" r:id="rId60"/>
    <p:sldId id="7300" r:id="rId61"/>
    <p:sldId id="7301" r:id="rId62"/>
    <p:sldId id="7302" r:id="rId63"/>
    <p:sldId id="7303" r:id="rId64"/>
    <p:sldId id="7324" r:id="rId65"/>
    <p:sldId id="7305" r:id="rId66"/>
    <p:sldId id="7293" r:id="rId67"/>
    <p:sldId id="7296" r:id="rId68"/>
    <p:sldId id="7295" r:id="rId69"/>
    <p:sldId id="1200" r:id="rId70"/>
    <p:sldId id="1204" r:id="rId71"/>
    <p:sldId id="1205" r:id="rId72"/>
    <p:sldId id="1202" r:id="rId73"/>
    <p:sldId id="1201" r:id="rId74"/>
    <p:sldId id="1203" r:id="rId75"/>
    <p:sldId id="7329" r:id="rId76"/>
    <p:sldId id="7232" r:id="rId77"/>
  </p:sldIdLst>
  <p:sldSz cx="12192000" cy="6858000"/>
  <p:notesSz cx="6760845" cy="9942195"/>
  <p:custDataLst>
    <p:tags r:id="rId83"/>
  </p:custDataLst>
  <p:defaultTextStyle>
    <a:defPPr>
      <a:defRPr lang="zh-CN"/>
    </a:defPPr>
    <a:lvl1pPr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2" pos="3860" userDrawn="1">
          <p15:clr>
            <a:srgbClr val="A4A3A4"/>
          </p15:clr>
        </p15:guide>
        <p15:guide id="3" orient="horz" pos="219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蔡 智" initials="蔡" lastIdx="1" clrIdx="0"/>
  <p:cmAuthor id="2" name="m y" initials="my" lastIdx="1" clrIdx="1"/>
  <p:cmAuthor id="3" name="XuFei" initials="X"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8000"/>
    <a:srgbClr val="1F497D"/>
    <a:srgbClr val="0F2D69"/>
    <a:srgbClr val="F4951C"/>
    <a:srgbClr val="99DA33"/>
    <a:srgbClr val="98D735"/>
    <a:srgbClr val="002060"/>
    <a:srgbClr val="0000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autoAdjust="0"/>
    <p:restoredTop sz="66178" autoAdjust="0"/>
  </p:normalViewPr>
  <p:slideViewPr>
    <p:cSldViewPr showGuides="1">
      <p:cViewPr varScale="1">
        <p:scale>
          <a:sx n="80" d="100"/>
          <a:sy n="80" d="100"/>
        </p:scale>
        <p:origin x="2392" y="176"/>
      </p:cViewPr>
      <p:guideLst>
        <p:guide pos="3860"/>
        <p:guide orient="horz" pos="2191"/>
      </p:guideLst>
    </p:cSldViewPr>
  </p:slideViewPr>
  <p:outlineViewPr>
    <p:cViewPr>
      <p:scale>
        <a:sx n="33" d="100"/>
        <a:sy n="33" d="100"/>
      </p:scale>
      <p:origin x="0" y="-845"/>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57" d="100"/>
          <a:sy n="57" d="100"/>
        </p:scale>
        <p:origin x="1782" y="3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gs" Target="tags/tag4.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4-05-27T21:20:57.933" idx="1">
    <p:pos x="10" y="10"/>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979" tIns="45990" rIns="91979" bIns="45990" rtlCol="0"/>
          <a:lstStyle>
            <a:lvl1pPr algn="l">
              <a:defRPr sz="1200">
                <a:latin typeface="黑体" panose="020106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979" tIns="45990" rIns="91979" bIns="45990" rtlCol="0"/>
          <a:lstStyle>
            <a:lvl1pPr algn="r">
              <a:defRPr sz="1200">
                <a:latin typeface="黑体" panose="02010609060101010101" pitchFamily="49" charset="-122"/>
              </a:defRPr>
            </a:lvl1pPr>
          </a:lstStyle>
          <a:p>
            <a:pPr>
              <a:defRPr/>
            </a:pPr>
            <a:fld id="{70DA2407-6ED7-4B4C-95FF-B1540E8EEA6C}" type="datetimeFigureOut">
              <a:rPr lang="zh-CN" altLang="en-US"/>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979" tIns="45990" rIns="91979" bIns="45990" rtlCol="0" anchor="b"/>
          <a:lstStyle>
            <a:lvl1pPr algn="l">
              <a:defRPr sz="1200">
                <a:latin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wrap="square" lIns="91979" tIns="45990" rIns="91979" bIns="45990" numCol="1" anchor="b" anchorCtr="0" compatLnSpc="1"/>
          <a:lstStyle>
            <a:lvl1pPr algn="r">
              <a:defRPr sz="1200"/>
            </a:lvl1pPr>
          </a:lstStyle>
          <a:p>
            <a:pPr>
              <a:defRPr/>
            </a:pPr>
            <a:fld id="{9E149002-130C-4743-B301-50FDB9BA62AE}"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30525" cy="496888"/>
          </a:xfrm>
          <a:prstGeom prst="rect">
            <a:avLst/>
          </a:prstGeom>
          <a:noFill/>
          <a:ln>
            <a:noFill/>
          </a:ln>
          <a:effectLst/>
        </p:spPr>
        <p:txBody>
          <a:bodyPr vert="horz" wrap="square" lIns="91979" tIns="45990" rIns="91979" bIns="45990" numCol="1" anchor="t"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1" name="Rectangle 3"/>
          <p:cNvSpPr>
            <a:spLocks noGrp="1" noChangeArrowheads="1"/>
          </p:cNvSpPr>
          <p:nvPr>
            <p:ph type="dt" idx="1"/>
          </p:nvPr>
        </p:nvSpPr>
        <p:spPr bwMode="auto">
          <a:xfrm>
            <a:off x="3829050" y="0"/>
            <a:ext cx="2930525" cy="496888"/>
          </a:xfrm>
          <a:prstGeom prst="rect">
            <a:avLst/>
          </a:prstGeom>
          <a:noFill/>
          <a:ln>
            <a:noFill/>
          </a:ln>
          <a:effectLst/>
        </p:spPr>
        <p:txBody>
          <a:bodyPr vert="horz" wrap="square" lIns="91979" tIns="45990" rIns="91979" bIns="45990" numCol="1" anchor="t" anchorCtr="0" compatLnSpc="1"/>
          <a:lstStyle>
            <a:lvl1pPr algn="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65088" y="744538"/>
            <a:ext cx="6630987" cy="37306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676275" y="4722813"/>
            <a:ext cx="5408613" cy="4473575"/>
          </a:xfrm>
          <a:prstGeom prst="rect">
            <a:avLst/>
          </a:prstGeom>
          <a:noFill/>
          <a:ln>
            <a:noFill/>
          </a:ln>
          <a:effectLst/>
        </p:spPr>
        <p:txBody>
          <a:bodyPr vert="horz" wrap="square" lIns="91979" tIns="45990" rIns="91979" bIns="4599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8614" name="Rectangle 6"/>
          <p:cNvSpPr>
            <a:spLocks noGrp="1" noChangeArrowheads="1"/>
          </p:cNvSpPr>
          <p:nvPr>
            <p:ph type="ftr" sz="quarter" idx="4"/>
          </p:nvPr>
        </p:nvSpPr>
        <p:spPr bwMode="auto">
          <a:xfrm>
            <a:off x="0" y="9444038"/>
            <a:ext cx="2930525" cy="496887"/>
          </a:xfrm>
          <a:prstGeom prst="rect">
            <a:avLst/>
          </a:prstGeom>
          <a:noFill/>
          <a:ln>
            <a:noFill/>
          </a:ln>
          <a:effectLst/>
        </p:spPr>
        <p:txBody>
          <a:bodyPr vert="horz" wrap="square" lIns="91979" tIns="45990" rIns="91979" bIns="45990" numCol="1" anchor="b"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5" name="Rectangle 7"/>
          <p:cNvSpPr>
            <a:spLocks noGrp="1" noChangeArrowheads="1"/>
          </p:cNvSpPr>
          <p:nvPr>
            <p:ph type="sldNum" sz="quarter" idx="5"/>
          </p:nvPr>
        </p:nvSpPr>
        <p:spPr bwMode="auto">
          <a:xfrm>
            <a:off x="3829050" y="9444038"/>
            <a:ext cx="2930525" cy="496887"/>
          </a:xfrm>
          <a:prstGeom prst="rect">
            <a:avLst/>
          </a:prstGeom>
          <a:noFill/>
          <a:ln>
            <a:noFill/>
          </a:ln>
          <a:effectLst/>
        </p:spPr>
        <p:txBody>
          <a:bodyPr vert="horz" wrap="square" lIns="91979" tIns="45990" rIns="91979" bIns="45990" numCol="1" anchor="b" anchorCtr="0" compatLnSpc="1"/>
          <a:lstStyle>
            <a:lvl1pPr algn="r" eaLnBrk="1" hangingPunct="1">
              <a:defRPr sz="1200">
                <a:solidFill>
                  <a:schemeClr val="tx1"/>
                </a:solidFill>
                <a:latin typeface="Arial" panose="020B0604020202020204" pitchFamily="34" charset="0"/>
              </a:defRPr>
            </a:lvl1pPr>
          </a:lstStyle>
          <a:p>
            <a:pPr>
              <a:defRPr/>
            </a:pPr>
            <a:fld id="{ED5A08DB-BB1F-124B-9A38-EDA766AFC833}"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dirty="0">
                <a:latin typeface="Arial" panose="020B0604020202020204" pitchFamily="34" charset="0"/>
              </a:rPr>
              <a:t>验算一例：如何从</a:t>
            </a:r>
            <a:r>
              <a:rPr lang="en-US" altLang="zh-CN" dirty="0">
                <a:latin typeface="Arial" panose="020B0604020202020204" pitchFamily="34" charset="0"/>
              </a:rPr>
              <a:t> 32bit</a:t>
            </a:r>
            <a:r>
              <a:rPr lang="zh-CN" altLang="en-US" dirty="0">
                <a:latin typeface="Arial" panose="020B0604020202020204" pitchFamily="34" charset="0"/>
              </a:rPr>
              <a:t>浮点数</a:t>
            </a:r>
            <a:r>
              <a:rPr lang="en-US" altLang="zh-CN" dirty="0">
                <a:latin typeface="Arial" panose="020B0604020202020204" pitchFamily="34" charset="0"/>
              </a:rPr>
              <a:t> </a:t>
            </a:r>
            <a:r>
              <a:rPr lang="zh-CN" altLang="en-US" dirty="0">
                <a:latin typeface="Arial" panose="020B0604020202020204" pitchFamily="34" charset="0"/>
              </a:rPr>
              <a:t>转化成</a:t>
            </a:r>
            <a:r>
              <a:rPr lang="en-US" altLang="zh-CN" dirty="0">
                <a:latin typeface="Arial" panose="020B0604020202020204" pitchFamily="34" charset="0"/>
              </a:rPr>
              <a:t> 8bit</a:t>
            </a:r>
            <a:r>
              <a:rPr lang="zh-CN" altLang="en-US" dirty="0">
                <a:latin typeface="Arial" panose="020B0604020202020204" pitchFamily="34" charset="0"/>
              </a:rPr>
              <a:t>定点数（</a:t>
            </a:r>
            <a:r>
              <a:rPr lang="en-US" altLang="zh-CN" dirty="0">
                <a:latin typeface="Arial" panose="020B0604020202020204" pitchFamily="34" charset="0"/>
              </a:rPr>
              <a:t>4</a:t>
            </a:r>
            <a:r>
              <a:rPr lang="zh-CN" altLang="en-US" dirty="0">
                <a:latin typeface="Arial" panose="020B0604020202020204" pitchFamily="34" charset="0"/>
              </a:rPr>
              <a:t>位小数）。</a:t>
            </a:r>
            <a:endParaRPr lang="zh-CN" altLang="en-US" dirty="0">
              <a:latin typeface="Arial" panose="020B0604020202020204" pitchFamily="34" charset="0"/>
            </a:endParaRPr>
          </a:p>
          <a:p>
            <a:r>
              <a:rPr lang="zh-CN" altLang="en-US" dirty="0">
                <a:latin typeface="Arial" panose="020B0604020202020204" pitchFamily="34" charset="0"/>
              </a:rPr>
              <a:t>属于</a:t>
            </a:r>
            <a:r>
              <a:rPr lang="en-US" altLang="zh-CN" dirty="0">
                <a:latin typeface="Arial" panose="020B0604020202020204" pitchFamily="34" charset="0"/>
              </a:rPr>
              <a:t>“</a:t>
            </a:r>
            <a:r>
              <a:rPr lang="zh-CN" altLang="en-US" dirty="0">
                <a:latin typeface="Arial" panose="020B0604020202020204" pitchFamily="34" charset="0"/>
              </a:rPr>
              <a:t>对称、饱和量化</a:t>
            </a:r>
            <a:r>
              <a:rPr lang="en-US" altLang="zh-CN" dirty="0">
                <a:latin typeface="Arial" panose="020B0604020202020204" pitchFamily="34" charset="0"/>
              </a:rPr>
              <a:t>”</a:t>
            </a:r>
            <a:endParaRPr lang="zh-CN" altLang="en-US" dirty="0">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dirty="0">
                <a:solidFill>
                  <a:srgbClr val="4D4D4D"/>
                </a:solidFill>
                <a:effectLst/>
                <a:latin typeface="-apple-system"/>
                <a:sym typeface="+mn-ea"/>
              </a:rPr>
              <a:t>网络中大量的参数，若全用</a:t>
            </a:r>
            <a:r>
              <a:rPr lang="en-US" altLang="zh-CN" dirty="0">
                <a:solidFill>
                  <a:srgbClr val="4D4D4D"/>
                </a:solidFill>
                <a:effectLst/>
                <a:latin typeface="-apple-system"/>
                <a:sym typeface="+mn-ea"/>
              </a:rPr>
              <a:t>F32</a:t>
            </a:r>
            <a:r>
              <a:rPr lang="zh-CN" altLang="en-US" dirty="0">
                <a:solidFill>
                  <a:srgbClr val="4D4D4D"/>
                </a:solidFill>
                <a:effectLst/>
                <a:latin typeface="-apple-system"/>
                <a:sym typeface="+mn-ea"/>
              </a:rPr>
              <a:t>表示，一是占用空间大，二是读取效率不高。</a:t>
            </a:r>
            <a:endParaRPr lang="zh-CN" altLang="en-US" b="0" i="0" dirty="0">
              <a:solidFill>
                <a:srgbClr val="4D4D4D"/>
              </a:solidFill>
              <a:effectLst/>
              <a:latin typeface="-apple-system"/>
            </a:endParaRPr>
          </a:p>
          <a:p>
            <a:pPr algn="l"/>
            <a:r>
              <a:rPr lang="zh-CN" altLang="en-US" dirty="0">
                <a:solidFill>
                  <a:srgbClr val="4D4D4D"/>
                </a:solidFill>
                <a:effectLst/>
                <a:latin typeface="-apple-system"/>
                <a:sym typeface="+mn-ea"/>
              </a:rPr>
              <a:t>若将某些浮点数转换为定点数表示，在接受精度损失的前提下，每次就可以读取多个进行运行，可显著提高运算效率。</a:t>
            </a:r>
            <a:endParaRPr lang="zh-CN" altLang="en-US" dirty="0">
              <a:solidFill>
                <a:srgbClr val="4D4D4D"/>
              </a:solidFill>
              <a:effectLst/>
              <a:latin typeface="-apple-system"/>
              <a:sym typeface="+mn-ea"/>
            </a:endParaRPr>
          </a:p>
          <a:p>
            <a:pPr algn="l"/>
            <a:endParaRPr kumimoji="1" lang="zh-CN" altLang="en-US" sz="1200" u="sng" dirty="0">
              <a:solidFill>
                <a:srgbClr val="002060"/>
              </a:solidFill>
              <a:latin typeface="微软雅黑" panose="020B0503020204020204" pitchFamily="34" charset="-122"/>
              <a:ea typeface="微软雅黑" panose="020B0503020204020204" pitchFamily="34" charset="-122"/>
            </a:endParaRPr>
          </a:p>
          <a:p>
            <a:pPr algn="l"/>
            <a:r>
              <a:rPr kumimoji="1" lang="zh-CN" altLang="en-US" sz="1200" dirty="0">
                <a:solidFill>
                  <a:srgbClr val="002060"/>
                </a:solidFill>
                <a:latin typeface="微软雅黑" panose="020B0503020204020204" pitchFamily="34" charset="-122"/>
                <a:ea typeface="微软雅黑" panose="020B0503020204020204" pitchFamily="34" charset="-122"/>
              </a:rPr>
              <a:t>好处：降低能耗、面积开销</a:t>
            </a:r>
            <a:endParaRPr kumimoji="1" lang="zh-CN" altLang="en-US" sz="1200" dirty="0">
              <a:solidFill>
                <a:srgbClr val="002060"/>
              </a:solidFill>
              <a:latin typeface="微软雅黑" panose="020B0503020204020204" pitchFamily="34" charset="-122"/>
              <a:ea typeface="微软雅黑" panose="020B0503020204020204" pitchFamily="34" charset="-122"/>
            </a:endParaRPr>
          </a:p>
          <a:p>
            <a:pPr algn="l"/>
            <a:r>
              <a:rPr kumimoji="1" lang="zh-CN" altLang="en-US" sz="1200" dirty="0">
                <a:solidFill>
                  <a:srgbClr val="002060"/>
                </a:solidFill>
                <a:latin typeface="微软雅黑" panose="020B0503020204020204" pitchFamily="34" charset="-122"/>
                <a:ea typeface="微软雅黑" panose="020B0503020204020204" pitchFamily="34" charset="-122"/>
              </a:rPr>
              <a:t>坏处：数据范围缩小</a:t>
            </a:r>
            <a:endParaRPr kumimoji="1" lang="zh-CN" altLang="en-US" sz="1200" dirty="0">
              <a:solidFill>
                <a:srgbClr val="002060"/>
              </a:solidFill>
              <a:latin typeface="微软雅黑" panose="020B0503020204020204" pitchFamily="34" charset="-122"/>
              <a:ea typeface="微软雅黑" panose="020B0503020204020204" pitchFamily="34" charset="-122"/>
            </a:endParaRPr>
          </a:p>
          <a:p>
            <a:pPr algn="l"/>
            <a:r>
              <a:rPr kumimoji="1" lang="zh-CN" altLang="en-US" sz="1200" dirty="0">
                <a:solidFill>
                  <a:srgbClr val="002060"/>
                </a:solidFill>
                <a:latin typeface="微软雅黑" panose="020B0503020204020204" pitchFamily="34" charset="-122"/>
                <a:ea typeface="微软雅黑" panose="020B0503020204020204" pitchFamily="34" charset="-122"/>
              </a:rPr>
              <a:t>问题：如何用</a:t>
            </a:r>
            <a:r>
              <a:rPr kumimoji="1" lang="en-US" altLang="zh-CN" sz="1200" dirty="0">
                <a:solidFill>
                  <a:srgbClr val="002060"/>
                </a:solidFill>
                <a:latin typeface="微软雅黑" panose="020B0503020204020204" pitchFamily="34" charset="-122"/>
                <a:ea typeface="微软雅黑" panose="020B0503020204020204" pitchFamily="34" charset="-122"/>
              </a:rPr>
              <a:t>8b</a:t>
            </a:r>
            <a:r>
              <a:rPr kumimoji="1" lang="zh-CN" altLang="en-US" sz="1200" dirty="0">
                <a:solidFill>
                  <a:srgbClr val="002060"/>
                </a:solidFill>
                <a:latin typeface="微软雅黑" panose="020B0503020204020204" pitchFamily="34" charset="-122"/>
                <a:ea typeface="微软雅黑" panose="020B0503020204020204" pitchFamily="34" charset="-122"/>
              </a:rPr>
              <a:t>定点数表示网络中数值分布广的激活、权重？</a:t>
            </a:r>
            <a:endParaRPr kumimoji="1" lang="zh-CN" altLang="en-US" sz="1200" dirty="0">
              <a:solidFill>
                <a:srgbClr val="002060"/>
              </a:solidFill>
              <a:latin typeface="微软雅黑" panose="020B0503020204020204" pitchFamily="34" charset="-122"/>
              <a:ea typeface="微软雅黑" panose="020B0503020204020204" pitchFamily="34" charset="-122"/>
            </a:endParaRPr>
          </a:p>
          <a:p>
            <a:pPr algn="l"/>
            <a:r>
              <a:rPr kumimoji="1" lang="zh-CN" altLang="en-US" sz="1200" dirty="0">
                <a:solidFill>
                  <a:srgbClr val="002060"/>
                </a:solidFill>
                <a:latin typeface="微软雅黑" panose="020B0503020204020204" pitchFamily="34" charset="-122"/>
                <a:ea typeface="微软雅黑" panose="020B0503020204020204" pitchFamily="34" charset="-122"/>
              </a:rPr>
              <a:t>解决方案：</a:t>
            </a:r>
            <a:r>
              <a:rPr kumimoji="1" lang="en-US" altLang="zh-CN" sz="1200" dirty="0">
                <a:solidFill>
                  <a:srgbClr val="002060"/>
                </a:solidFill>
                <a:latin typeface="微软雅黑" panose="020B0503020204020204" pitchFamily="34" charset="-122"/>
                <a:ea typeface="微软雅黑" panose="020B0503020204020204" pitchFamily="34" charset="-122"/>
              </a:rPr>
              <a:t>8b</a:t>
            </a:r>
            <a:r>
              <a:rPr kumimoji="1" lang="zh-CN" altLang="en-US" sz="1200" b="1" dirty="0">
                <a:solidFill>
                  <a:srgbClr val="002060"/>
                </a:solidFill>
                <a:latin typeface="微软雅黑" panose="020B0503020204020204" pitchFamily="34" charset="-122"/>
                <a:ea typeface="微软雅黑" panose="020B0503020204020204" pitchFamily="34" charset="-122"/>
              </a:rPr>
              <a:t>动态</a:t>
            </a:r>
            <a:r>
              <a:rPr kumimoji="1" lang="zh-CN" altLang="en-US" sz="1200" dirty="0">
                <a:solidFill>
                  <a:srgbClr val="002060"/>
                </a:solidFill>
                <a:latin typeface="微软雅黑" panose="020B0503020204020204" pitchFamily="34" charset="-122"/>
                <a:ea typeface="微软雅黑" panose="020B0503020204020204" pitchFamily="34" charset="-122"/>
              </a:rPr>
              <a:t>定点数，根据每层权重、激活的范围，决定不同的小数点位置。</a:t>
            </a:r>
            <a:endParaRPr kumimoji="1" lang="en-US" altLang="zh-CN" sz="1200" dirty="0">
              <a:solidFill>
                <a:srgbClr val="002060"/>
              </a:solidFill>
              <a:latin typeface="微软雅黑" panose="020B0503020204020204" pitchFamily="34" charset="-122"/>
              <a:ea typeface="微软雅黑" panose="020B0503020204020204" pitchFamily="34" charset="-122"/>
            </a:endParaRPr>
          </a:p>
          <a:p>
            <a:endParaRPr lang="zh-CN" altLang="zh-CN"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b="0" i="0" dirty="0">
                <a:solidFill>
                  <a:srgbClr val="121212"/>
                </a:solidFill>
                <a:effectLst/>
                <a:latin typeface="-apple-system"/>
              </a:rPr>
              <a:t>参照《</a:t>
            </a:r>
            <a:r>
              <a:rPr lang="en-US" altLang="zh-CN" b="0" i="0" dirty="0">
                <a:solidFill>
                  <a:srgbClr val="121212"/>
                </a:solidFill>
                <a:effectLst/>
                <a:latin typeface="-apple-system"/>
              </a:rPr>
              <a:t>AI</a:t>
            </a:r>
            <a:r>
              <a:rPr lang="zh-CN" altLang="en-US" b="0" i="0" dirty="0">
                <a:solidFill>
                  <a:srgbClr val="121212"/>
                </a:solidFill>
                <a:effectLst/>
                <a:latin typeface="-apple-system"/>
              </a:rPr>
              <a:t>嵌入式系统》</a:t>
            </a:r>
            <a:r>
              <a:rPr lang="en-US" altLang="zh-CN" b="0" i="0" dirty="0">
                <a:solidFill>
                  <a:srgbClr val="121212"/>
                </a:solidFill>
                <a:effectLst/>
                <a:latin typeface="-apple-system"/>
              </a:rPr>
              <a:t>p78-83</a:t>
            </a:r>
            <a:r>
              <a:rPr lang="zh-CN" altLang="en-US" dirty="0">
                <a:solidFill>
                  <a:srgbClr val="121212"/>
                </a:solidFill>
                <a:effectLst/>
                <a:latin typeface="-apple-system"/>
                <a:sym typeface="+mn-ea"/>
              </a:rPr>
              <a:t>讲解</a:t>
            </a:r>
            <a:endParaRPr lang="zh-CN" altLang="en-US" dirty="0">
              <a:solidFill>
                <a:srgbClr val="121212"/>
              </a:solidFill>
              <a:effectLst/>
              <a:latin typeface="-apple-system"/>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b="0" i="0" dirty="0">
                <a:solidFill>
                  <a:srgbClr val="121212"/>
                </a:solidFill>
                <a:effectLst/>
                <a:latin typeface="-apple-system"/>
              </a:rPr>
              <a:t>利用定点数格式近似表示浮点数的过程可以看做对原始数据的“量化”或者“稀疏化”过程。</a:t>
            </a:r>
            <a:endParaRPr lang="en-US" altLang="zh-CN"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a:solidFill>
                  <a:srgbClr val="121212"/>
                </a:solidFill>
                <a:effectLst/>
                <a:latin typeface="-apple-system"/>
                <a:sym typeface="+mn-ea"/>
              </a:rPr>
              <a:t>问题：定点数分别特点是</a:t>
            </a:r>
            <a:r>
              <a:rPr lang="en-US" altLang="zh-CN" dirty="0">
                <a:solidFill>
                  <a:srgbClr val="121212"/>
                </a:solidFill>
                <a:effectLst/>
                <a:latin typeface="-apple-system"/>
                <a:sym typeface="+mn-ea"/>
              </a:rPr>
              <a:t>...</a:t>
            </a:r>
            <a:r>
              <a:rPr lang="zh-CN" altLang="en-US" dirty="0">
                <a:solidFill>
                  <a:srgbClr val="121212"/>
                </a:solidFill>
                <a:effectLst/>
                <a:latin typeface="-apple-system"/>
                <a:sym typeface="+mn-ea"/>
              </a:rPr>
              <a:t>，但实际网络中的数据未必满足这一特征，导致数据范围不匹配，浪费了一些量级。</a:t>
            </a:r>
            <a:endParaRPr lang="zh-CN" altLang="en-US"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a:solidFill>
                  <a:srgbClr val="121212"/>
                </a:solidFill>
                <a:effectLst/>
                <a:latin typeface="-apple-system"/>
                <a:sym typeface="+mn-ea"/>
              </a:rPr>
              <a:t>解决方案：仿射映射量化，通过</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平移</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和</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伸缩</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调整量化数据的</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中心</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和</a:t>
            </a:r>
            <a:r>
              <a:rPr lang="en-US" altLang="zh-CN" dirty="0">
                <a:solidFill>
                  <a:srgbClr val="121212"/>
                </a:solidFill>
                <a:effectLst/>
                <a:latin typeface="-apple-system"/>
                <a:sym typeface="+mn-ea"/>
              </a:rPr>
              <a:t> </a:t>
            </a:r>
            <a:r>
              <a:rPr lang="zh-CN" altLang="en-US" dirty="0">
                <a:solidFill>
                  <a:srgbClr val="121212"/>
                </a:solidFill>
                <a:effectLst/>
                <a:latin typeface="-apple-system"/>
                <a:sym typeface="+mn-ea"/>
              </a:rPr>
              <a:t>最大、最小值。</a:t>
            </a:r>
            <a:endParaRPr lang="zh-CN" altLang="en-US"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b="0" i="0" dirty="0">
                <a:solidFill>
                  <a:srgbClr val="121212"/>
                </a:solidFill>
                <a:effectLst/>
                <a:latin typeface="-apple-system"/>
              </a:rPr>
              <a:t>仿射映射量化解决待量化数据和数据量化表示范围不匹配问题</a:t>
            </a:r>
            <a:endParaRPr lang="en-US" altLang="zh-CN"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b="0" i="0" dirty="0">
                <a:solidFill>
                  <a:srgbClr val="121212"/>
                </a:solidFill>
                <a:effectLst/>
                <a:latin typeface="-apple-system"/>
              </a:rPr>
              <a:t>利用定点数能够表达的数据在数轴上离散均匀分布，并且中心在0处，如图S1.2定点数格式能够表达的数据在数轴上的位置，相邻2个量化数据对应的数值间隔固定为0.25，能够表示的数据范围为[-2, 1.75]。</a:t>
            </a:r>
            <a:endParaRPr lang="en-US" altLang="zh-CN"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b="0" i="0" dirty="0">
                <a:solidFill>
                  <a:srgbClr val="121212"/>
                </a:solidFill>
                <a:effectLst/>
                <a:latin typeface="-apple-system"/>
              </a:rPr>
              <a:t>实际上应用中会遇到需要量化的数据分布非中心对称，对称点不为0，并且可能不是均匀分布的情况，这时我们希望量化的结果能够和数据匹配，即量化数对应的“离散点”能够覆盖量化数据的数值范围</a:t>
            </a:r>
            <a:endParaRPr lang="en-US" altLang="zh-CN" b="0" i="0"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zh-CN" altLang="en-US" b="0" i="0" dirty="0">
              <a:solidFill>
                <a:srgbClr val="121212"/>
              </a:solidFill>
              <a:effectLst/>
              <a:latin typeface="-apple-system"/>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zh-CN" altLang="en-US" b="0" i="0" dirty="0">
                <a:solidFill>
                  <a:srgbClr val="121212"/>
                </a:solidFill>
                <a:effectLst/>
                <a:latin typeface="-apple-system"/>
              </a:rPr>
              <a:t>量化前的原数</a:t>
            </a:r>
            <a:r>
              <a:rPr lang="en-US" altLang="zh-CN" b="0" i="0" dirty="0">
                <a:solidFill>
                  <a:srgbClr val="121212"/>
                </a:solidFill>
                <a:effectLst/>
                <a:latin typeface="-apple-system"/>
              </a:rPr>
              <a:t> d</a:t>
            </a:r>
            <a:r>
              <a:rPr lang="zh-CN" altLang="en-US" b="0" i="0" dirty="0">
                <a:solidFill>
                  <a:srgbClr val="121212"/>
                </a:solidFill>
                <a:effectLst/>
                <a:latin typeface="-apple-system"/>
              </a:rPr>
              <a:t>（实数）</a:t>
            </a:r>
            <a:r>
              <a:rPr lang="en-US" altLang="zh-CN" b="0" i="0" dirty="0">
                <a:solidFill>
                  <a:srgbClr val="121212"/>
                </a:solidFill>
                <a:effectLst/>
                <a:latin typeface="-apple-system"/>
              </a:rPr>
              <a:t> </a:t>
            </a:r>
            <a:r>
              <a:rPr lang="zh-CN" altLang="en-US" b="0" i="0" dirty="0">
                <a:solidFill>
                  <a:srgbClr val="121212"/>
                </a:solidFill>
                <a:effectLst/>
                <a:latin typeface="-apple-system"/>
              </a:rPr>
              <a:t>与</a:t>
            </a:r>
            <a:r>
              <a:rPr lang="en-US" altLang="zh-CN" b="0" i="0" dirty="0">
                <a:solidFill>
                  <a:srgbClr val="121212"/>
                </a:solidFill>
                <a:effectLst/>
                <a:latin typeface="-apple-system"/>
              </a:rPr>
              <a:t> </a:t>
            </a:r>
            <a:r>
              <a:rPr lang="zh-CN" altLang="en-US" b="0" i="0" dirty="0">
                <a:solidFill>
                  <a:srgbClr val="121212"/>
                </a:solidFill>
                <a:effectLst/>
                <a:latin typeface="-apple-system"/>
              </a:rPr>
              <a:t>其量化表示</a:t>
            </a:r>
            <a:r>
              <a:rPr lang="en-US" altLang="zh-CN" b="0" i="0" dirty="0">
                <a:solidFill>
                  <a:srgbClr val="121212"/>
                </a:solidFill>
                <a:effectLst/>
                <a:latin typeface="-apple-system"/>
              </a:rPr>
              <a:t> q</a:t>
            </a:r>
            <a:r>
              <a:rPr lang="zh-CN" altLang="en-US" b="0" i="0" dirty="0">
                <a:solidFill>
                  <a:srgbClr val="121212"/>
                </a:solidFill>
                <a:effectLst/>
                <a:latin typeface="-apple-system"/>
              </a:rPr>
              <a:t>（整数）间的关系，如公式所示。</a:t>
            </a:r>
            <a:endParaRPr lang="zh-CN" altLang="en-US" b="0" i="0" dirty="0">
              <a:solidFill>
                <a:srgbClr val="121212"/>
              </a:solidFill>
              <a:effectLst/>
              <a:latin typeface="-apple-system"/>
            </a:endParaRPr>
          </a:p>
          <a:p>
            <a:pPr marL="0" indent="0">
              <a:buFont typeface="Arial" panose="020B0604020202020204" pitchFamily="34" charset="0"/>
              <a:buNone/>
            </a:pPr>
            <a:r>
              <a:rPr lang="zh-CN" altLang="en-US" b="0" i="0" dirty="0">
                <a:solidFill>
                  <a:srgbClr val="121212"/>
                </a:solidFill>
                <a:effectLst/>
                <a:latin typeface="-apple-system"/>
              </a:rPr>
              <a:t>其中</a:t>
            </a:r>
            <a:r>
              <a:rPr lang="en-US" altLang="zh-CN" b="0" i="0" dirty="0">
                <a:solidFill>
                  <a:srgbClr val="121212"/>
                </a:solidFill>
                <a:effectLst/>
                <a:latin typeface="-apple-system"/>
              </a:rPr>
              <a:t> z </a:t>
            </a:r>
            <a:r>
              <a:rPr lang="zh-CN" altLang="en-US" b="0" i="0" dirty="0">
                <a:solidFill>
                  <a:srgbClr val="121212"/>
                </a:solidFill>
                <a:effectLst/>
                <a:latin typeface="-apple-system"/>
              </a:rPr>
              <a:t>和</a:t>
            </a:r>
            <a:r>
              <a:rPr lang="en-US" altLang="zh-CN" b="0" i="0" dirty="0">
                <a:solidFill>
                  <a:srgbClr val="121212"/>
                </a:solidFill>
                <a:effectLst/>
                <a:latin typeface="-apple-system"/>
              </a:rPr>
              <a:t> s </a:t>
            </a:r>
            <a:r>
              <a:rPr lang="zh-CN" altLang="en-US" b="0" i="0" dirty="0">
                <a:solidFill>
                  <a:srgbClr val="121212"/>
                </a:solidFill>
                <a:effectLst/>
                <a:latin typeface="-apple-system"/>
              </a:rPr>
              <a:t>为待设计的参数，</a:t>
            </a:r>
            <a:r>
              <a:rPr lang="en-US" altLang="zh-CN" b="0" i="0" dirty="0">
                <a:solidFill>
                  <a:srgbClr val="121212"/>
                </a:solidFill>
                <a:effectLst/>
                <a:latin typeface="-apple-system"/>
              </a:rPr>
              <a:t>s </a:t>
            </a:r>
            <a:r>
              <a:rPr lang="zh-CN" altLang="en-US" b="0" i="0" dirty="0">
                <a:solidFill>
                  <a:srgbClr val="121212"/>
                </a:solidFill>
                <a:effectLst/>
                <a:latin typeface="-apple-system"/>
              </a:rPr>
              <a:t>是量化步长（即伸缩因子，决定量化数据的最大、最小值），</a:t>
            </a:r>
            <a:r>
              <a:rPr lang="en-US" altLang="zh-CN" b="0" i="0" dirty="0">
                <a:solidFill>
                  <a:srgbClr val="121212"/>
                </a:solidFill>
                <a:effectLst/>
                <a:latin typeface="-apple-system"/>
              </a:rPr>
              <a:t>z</a:t>
            </a:r>
            <a:r>
              <a:rPr lang="zh-CN" altLang="en-US" b="0" i="0" dirty="0">
                <a:solidFill>
                  <a:srgbClr val="121212"/>
                </a:solidFill>
                <a:effectLst/>
                <a:latin typeface="-apple-system"/>
              </a:rPr>
              <a:t>是零点（决定量化数据的中心）。</a:t>
            </a:r>
            <a:endParaRPr lang="zh-CN" altLang="en-US" b="0" i="0" dirty="0">
              <a:solidFill>
                <a:srgbClr val="121212"/>
              </a:solidFill>
              <a:effectLst/>
              <a:latin typeface="-apple-system"/>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zh-CN" altLang="en-US" b="0" i="0" dirty="0">
                <a:solidFill>
                  <a:srgbClr val="121212"/>
                </a:solidFill>
                <a:effectLst/>
                <a:latin typeface="-apple-system"/>
              </a:rPr>
              <a:t>通过一个例子来看实际中如何操作。某个训练得到的卷积神经网络的卷积核数据直方图</a:t>
            </a:r>
            <a:r>
              <a:rPr lang="zh-CN" altLang="en-US" b="0" i="0" dirty="0">
                <a:solidFill>
                  <a:srgbClr val="121212"/>
                </a:solidFill>
                <a:effectLst/>
                <a:latin typeface="-apple-system"/>
              </a:rPr>
              <a:t>如图</a:t>
            </a:r>
            <a:endParaRPr lang="zh-CN" altLang="en-US" b="0" i="0" dirty="0">
              <a:solidFill>
                <a:srgbClr val="121212"/>
              </a:solidFill>
              <a:effectLst/>
              <a:latin typeface="-apple-system"/>
            </a:endParaRPr>
          </a:p>
          <a:p>
            <a:pPr marL="0" indent="0">
              <a:buFont typeface="Arial" panose="020B0604020202020204" pitchFamily="34" charset="0"/>
              <a:buNone/>
            </a:pPr>
            <a:r>
              <a:rPr lang="en-US" altLang="zh-CN" b="0" i="0" dirty="0">
                <a:solidFill>
                  <a:srgbClr val="121212"/>
                </a:solidFill>
                <a:effectLst/>
                <a:latin typeface="-apple-system"/>
              </a:rPr>
              <a:t>1</a:t>
            </a:r>
            <a:r>
              <a:rPr lang="zh-CN" altLang="en-US" b="0" i="0" dirty="0">
                <a:solidFill>
                  <a:srgbClr val="121212"/>
                </a:solidFill>
                <a:effectLst/>
                <a:latin typeface="-apple-system"/>
              </a:rPr>
              <a:t>）采用</a:t>
            </a:r>
            <a:r>
              <a:rPr lang="en-US" altLang="zh-CN" b="0" i="0" dirty="0">
                <a:solidFill>
                  <a:srgbClr val="121212"/>
                </a:solidFill>
                <a:effectLst/>
                <a:latin typeface="-apple-system"/>
              </a:rPr>
              <a:t> </a:t>
            </a:r>
            <a:r>
              <a:rPr lang="zh-CN" altLang="en-US" dirty="0">
                <a:solidFill>
                  <a:srgbClr val="121212"/>
                </a:solidFill>
                <a:effectLst/>
                <a:latin typeface="-apple-system"/>
                <a:sym typeface="+mn-ea"/>
              </a:rPr>
              <a:t>饱和量化，</a:t>
            </a:r>
            <a:r>
              <a:rPr lang="zh-CN" altLang="en-US" b="0" i="0" dirty="0">
                <a:solidFill>
                  <a:srgbClr val="121212"/>
                </a:solidFill>
                <a:effectLst/>
                <a:latin typeface="-apple-system"/>
              </a:rPr>
              <a:t>先确定原数据的截断范围</a:t>
            </a:r>
            <a:r>
              <a:rPr lang="en-US" altLang="zh-CN" b="0" i="0" dirty="0">
                <a:solidFill>
                  <a:srgbClr val="121212"/>
                </a:solidFill>
                <a:effectLst/>
                <a:latin typeface="-apple-system"/>
              </a:rPr>
              <a:t>[d_min</a:t>
            </a:r>
            <a:r>
              <a:rPr lang="zh-CN" altLang="en-US" b="0" i="0" dirty="0">
                <a:solidFill>
                  <a:srgbClr val="121212"/>
                </a:solidFill>
                <a:effectLst/>
                <a:latin typeface="-apple-system"/>
              </a:rPr>
              <a:t>，</a:t>
            </a:r>
            <a:r>
              <a:rPr lang="en-US" altLang="zh-CN" b="0" i="0" dirty="0">
                <a:solidFill>
                  <a:srgbClr val="121212"/>
                </a:solidFill>
                <a:effectLst/>
                <a:latin typeface="-apple-system"/>
              </a:rPr>
              <a:t>d_max]</a:t>
            </a:r>
            <a:r>
              <a:rPr lang="zh-CN" altLang="en-US" b="0" i="0" dirty="0">
                <a:solidFill>
                  <a:srgbClr val="121212"/>
                </a:solidFill>
                <a:effectLst/>
                <a:latin typeface="-apple-system"/>
              </a:rPr>
              <a:t>：观察可知，网络中实际数据分布粗略来说是单峰的</a:t>
            </a:r>
            <a:r>
              <a:rPr lang="en-US" altLang="zh-CN" b="0" i="0" dirty="0">
                <a:solidFill>
                  <a:srgbClr val="121212"/>
                </a:solidFill>
                <a:effectLst/>
                <a:latin typeface="-apple-system"/>
              </a:rPr>
              <a:t> -&gt; </a:t>
            </a:r>
            <a:r>
              <a:rPr lang="zh-CN" altLang="en-US" b="0" i="0" dirty="0">
                <a:solidFill>
                  <a:srgbClr val="121212"/>
                </a:solidFill>
                <a:effectLst/>
                <a:latin typeface="-apple-system"/>
              </a:rPr>
              <a:t>用高斯分布来近似（期望、方差用原数据分布的统计量来估计），选取</a:t>
            </a:r>
            <a:r>
              <a:rPr lang="en-US" altLang="zh-CN" b="0" i="0" dirty="0">
                <a:solidFill>
                  <a:srgbClr val="121212"/>
                </a:solidFill>
                <a:effectLst/>
                <a:latin typeface="-apple-system"/>
              </a:rPr>
              <a:t>2</a:t>
            </a:r>
            <a:r>
              <a:rPr lang="zh-CN" altLang="en-US" b="0" i="0" dirty="0">
                <a:solidFill>
                  <a:srgbClr val="121212"/>
                </a:solidFill>
                <a:effectLst/>
                <a:latin typeface="-apple-system"/>
              </a:rPr>
              <a:t>倍</a:t>
            </a:r>
            <a:r>
              <a:rPr lang="en-US" altLang="zh-CN" b="0" i="0" dirty="0">
                <a:solidFill>
                  <a:srgbClr val="121212"/>
                </a:solidFill>
                <a:effectLst/>
                <a:latin typeface="-apple-system"/>
              </a:rPr>
              <a:t>sigma </a:t>
            </a:r>
            <a:r>
              <a:rPr lang="zh-CN" altLang="en-US" b="0" i="0" dirty="0">
                <a:solidFill>
                  <a:srgbClr val="121212"/>
                </a:solidFill>
                <a:effectLst/>
                <a:latin typeface="-apple-system"/>
              </a:rPr>
              <a:t>范围，即</a:t>
            </a:r>
            <a:r>
              <a:rPr lang="en-US" altLang="zh-CN" b="0" i="0" dirty="0">
                <a:solidFill>
                  <a:srgbClr val="121212"/>
                </a:solidFill>
                <a:effectLst/>
                <a:latin typeface="-apple-system"/>
              </a:rPr>
              <a:t> d_min = mu - 2*sigma</a:t>
            </a:r>
            <a:r>
              <a:rPr lang="zh-CN" altLang="en-US" b="0" i="0" dirty="0">
                <a:solidFill>
                  <a:srgbClr val="121212"/>
                </a:solidFill>
                <a:effectLst/>
                <a:latin typeface="-apple-system"/>
              </a:rPr>
              <a:t>，</a:t>
            </a:r>
            <a:r>
              <a:rPr lang="en-US" altLang="zh-CN" b="0" i="0" dirty="0">
                <a:solidFill>
                  <a:srgbClr val="121212"/>
                </a:solidFill>
                <a:effectLst/>
                <a:latin typeface="-apple-system"/>
              </a:rPr>
              <a:t>d_max = mu + 2*sigma</a:t>
            </a:r>
            <a:r>
              <a:rPr lang="zh-CN" altLang="zh-CN" b="0" i="0" dirty="0">
                <a:solidFill>
                  <a:srgbClr val="121212"/>
                </a:solidFill>
                <a:effectLst/>
                <a:latin typeface="-apple-system"/>
              </a:rPr>
              <a:t>；</a:t>
            </a:r>
            <a:endParaRPr lang="zh-CN" altLang="zh-CN" b="0" i="0" dirty="0">
              <a:solidFill>
                <a:srgbClr val="121212"/>
              </a:solidFill>
              <a:effectLst/>
              <a:latin typeface="-apple-system"/>
            </a:endParaRPr>
          </a:p>
          <a:p>
            <a:pPr marL="0" indent="0">
              <a:buFont typeface="Arial" panose="020B0604020202020204" pitchFamily="34" charset="0"/>
              <a:buNone/>
            </a:pPr>
            <a:r>
              <a:rPr lang="en-US" altLang="zh-CN" b="0" i="0" dirty="0">
                <a:solidFill>
                  <a:srgbClr val="121212"/>
                </a:solidFill>
                <a:effectLst/>
                <a:latin typeface="-apple-system"/>
              </a:rPr>
              <a:t>2</a:t>
            </a:r>
            <a:r>
              <a:rPr lang="zh-CN" altLang="en-US" b="0" i="0" dirty="0">
                <a:solidFill>
                  <a:srgbClr val="121212"/>
                </a:solidFill>
                <a:effectLst/>
                <a:latin typeface="-apple-system"/>
              </a:rPr>
              <a:t>）套公式，计算参数</a:t>
            </a:r>
            <a:r>
              <a:rPr lang="en-US" altLang="zh-CN" b="0" i="0" dirty="0">
                <a:solidFill>
                  <a:srgbClr val="121212"/>
                </a:solidFill>
                <a:effectLst/>
                <a:latin typeface="-apple-system"/>
              </a:rPr>
              <a:t> s </a:t>
            </a:r>
            <a:r>
              <a:rPr lang="zh-CN" altLang="en-US" b="0" i="0" dirty="0">
                <a:solidFill>
                  <a:srgbClr val="121212"/>
                </a:solidFill>
                <a:effectLst/>
                <a:latin typeface="-apple-system"/>
              </a:rPr>
              <a:t>和</a:t>
            </a:r>
            <a:r>
              <a:rPr lang="en-US" altLang="zh-CN" b="0" i="0" dirty="0">
                <a:solidFill>
                  <a:srgbClr val="121212"/>
                </a:solidFill>
                <a:effectLst/>
                <a:latin typeface="-apple-system"/>
              </a:rPr>
              <a:t> z</a:t>
            </a:r>
            <a:endParaRPr lang="en-US" altLang="zh-CN" b="0" i="0" dirty="0">
              <a:solidFill>
                <a:srgbClr val="121212"/>
              </a:solidFill>
              <a:effectLst/>
              <a:latin typeface="-apple-system"/>
            </a:endParaRPr>
          </a:p>
          <a:p>
            <a:pPr marL="0" indent="0">
              <a:buFont typeface="Arial" panose="020B0604020202020204" pitchFamily="34" charset="0"/>
              <a:buNone/>
            </a:pPr>
            <a:endParaRPr lang="en-US" altLang="zh-CN" b="0" i="0" dirty="0">
              <a:solidFill>
                <a:srgbClr val="121212"/>
              </a:solidFill>
              <a:effectLst/>
              <a:latin typeface="-apple-system"/>
            </a:endParaRPr>
          </a:p>
          <a:p>
            <a:pPr marL="0" indent="0">
              <a:buFont typeface="Arial" panose="020B0604020202020204" pitchFamily="34" charset="0"/>
              <a:buNone/>
            </a:pPr>
            <a:r>
              <a:rPr lang="zh-CN" altLang="en-US" dirty="0">
                <a:sym typeface="+mn-ea"/>
              </a:rPr>
              <a:t>属于</a:t>
            </a:r>
            <a:r>
              <a:rPr lang="en-US" altLang="zh-CN" dirty="0">
                <a:sym typeface="+mn-ea"/>
              </a:rPr>
              <a:t>“</a:t>
            </a:r>
            <a:r>
              <a:rPr lang="zh-CN" altLang="en-US" dirty="0">
                <a:sym typeface="+mn-ea"/>
              </a:rPr>
              <a:t>非对称、饱和量化</a:t>
            </a:r>
            <a:r>
              <a:rPr lang="en-US" altLang="zh-CN" dirty="0">
                <a:sym typeface="+mn-ea"/>
              </a:rPr>
              <a:t>”</a:t>
            </a:r>
            <a:endParaRPr lang="zh-CN" altLang="en-US" dirty="0">
              <a:latin typeface="Arial" panose="020B0604020202020204" pitchFamily="34" charset="0"/>
            </a:endParaRPr>
          </a:p>
          <a:p>
            <a:pPr marL="0" indent="0">
              <a:buFont typeface="Arial" panose="020B0604020202020204" pitchFamily="34" charset="0"/>
              <a:buNone/>
            </a:pPr>
            <a:endParaRPr lang="en-US" altLang="zh-CN" b="0" i="0" dirty="0">
              <a:solidFill>
                <a:srgbClr val="121212"/>
              </a:solidFill>
              <a:effectLst/>
              <a:latin typeface="-apple-system"/>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dirty="0">
                <a:solidFill>
                  <a:srgbClr val="002060"/>
                </a:solidFill>
                <a:latin typeface="微软雅黑" panose="020B0503020204020204" pitchFamily="34" charset="-122"/>
                <a:ea typeface="微软雅黑" panose="020B0503020204020204" pitchFamily="34" charset="-122"/>
              </a:rPr>
              <a:t>原则：使数据尽量均匀分布于每个量级上</a:t>
            </a:r>
            <a:endParaRPr kumimoji="1" lang="en-US" altLang="zh-CN" sz="1200" dirty="0">
              <a:solidFill>
                <a:srgbClr val="00206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50000"/>
              </a:lnSpc>
              <a:buClr>
                <a:srgbClr val="002060"/>
              </a:buClr>
              <a:buFont typeface="Wingdings" panose="05000000000000000000" pitchFamily="2" charset="2"/>
              <a:buNone/>
            </a:pPr>
            <a:r>
              <a:rPr lang="en-US" altLang="zh-CN" sz="1200" dirty="0">
                <a:solidFill>
                  <a:srgbClr val="002060"/>
                </a:solidFill>
                <a:latin typeface="微软雅黑" panose="020B0503020204020204" pitchFamily="34" charset="-122"/>
                <a:ea typeface="微软雅黑" panose="020B0503020204020204" pitchFamily="34" charset="-122"/>
              </a:rPr>
              <a:t>移位量化也可以称为对数量化，将数值从浮点数Q的形式量化为一个整数或定点数，但它与线性量化不同，两个相邻数之间是在以2为底的对数域上均匀分布的，这使得实际推理当中可以直接通过移位运算来快速实现，同时也拥有随比特数增长而指数增长的大动态范围。移位量化既可以只量化权重(对激活值移位)，也可以只量化激活(对权重值移位)，当然也可以同时量化权重和激活(对值1移位)由于涉及底层的位移运算，可以设计出各种比较花哨的近似位移或并行位移的技巧，这些方案大多更适用于FPGA。</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endParaRPr lang="en-US" altLang="zh-CN"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en-US" altLang="zh-CN" sz="1200" dirty="0">
                <a:solidFill>
                  <a:srgbClr val="002060"/>
                </a:solidFill>
                <a:latin typeface="微软雅黑" panose="020B0503020204020204" pitchFamily="34" charset="-122"/>
                <a:ea typeface="微软雅黑" panose="020B0503020204020204" pitchFamily="34" charset="-122"/>
              </a:rPr>
              <a:t>q = round</a:t>
            </a:r>
            <a:r>
              <a:rPr lang="zh-CN" altLang="en-US" sz="1200" dirty="0">
                <a:solidFill>
                  <a:srgbClr val="002060"/>
                </a:solidFill>
                <a:latin typeface="微软雅黑" panose="020B0503020204020204" pitchFamily="34" charset="-122"/>
                <a:ea typeface="微软雅黑" panose="020B0503020204020204" pitchFamily="34" charset="-122"/>
              </a:rPr>
              <a:t>（</a:t>
            </a:r>
            <a:r>
              <a:rPr lang="en-US" altLang="zh-CN" sz="1200" dirty="0">
                <a:solidFill>
                  <a:srgbClr val="002060"/>
                </a:solidFill>
                <a:latin typeface="微软雅黑" panose="020B0503020204020204" pitchFamily="34" charset="-122"/>
                <a:ea typeface="微软雅黑" panose="020B0503020204020204" pitchFamily="34" charset="-122"/>
              </a:rPr>
              <a:t>log_2(d)</a:t>
            </a:r>
            <a:r>
              <a:rPr lang="zh-CN" altLang="en-US" sz="1200" dirty="0">
                <a:solidFill>
                  <a:srgbClr val="002060"/>
                </a:solidFill>
                <a:latin typeface="微软雅黑" panose="020B0503020204020204" pitchFamily="34" charset="-122"/>
                <a:ea typeface="微软雅黑" panose="020B0503020204020204" pitchFamily="34" charset="-122"/>
              </a:rPr>
              <a:t>）</a:t>
            </a:r>
            <a:endParaRPr lang="zh-CN" altLang="en-US"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zh-CN" altLang="en-US" sz="1200" dirty="0">
                <a:solidFill>
                  <a:srgbClr val="002060"/>
                </a:solidFill>
                <a:latin typeface="微软雅黑" panose="020B0503020204020204" pitchFamily="34" charset="-122"/>
                <a:ea typeface="微软雅黑" panose="020B0503020204020204" pitchFamily="34" charset="-122"/>
              </a:rPr>
              <a:t>相邻二值在以</a:t>
            </a:r>
            <a:r>
              <a:rPr lang="en-US" altLang="zh-CN" sz="1200" dirty="0">
                <a:solidFill>
                  <a:srgbClr val="002060"/>
                </a:solidFill>
                <a:latin typeface="微软雅黑" panose="020B0503020204020204" pitchFamily="34" charset="-122"/>
                <a:ea typeface="微软雅黑" panose="020B0503020204020204" pitchFamily="34" charset="-122"/>
              </a:rPr>
              <a:t>2</a:t>
            </a:r>
            <a:r>
              <a:rPr lang="zh-CN" altLang="en-US" sz="1200" dirty="0">
                <a:solidFill>
                  <a:srgbClr val="002060"/>
                </a:solidFill>
                <a:latin typeface="微软雅黑" panose="020B0503020204020204" pitchFamily="34" charset="-122"/>
                <a:ea typeface="微软雅黑" panose="020B0503020204020204" pitchFamily="34" charset="-122"/>
              </a:rPr>
              <a:t>为底的对数上分布</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endParaRPr lang="zh-CN" altLang="en-US"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zh-CN" altLang="en-US" sz="1200" dirty="0">
                <a:solidFill>
                  <a:srgbClr val="002060"/>
                </a:solidFill>
                <a:latin typeface="微软雅黑" panose="020B0503020204020204" pitchFamily="34" charset="-122"/>
                <a:ea typeface="微软雅黑" panose="020B0503020204020204" pitchFamily="34" charset="-122"/>
              </a:rPr>
              <a:t>可通过移位快速实现，适合</a:t>
            </a:r>
            <a:r>
              <a:rPr lang="en-US" altLang="zh-CN" sz="1200" dirty="0">
                <a:solidFill>
                  <a:srgbClr val="002060"/>
                </a:solidFill>
                <a:latin typeface="微软雅黑" panose="020B0503020204020204" pitchFamily="34" charset="-122"/>
                <a:ea typeface="微软雅黑" panose="020B0503020204020204" pitchFamily="34" charset="-122"/>
              </a:rPr>
              <a:t>FPGA</a:t>
            </a:r>
            <a:r>
              <a:rPr lang="zh-CN" altLang="en-US" sz="1200" dirty="0">
                <a:solidFill>
                  <a:srgbClr val="002060"/>
                </a:solidFill>
                <a:latin typeface="微软雅黑" panose="020B0503020204020204" pitchFamily="34" charset="-122"/>
                <a:ea typeface="微软雅黑" panose="020B0503020204020204" pitchFamily="34" charset="-122"/>
              </a:rPr>
              <a:t>：</a:t>
            </a:r>
            <a:endParaRPr lang="zh-CN" altLang="en-US"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en-US" altLang="zh-CN" sz="1200" dirty="0">
                <a:solidFill>
                  <a:srgbClr val="002060"/>
                </a:solidFill>
                <a:latin typeface="微软雅黑" panose="020B0503020204020204" pitchFamily="34" charset="-122"/>
                <a:ea typeface="微软雅黑" panose="020B0503020204020204" pitchFamily="34" charset="-122"/>
              </a:rPr>
              <a:t>1</a:t>
            </a:r>
            <a:r>
              <a:rPr lang="zh-CN" altLang="en-US" sz="1200" dirty="0">
                <a:solidFill>
                  <a:srgbClr val="002060"/>
                </a:solidFill>
                <a:latin typeface="微软雅黑" panose="020B0503020204020204" pitchFamily="34" charset="-122"/>
                <a:ea typeface="微软雅黑" panose="020B0503020204020204" pitchFamily="34" charset="-122"/>
              </a:rPr>
              <a:t>）只有权重量化：</a:t>
            </a:r>
            <a:r>
              <a:rPr lang="en-US" altLang="zh-CN" sz="1200" dirty="0">
                <a:solidFill>
                  <a:srgbClr val="002060"/>
                </a:solidFill>
                <a:latin typeface="微软雅黑" panose="020B0503020204020204" pitchFamily="34" charset="-122"/>
                <a:ea typeface="微软雅黑" panose="020B0503020204020204" pitchFamily="34" charset="-122"/>
              </a:rPr>
              <a:t>d1*d2 ~= d1*(2^q2) (</a:t>
            </a:r>
            <a:r>
              <a:rPr lang="zh-CN" altLang="en-US" sz="1200" dirty="0">
                <a:solidFill>
                  <a:srgbClr val="002060"/>
                </a:solidFill>
                <a:latin typeface="微软雅黑" panose="020B0503020204020204" pitchFamily="34" charset="-122"/>
                <a:ea typeface="微软雅黑" panose="020B0503020204020204" pitchFamily="34" charset="-122"/>
              </a:rPr>
              <a:t>即把</a:t>
            </a:r>
            <a:r>
              <a:rPr lang="en-US" altLang="zh-CN" sz="1200" dirty="0">
                <a:solidFill>
                  <a:srgbClr val="002060"/>
                </a:solidFill>
                <a:latin typeface="微软雅黑" panose="020B0503020204020204" pitchFamily="34" charset="-122"/>
                <a:ea typeface="微软雅黑" panose="020B0503020204020204" pitchFamily="34" charset="-122"/>
              </a:rPr>
              <a:t> d1 </a:t>
            </a:r>
            <a:r>
              <a:rPr lang="zh-CN" altLang="en-US" sz="1200" dirty="0">
                <a:solidFill>
                  <a:srgbClr val="002060"/>
                </a:solidFill>
                <a:latin typeface="微软雅黑" panose="020B0503020204020204" pitchFamily="34" charset="-122"/>
                <a:ea typeface="微软雅黑" panose="020B0503020204020204" pitchFamily="34" charset="-122"/>
              </a:rPr>
              <a:t>的二进制表示移</a:t>
            </a:r>
            <a:r>
              <a:rPr lang="en-US" altLang="zh-CN" sz="1200" dirty="0">
                <a:solidFill>
                  <a:srgbClr val="002060"/>
                </a:solidFill>
                <a:latin typeface="微软雅黑" panose="020B0503020204020204" pitchFamily="34" charset="-122"/>
                <a:ea typeface="微软雅黑" panose="020B0503020204020204" pitchFamily="34" charset="-122"/>
              </a:rPr>
              <a:t> q2 </a:t>
            </a:r>
            <a:r>
              <a:rPr lang="zh-CN" altLang="en-US" sz="1200" dirty="0">
                <a:solidFill>
                  <a:srgbClr val="002060"/>
                </a:solidFill>
                <a:latin typeface="微软雅黑" panose="020B0503020204020204" pitchFamily="34" charset="-122"/>
                <a:ea typeface="微软雅黑" panose="020B0503020204020204" pitchFamily="34" charset="-122"/>
              </a:rPr>
              <a:t>位</a:t>
            </a:r>
            <a:r>
              <a:rPr lang="en-US" altLang="zh-CN" sz="1200" dirty="0">
                <a:solidFill>
                  <a:srgbClr val="002060"/>
                </a:solidFill>
                <a:latin typeface="微软雅黑" panose="020B0503020204020204" pitchFamily="34" charset="-122"/>
                <a:ea typeface="微软雅黑" panose="020B0503020204020204" pitchFamily="34" charset="-122"/>
              </a:rPr>
              <a:t>)</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en-US" altLang="zh-CN" sz="1200" dirty="0">
                <a:solidFill>
                  <a:srgbClr val="002060"/>
                </a:solidFill>
                <a:latin typeface="微软雅黑" panose="020B0503020204020204" pitchFamily="34" charset="-122"/>
                <a:ea typeface="微软雅黑" panose="020B0503020204020204" pitchFamily="34" charset="-122"/>
              </a:rPr>
              <a:t>2</a:t>
            </a:r>
            <a:r>
              <a:rPr lang="zh-CN" altLang="en-US" sz="1200" dirty="0">
                <a:solidFill>
                  <a:srgbClr val="002060"/>
                </a:solidFill>
                <a:latin typeface="微软雅黑" panose="020B0503020204020204" pitchFamily="34" charset="-122"/>
                <a:ea typeface="微软雅黑" panose="020B0503020204020204" pitchFamily="34" charset="-122"/>
              </a:rPr>
              <a:t>）权重、激活都量化：</a:t>
            </a:r>
            <a:r>
              <a:rPr lang="en-US" altLang="zh-CN" dirty="0">
                <a:solidFill>
                  <a:srgbClr val="002060"/>
                </a:solidFill>
                <a:latin typeface="微软雅黑" panose="020B0503020204020204" pitchFamily="34" charset="-122"/>
                <a:ea typeface="微软雅黑" panose="020B0503020204020204" pitchFamily="34" charset="-122"/>
                <a:sym typeface="+mn-ea"/>
              </a:rPr>
              <a:t>d1*d2 ~= (2^q1)*(2^q2) =2^(q1+q2)</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endParaRPr lang="zh-CN" altLang="en-US" sz="1200" dirty="0">
              <a:solidFill>
                <a:srgbClr val="002060"/>
              </a:solidFill>
              <a:latin typeface="微软雅黑" panose="020B0503020204020204" pitchFamily="34" charset="-122"/>
              <a:ea typeface="微软雅黑" panose="020B0503020204020204" pitchFamily="34" charset="-122"/>
            </a:endParaRPr>
          </a:p>
          <a:p>
            <a:pPr marL="0" indent="0">
              <a:lnSpc>
                <a:spcPct val="150000"/>
              </a:lnSpc>
              <a:buClr>
                <a:srgbClr val="002060"/>
              </a:buClr>
              <a:buFont typeface="Wingdings" panose="05000000000000000000" pitchFamily="2" charset="2"/>
              <a:buNone/>
            </a:pPr>
            <a:r>
              <a:rPr lang="zh-CN" altLang="en-US" sz="1200" dirty="0">
                <a:solidFill>
                  <a:srgbClr val="002060"/>
                </a:solidFill>
                <a:latin typeface="微软雅黑" panose="020B0503020204020204" pitchFamily="34" charset="-122"/>
                <a:ea typeface="微软雅黑" panose="020B0503020204020204" pitchFamily="34" charset="-122"/>
              </a:rPr>
              <a:t>动态范围更大，分布均匀，减小量化误差</a:t>
            </a:r>
            <a:endParaRPr lang="en-US" altLang="zh-CN" sz="1200" dirty="0">
              <a:solidFill>
                <a:srgbClr val="002060"/>
              </a:solidFill>
              <a:latin typeface="微软雅黑" panose="020B0503020204020204" pitchFamily="34" charset="-122"/>
              <a:ea typeface="微软雅黑" panose="020B0503020204020204" pitchFamily="34" charset="-122"/>
            </a:endParaRPr>
          </a:p>
          <a:p>
            <a:endParaRPr lang="zh-CN"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权重共享，也叫“学习量化”（用</a:t>
            </a:r>
            <a:r>
              <a:rPr lang="en-US" altLang="zh-CN" dirty="0">
                <a:latin typeface="Arial" panose="020B0604020202020204" pitchFamily="34" charset="0"/>
              </a:rPr>
              <a:t>K-means</a:t>
            </a:r>
            <a:r>
              <a:rPr lang="zh-CN" altLang="en-US" dirty="0">
                <a:latin typeface="Arial" panose="020B0604020202020204" pitchFamily="34" charset="0"/>
              </a:rPr>
              <a:t>聚类等机器学习方法来量化）</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i="0" dirty="0">
                <a:solidFill>
                  <a:srgbClr val="4F4C4C"/>
                </a:solidFill>
                <a:effectLst/>
                <a:latin typeface="Calibri" panose="020F0502020204030204" pitchFamily="34" charset="0"/>
              </a:rPr>
              <a:t>K-means </a:t>
            </a:r>
            <a:r>
              <a:rPr lang="zh-CN" altLang="en-US" b="0" i="0" dirty="0">
                <a:solidFill>
                  <a:srgbClr val="4F4C4C"/>
                </a:solidFill>
                <a:effectLst/>
                <a:latin typeface="宋体" panose="02010600030101010101" pitchFamily="2" charset="-122"/>
                <a:ea typeface="宋体" panose="02010600030101010101" pitchFamily="2" charset="-122"/>
              </a:rPr>
              <a:t>初始聚类中心的选择非常关键。常见的初始化方法三种：均匀初始化、随机初始化和按密度初始化。论文中证明最好使用均匀初始化，均匀初始化的方法是统计权值的最小值和最大值，并把数值区间平分为</a:t>
            </a:r>
            <a:r>
              <a:rPr lang="en-US" altLang="zh-CN" b="0" i="0" dirty="0">
                <a:solidFill>
                  <a:srgbClr val="4F4C4C"/>
                </a:solidFill>
                <a:effectLst/>
                <a:latin typeface="Calibri" panose="020F0502020204030204" pitchFamily="34" charset="0"/>
              </a:rPr>
              <a:t>K</a:t>
            </a:r>
            <a:r>
              <a:rPr lang="zh-CN" altLang="en-US" b="0" i="0" dirty="0">
                <a:solidFill>
                  <a:srgbClr val="4F4C4C"/>
                </a:solidFill>
                <a:effectLst/>
                <a:latin typeface="宋体" panose="02010600030101010101" pitchFamily="2" charset="-122"/>
                <a:ea typeface="宋体" panose="02010600030101010101" pitchFamily="2" charset="-122"/>
              </a:rPr>
              <a:t>份，以每一份的分界点处的权值作为聚类的中心</a:t>
            </a:r>
            <a:endParaRPr lang="zh-CN" altLang="en-US" dirty="0"/>
          </a:p>
          <a:p>
            <a:endParaRPr lang="zh-CN"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通过</a:t>
            </a:r>
            <a:r>
              <a:rPr lang="en-US" altLang="zh-CN" dirty="0">
                <a:latin typeface="Arial" panose="020B0604020202020204" pitchFamily="34" charset="0"/>
              </a:rPr>
              <a:t>K-means </a:t>
            </a:r>
            <a:r>
              <a:rPr lang="zh-CN" altLang="en-US" dirty="0">
                <a:latin typeface="Arial" panose="020B0604020202020204" pitchFamily="34" charset="0"/>
              </a:rPr>
              <a:t>分堆，每堆量化到一个量级，量化映射关系用查找表实现。</a:t>
            </a:r>
            <a:endParaRPr lang="zh-CN" altLang="en-US" dirty="0">
              <a:latin typeface="Arial" panose="020B0604020202020204" pitchFamily="34" charset="0"/>
            </a:endParaRPr>
          </a:p>
          <a:p>
            <a:endParaRPr lang="zh-CN" altLang="en-US" dirty="0">
              <a:latin typeface="Arial" panose="020B0604020202020204" pitchFamily="34" charset="0"/>
            </a:endParaRPr>
          </a:p>
          <a:p>
            <a:r>
              <a:rPr lang="zh-CN" altLang="en-US" dirty="0">
                <a:latin typeface="Arial" panose="020B0604020202020204" pitchFamily="34" charset="0"/>
              </a:rPr>
              <a:t>存储：</a:t>
            </a:r>
            <a:endParaRPr lang="zh-CN" altLang="en-US"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）假设分了</a:t>
            </a:r>
            <a:r>
              <a:rPr lang="en-US" altLang="zh-CN" dirty="0">
                <a:latin typeface="Arial" panose="020B0604020202020204" pitchFamily="34" charset="0"/>
              </a:rPr>
              <a:t> U </a:t>
            </a:r>
            <a:r>
              <a:rPr lang="zh-CN" altLang="en-US" dirty="0">
                <a:latin typeface="Arial" panose="020B0604020202020204" pitchFamily="34" charset="0"/>
              </a:rPr>
              <a:t>堆，有</a:t>
            </a:r>
            <a:r>
              <a:rPr lang="en-US" altLang="zh-CN" dirty="0">
                <a:latin typeface="Arial" panose="020B0604020202020204" pitchFamily="34" charset="0"/>
              </a:rPr>
              <a:t> U </a:t>
            </a:r>
            <a:r>
              <a:rPr lang="zh-CN" altLang="en-US" dirty="0">
                <a:latin typeface="Arial" panose="020B0604020202020204" pitchFamily="34" charset="0"/>
              </a:rPr>
              <a:t>个量级，编码这</a:t>
            </a:r>
            <a:r>
              <a:rPr lang="en-US" altLang="zh-CN" dirty="0">
                <a:latin typeface="Arial" panose="020B0604020202020204" pitchFamily="34" charset="0"/>
              </a:rPr>
              <a:t> U </a:t>
            </a:r>
            <a:r>
              <a:rPr lang="zh-CN" altLang="en-US" dirty="0">
                <a:latin typeface="Arial" panose="020B0604020202020204" pitchFamily="34" charset="0"/>
              </a:rPr>
              <a:t>个量级需要</a:t>
            </a:r>
            <a:r>
              <a:rPr lang="en-US" altLang="zh-CN" dirty="0">
                <a:latin typeface="Arial" panose="020B0604020202020204" pitchFamily="34" charset="0"/>
              </a:rPr>
              <a:t> log2 U </a:t>
            </a:r>
            <a:r>
              <a:rPr lang="zh-CN" altLang="en-US" dirty="0">
                <a:latin typeface="Arial" panose="020B0604020202020204" pitchFamily="34" charset="0"/>
              </a:rPr>
              <a:t>位索引，存储索引需要</a:t>
            </a:r>
            <a:r>
              <a:rPr lang="en-US" altLang="zh-CN" dirty="0">
                <a:latin typeface="Arial" panose="020B0604020202020204" pitchFamily="34" charset="0"/>
              </a:rPr>
              <a:t> CRSM*log2U bit</a:t>
            </a:r>
            <a:r>
              <a:rPr lang="zh-CN" altLang="en-US" dirty="0">
                <a:latin typeface="Arial" panose="020B0604020202020204" pitchFamily="34" charset="0"/>
              </a:rPr>
              <a:t>；</a:t>
            </a:r>
            <a:endParaRPr lang="zh-CN" altLang="en-US" dirty="0">
              <a:latin typeface="Arial" panose="020B0604020202020204" pitchFamily="34" charset="0"/>
            </a:endParaRPr>
          </a:p>
          <a:p>
            <a:r>
              <a:rPr lang="en-US" altLang="zh-CN" dirty="0">
                <a:sym typeface="+mn-ea"/>
              </a:rPr>
              <a:t>2</a:t>
            </a:r>
            <a:r>
              <a:rPr lang="zh-CN" altLang="en-US" dirty="0">
                <a:sym typeface="+mn-ea"/>
              </a:rPr>
              <a:t>）每个量级用一个定点数（如</a:t>
            </a:r>
            <a:r>
              <a:rPr lang="en-US" altLang="zh-CN" dirty="0">
                <a:sym typeface="+mn-ea"/>
              </a:rPr>
              <a:t>16bit</a:t>
            </a:r>
            <a:r>
              <a:rPr lang="zh-CN" altLang="en-US" dirty="0">
                <a:sym typeface="+mn-ea"/>
              </a:rPr>
              <a:t>定点数）表示，</a:t>
            </a:r>
            <a:r>
              <a:rPr lang="zh-CN" altLang="en-US" dirty="0">
                <a:latin typeface="Arial" panose="020B0604020202020204" pitchFamily="34" charset="0"/>
              </a:rPr>
              <a:t>查找表占据空间：</a:t>
            </a:r>
            <a:r>
              <a:rPr lang="en-US" altLang="zh-CN" dirty="0">
                <a:latin typeface="Arial" panose="020B0604020202020204" pitchFamily="34" charset="0"/>
              </a:rPr>
              <a:t>U*16 bit</a:t>
            </a:r>
            <a:endParaRPr lang="en-US" altLang="zh-CN" dirty="0">
              <a:latin typeface="Arial" panose="020B0604020202020204" pitchFamily="34" charset="0"/>
            </a:endParaRPr>
          </a:p>
          <a:p>
            <a:r>
              <a:rPr lang="zh-CN" altLang="en-US" dirty="0">
                <a:latin typeface="Arial" panose="020B0604020202020204" pitchFamily="34" charset="0"/>
              </a:rPr>
              <a:t>计算：通过查找表把</a:t>
            </a:r>
            <a:r>
              <a:rPr lang="zh-CN" altLang="en-US" dirty="0">
                <a:sym typeface="+mn-ea"/>
              </a:rPr>
              <a:t>索引恢复为</a:t>
            </a:r>
            <a:r>
              <a:rPr lang="en-US" altLang="zh-CN" dirty="0">
                <a:sym typeface="+mn-ea"/>
              </a:rPr>
              <a:t>16bit</a:t>
            </a:r>
            <a:r>
              <a:rPr lang="zh-CN" altLang="en-US" dirty="0">
                <a:sym typeface="+mn-ea"/>
              </a:rPr>
              <a:t>数进行计算。</a:t>
            </a:r>
            <a:endParaRPr lang="zh-CN" altLang="en-US" dirty="0">
              <a:latin typeface="Arial" panose="020B0604020202020204" pitchFamily="34" charset="0"/>
            </a:endParaRPr>
          </a:p>
          <a:p>
            <a:endParaRPr lang="zh-CN" altLang="en-US" dirty="0">
              <a:latin typeface="Arial" panose="020B0604020202020204" pitchFamily="34" charset="0"/>
            </a:endParaRPr>
          </a:p>
          <a:p>
            <a:r>
              <a:rPr lang="zh-CN" altLang="en-US" dirty="0">
                <a:latin typeface="Arial" panose="020B0604020202020204" pitchFamily="34" charset="0"/>
              </a:rPr>
              <a:t>结论：只节省存储空间，访存能耗，但计算不变。</a:t>
            </a:r>
            <a:endParaRPr lang="zh-CN" altLang="zh-CN" dirty="0">
              <a:latin typeface="Arial" panose="020B0604020202020204" pitchFamily="34" charset="0"/>
            </a:endParaRPr>
          </a:p>
          <a:p>
            <a:r>
              <a:rPr lang="zh-CN" altLang="zh-CN" dirty="0">
                <a:latin typeface="Arial" panose="020B0604020202020204" pitchFamily="34" charset="0"/>
              </a:rPr>
              <a:t>【点比较少，考虑删除</a:t>
            </a:r>
            <a:r>
              <a:rPr lang="en-US" altLang="zh-CN" dirty="0">
                <a:latin typeface="Arial" panose="020B0604020202020204" pitchFamily="34" charset="0"/>
              </a:rPr>
              <a:t>/</a:t>
            </a:r>
            <a:r>
              <a:rPr lang="zh-CN" altLang="en-US" dirty="0">
                <a:latin typeface="Arial" panose="020B0604020202020204" pitchFamily="34" charset="0"/>
              </a:rPr>
              <a:t>略讲】</a:t>
            </a:r>
            <a:endParaRPr lang="zh-CN" altLang="en-US"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下面讲一种量化到极致的情况：二值</a:t>
            </a:r>
            <a:r>
              <a:rPr lang="en-US" altLang="zh-CN" dirty="0">
                <a:latin typeface="Arial" panose="020B0604020202020204" pitchFamily="34" charset="0"/>
              </a:rPr>
              <a:t>/</a:t>
            </a:r>
            <a:r>
              <a:rPr lang="zh-CN" altLang="en-US" dirty="0">
                <a:latin typeface="Arial" panose="020B0604020202020204" pitchFamily="34" charset="0"/>
              </a:rPr>
              <a:t>三值神经网络。</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二值化（在</a:t>
            </a:r>
            <a:r>
              <a:rPr lang="en-US" altLang="zh-CN" dirty="0">
                <a:latin typeface="Arial" panose="020B0604020202020204" pitchFamily="34" charset="0"/>
              </a:rPr>
              <a:t>{-1,1}</a:t>
            </a:r>
            <a:r>
              <a:rPr lang="zh-CN" altLang="en-US" dirty="0">
                <a:latin typeface="Arial" panose="020B0604020202020204" pitchFamily="34" charset="0"/>
              </a:rPr>
              <a:t>中取值）可视为线性量化的极致（位宽</a:t>
            </a:r>
            <a:r>
              <a:rPr lang="en-US" altLang="zh-CN" dirty="0">
                <a:latin typeface="Arial" panose="020B0604020202020204" pitchFamily="34" charset="0"/>
              </a:rPr>
              <a:t>=1</a:t>
            </a:r>
            <a:r>
              <a:rPr lang="zh-CN" altLang="en-US" dirty="0">
                <a:latin typeface="Arial" panose="020B0604020202020204" pitchFamily="34" charset="0"/>
              </a:rPr>
              <a:t>）；</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具体量化方法为：正权重</a:t>
            </a:r>
            <a:r>
              <a:rPr lang="en-US" altLang="zh-CN" dirty="0">
                <a:latin typeface="Arial" panose="020B0604020202020204" pitchFamily="34" charset="0"/>
              </a:rPr>
              <a:t> -&gt; +1</a:t>
            </a:r>
            <a:r>
              <a:rPr lang="zh-CN" altLang="en-US" dirty="0">
                <a:latin typeface="Arial" panose="020B0604020202020204" pitchFamily="34" charset="0"/>
              </a:rPr>
              <a:t>，负权重</a:t>
            </a:r>
            <a:r>
              <a:rPr lang="en-US" altLang="zh-CN" dirty="0">
                <a:latin typeface="Arial" panose="020B0604020202020204" pitchFamily="34" charset="0"/>
              </a:rPr>
              <a:t> -&gt; -1</a:t>
            </a:r>
            <a:r>
              <a:rPr lang="zh-CN" altLang="en-US" dirty="0">
                <a:latin typeface="Arial" panose="020B0604020202020204" pitchFamily="34" charset="0"/>
              </a:rPr>
              <a:t>；可通过伸缩提升性能：取</a:t>
            </a:r>
            <a:r>
              <a:rPr lang="en-US" altLang="zh-CN" dirty="0">
                <a:latin typeface="Arial" panose="020B0604020202020204" pitchFamily="34" charset="0"/>
              </a:rPr>
              <a:t> w = </a:t>
            </a:r>
            <a:r>
              <a:rPr lang="zh-CN" altLang="en-US" dirty="0">
                <a:latin typeface="Arial" panose="020B0604020202020204" pitchFamily="34" charset="0"/>
              </a:rPr>
              <a:t>平均（权重绝对值），</a:t>
            </a:r>
            <a:r>
              <a:rPr lang="zh-CN" altLang="en-US" dirty="0">
                <a:sym typeface="+mn-ea"/>
              </a:rPr>
              <a:t>正权重</a:t>
            </a:r>
            <a:r>
              <a:rPr lang="en-US" altLang="zh-CN" dirty="0">
                <a:sym typeface="+mn-ea"/>
              </a:rPr>
              <a:t> -&gt; +w</a:t>
            </a:r>
            <a:r>
              <a:rPr lang="zh-CN" altLang="en-US" dirty="0">
                <a:sym typeface="+mn-ea"/>
              </a:rPr>
              <a:t>，负权重</a:t>
            </a:r>
            <a:r>
              <a:rPr lang="en-US" altLang="zh-CN" dirty="0">
                <a:sym typeface="+mn-ea"/>
              </a:rPr>
              <a:t> -&gt; -w</a:t>
            </a:r>
            <a:r>
              <a:rPr lang="zh-CN" altLang="en-US" dirty="0">
                <a:sym typeface="+mn-ea"/>
              </a:rPr>
              <a:t>。</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二值</a:t>
            </a:r>
            <a:r>
              <a:rPr lang="en-US" altLang="zh-CN" dirty="0">
                <a:latin typeface="Arial" panose="020B0604020202020204" pitchFamily="34" charset="0"/>
              </a:rPr>
              <a:t>/</a:t>
            </a:r>
            <a:r>
              <a:rPr lang="zh-CN" altLang="en-US" dirty="0">
                <a:latin typeface="Arial" panose="020B0604020202020204" pitchFamily="34" charset="0"/>
              </a:rPr>
              <a:t>三值化神经网络分类：</a:t>
            </a:r>
            <a:endParaRPr lang="en-US" altLang="zh-CN" dirty="0">
              <a:latin typeface="Arial" panose="020B0604020202020204" pitchFamily="34" charset="0"/>
            </a:endParaRPr>
          </a:p>
          <a:p>
            <a:pPr marL="171450" indent="-171450">
              <a:buFont typeface="Arial" panose="020B0604020202020204" pitchFamily="34" charset="0"/>
              <a:buChar char="•"/>
            </a:pPr>
            <a:r>
              <a:rPr lang="zh-CN" altLang="en-US" dirty="0">
                <a:latin typeface="Arial" panose="020B0604020202020204" pitchFamily="34" charset="0"/>
              </a:rPr>
              <a:t>仅权重为二值，这时，</a:t>
            </a:r>
            <a:r>
              <a:rPr lang="en-US" altLang="zh-CN" dirty="0">
                <a:latin typeface="Arial" panose="020B0604020202020204" pitchFamily="34" charset="0"/>
              </a:rPr>
              <a:t>MAC</a:t>
            </a:r>
            <a:r>
              <a:rPr lang="zh-CN" altLang="en-US" dirty="0">
                <a:latin typeface="Arial" panose="020B0604020202020204" pitchFamily="34" charset="0"/>
              </a:rPr>
              <a:t>计算退化为加减法（右上图），计算量降低，但精度有所损失（如</a:t>
            </a:r>
            <a:r>
              <a:rPr lang="en-US" altLang="zh-CN" dirty="0" err="1">
                <a:latin typeface="Arial" panose="020B0604020202020204" pitchFamily="34" charset="0"/>
              </a:rPr>
              <a:t>BinaryConnect</a:t>
            </a:r>
            <a:r>
              <a:rPr lang="zh-CN" altLang="en-US" dirty="0">
                <a:latin typeface="Arial" panose="020B0604020202020204" pitchFamily="34" charset="0"/>
              </a:rPr>
              <a:t>：损失</a:t>
            </a:r>
            <a:r>
              <a:rPr lang="en-US" altLang="zh-CN" dirty="0">
                <a:latin typeface="Arial" panose="020B0604020202020204" pitchFamily="34" charset="0"/>
              </a:rPr>
              <a:t>19%</a:t>
            </a:r>
            <a:r>
              <a:rPr lang="zh-CN" altLang="en-US" dirty="0">
                <a:latin typeface="Arial" panose="020B0604020202020204" pitchFamily="34" charset="0"/>
              </a:rPr>
              <a:t>）</a:t>
            </a:r>
            <a:endParaRPr lang="en-US" altLang="zh-CN" dirty="0">
              <a:latin typeface="Arial" panose="020B0604020202020204" pitchFamily="34" charset="0"/>
            </a:endParaRPr>
          </a:p>
          <a:p>
            <a:pPr marL="171450" indent="-171450">
              <a:buFont typeface="Arial" panose="020B0604020202020204" pitchFamily="34" charset="0"/>
              <a:buChar char="•"/>
            </a:pPr>
            <a:r>
              <a:rPr lang="zh-CN" altLang="en-US" dirty="0">
                <a:latin typeface="Arial" panose="020B0604020202020204" pitchFamily="34" charset="0"/>
              </a:rPr>
              <a:t>权重为三值（在</a:t>
            </a:r>
            <a:r>
              <a:rPr lang="en-US" altLang="zh-CN" dirty="0">
                <a:latin typeface="Arial" panose="020B0604020202020204" pitchFamily="34" charset="0"/>
              </a:rPr>
              <a:t>{-1,0,1}</a:t>
            </a:r>
            <a:r>
              <a:rPr lang="zh-CN" altLang="en-US" dirty="0">
                <a:latin typeface="Arial" panose="020B0604020202020204" pitchFamily="34" charset="0"/>
              </a:rPr>
              <a:t>中取值，位宽</a:t>
            </a:r>
            <a:r>
              <a:rPr lang="en-US" altLang="zh-CN" dirty="0">
                <a:latin typeface="Arial" panose="020B0604020202020204" pitchFamily="34" charset="0"/>
              </a:rPr>
              <a:t>=2</a:t>
            </a:r>
            <a:r>
              <a:rPr lang="zh-CN" altLang="en-US" dirty="0">
                <a:latin typeface="Arial" panose="020B0604020202020204" pitchFamily="34" charset="0"/>
              </a:rPr>
              <a:t>），由于*</a:t>
            </a:r>
            <a:r>
              <a:rPr lang="en-US" altLang="zh-CN" dirty="0">
                <a:latin typeface="Arial" panose="020B0604020202020204" pitchFamily="34" charset="0"/>
              </a:rPr>
              <a:t>0</a:t>
            </a:r>
            <a:r>
              <a:rPr lang="zh-CN" altLang="en-US" dirty="0">
                <a:latin typeface="Arial" panose="020B0604020202020204" pitchFamily="34" charset="0"/>
              </a:rPr>
              <a:t>计算可跳过，</a:t>
            </a:r>
            <a:r>
              <a:rPr lang="en-US" altLang="zh-CN" dirty="0">
                <a:latin typeface="Arial" panose="020B0604020202020204" pitchFamily="34" charset="0"/>
              </a:rPr>
              <a:t>MAC</a:t>
            </a:r>
            <a:r>
              <a:rPr lang="zh-CN" altLang="en-US" dirty="0">
                <a:latin typeface="Arial" panose="020B0604020202020204" pitchFamily="34" charset="0"/>
              </a:rPr>
              <a:t>计算基本上仍是加减法，计算量低，同时因为量化粒度更细，精度好于二值权重网络（还可通过伸缩权重进一步提升精度）</a:t>
            </a:r>
            <a:endParaRPr lang="en-US" altLang="zh-CN" dirty="0">
              <a:latin typeface="Arial" panose="020B0604020202020204" pitchFamily="34" charset="0"/>
            </a:endParaRPr>
          </a:p>
          <a:p>
            <a:pPr marL="171450" indent="-171450">
              <a:buFont typeface="Arial" panose="020B0604020202020204" pitchFamily="34" charset="0"/>
              <a:buChar char="•"/>
            </a:pPr>
            <a:r>
              <a:rPr lang="zh-CN" altLang="en-US" dirty="0">
                <a:latin typeface="Arial" panose="020B0604020202020204" pitchFamily="34" charset="0"/>
              </a:rPr>
              <a:t>权重、激活均为二值，</a:t>
            </a:r>
            <a:r>
              <a:rPr lang="en-US" altLang="zh-CN" dirty="0">
                <a:latin typeface="Arial" panose="020B0604020202020204" pitchFamily="34" charset="0"/>
              </a:rPr>
              <a:t>MAC</a:t>
            </a:r>
            <a:r>
              <a:rPr lang="zh-CN" altLang="en-US" dirty="0">
                <a:latin typeface="Arial" panose="020B0604020202020204" pitchFamily="34" charset="0"/>
              </a:rPr>
              <a:t>计算进一步退化为</a:t>
            </a:r>
            <a:r>
              <a:rPr lang="en-US" altLang="zh-CN" dirty="0">
                <a:latin typeface="Arial" panose="020B0604020202020204" pitchFamily="34" charset="0"/>
              </a:rPr>
              <a:t>XNOR</a:t>
            </a:r>
            <a:r>
              <a:rPr lang="zh-CN" altLang="en-US" dirty="0">
                <a:latin typeface="Arial" panose="020B0604020202020204" pitchFamily="34" charset="0"/>
              </a:rPr>
              <a:t>和计数位（右下图），但精度损失较大（如</a:t>
            </a:r>
            <a:r>
              <a:rPr lang="en-US" altLang="zh-CN" dirty="0">
                <a:latin typeface="Arial" panose="020B0604020202020204" pitchFamily="34" charset="0"/>
              </a:rPr>
              <a:t>XNOR-net</a:t>
            </a:r>
            <a:r>
              <a:rPr lang="zh-CN" altLang="en-US" dirty="0">
                <a:latin typeface="Arial" panose="020B0604020202020204" pitchFamily="34" charset="0"/>
              </a:rPr>
              <a:t>，损失</a:t>
            </a:r>
            <a:r>
              <a:rPr lang="en-US" altLang="zh-CN" dirty="0">
                <a:latin typeface="Arial" panose="020B0604020202020204" pitchFamily="34" charset="0"/>
              </a:rPr>
              <a:t>29.8%</a:t>
            </a:r>
            <a:r>
              <a:rPr lang="zh-CN" altLang="en-US"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本课程只讲二</a:t>
            </a:r>
            <a:r>
              <a:rPr lang="en-US" altLang="zh-CN" dirty="0">
                <a:latin typeface="Arial" panose="020B0604020202020204" pitchFamily="34" charset="0"/>
              </a:rPr>
              <a:t>/</a:t>
            </a:r>
            <a:r>
              <a:rPr lang="zh-CN" altLang="en-US" dirty="0">
                <a:latin typeface="Arial" panose="020B0604020202020204" pitchFamily="34" charset="0"/>
              </a:rPr>
              <a:t>三值</a:t>
            </a:r>
            <a:r>
              <a:rPr lang="zh-CN" altLang="en-US" b="1" dirty="0">
                <a:latin typeface="Arial" panose="020B0604020202020204" pitchFamily="34" charset="0"/>
              </a:rPr>
              <a:t>权重</a:t>
            </a:r>
            <a:r>
              <a:rPr lang="zh-CN" altLang="en-US" dirty="0">
                <a:latin typeface="Arial" panose="020B0604020202020204" pitchFamily="34" charset="0"/>
              </a:rPr>
              <a:t>网络架构</a:t>
            </a:r>
            <a:endParaRPr lang="zh-CN"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solidFill>
                  <a:srgbClr val="002060"/>
                </a:solidFill>
                <a:latin typeface="微软雅黑" panose="020B0503020204020204" pitchFamily="34" charset="-122"/>
                <a:ea typeface="微软雅黑" panose="020B0503020204020204" pitchFamily="34" charset="-122"/>
              </a:rPr>
              <a:t> </a:t>
            </a:r>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首先，二值化后，训练方式要相应改变</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训练中的问题：</a:t>
            </a:r>
            <a:endParaRPr lang="en-US" altLang="zh-CN" dirty="0">
              <a:latin typeface="Arial" panose="020B0604020202020204"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defRPr/>
            </a:pPr>
            <a:r>
              <a:rPr lang="en-US" altLang="zh-CN" b="0" i="0" dirty="0">
                <a:solidFill>
                  <a:srgbClr val="121212"/>
                </a:solidFill>
                <a:effectLst/>
                <a:latin typeface="-apple-system"/>
              </a:rPr>
              <a:t>Sign</a:t>
            </a:r>
            <a:r>
              <a:rPr lang="zh-CN" altLang="en-US" b="0" i="0" dirty="0">
                <a:solidFill>
                  <a:srgbClr val="121212"/>
                </a:solidFill>
                <a:effectLst/>
                <a:latin typeface="-apple-system"/>
              </a:rPr>
              <a:t>函数不可导 </a:t>
            </a:r>
            <a:r>
              <a:rPr lang="en-US" altLang="zh-CN" b="0" i="0" dirty="0">
                <a:solidFill>
                  <a:srgbClr val="121212"/>
                </a:solidFill>
                <a:effectLst/>
                <a:latin typeface="-apple-system"/>
              </a:rPr>
              <a:t>-&gt; </a:t>
            </a:r>
            <a:r>
              <a:rPr lang="zh-CN" altLang="en-US" b="0" i="0" dirty="0">
                <a:solidFill>
                  <a:srgbClr val="121212"/>
                </a:solidFill>
                <a:effectLst/>
                <a:latin typeface="-apple-system"/>
              </a:rPr>
              <a:t>如何解决？ </a:t>
            </a:r>
            <a:r>
              <a:rPr lang="en-US" altLang="zh-CN" b="0" i="0" dirty="0">
                <a:solidFill>
                  <a:srgbClr val="121212"/>
                </a:solidFill>
                <a:effectLst/>
                <a:latin typeface="-apple-system"/>
              </a:rPr>
              <a:t>-&gt; </a:t>
            </a:r>
            <a:r>
              <a:rPr lang="zh-CN" altLang="en-US" b="0" i="0" dirty="0">
                <a:solidFill>
                  <a:srgbClr val="121212"/>
                </a:solidFill>
                <a:effectLst/>
                <a:latin typeface="-apple-system"/>
              </a:rPr>
              <a:t>用</a:t>
            </a:r>
            <a:r>
              <a:rPr lang="en-US" altLang="zh-CN" b="0" i="0" dirty="0">
                <a:solidFill>
                  <a:srgbClr val="121212"/>
                </a:solidFill>
                <a:effectLst/>
                <a:latin typeface="-apple-system"/>
              </a:rPr>
              <a:t>clip</a:t>
            </a:r>
            <a:r>
              <a:rPr lang="zh-CN" altLang="en-US" b="0" i="0" dirty="0">
                <a:solidFill>
                  <a:srgbClr val="121212"/>
                </a:solidFill>
                <a:effectLst/>
                <a:latin typeface="-apple-system"/>
              </a:rPr>
              <a:t>函数替代（图最左 </a:t>
            </a:r>
            <a:r>
              <a:rPr lang="en-US" altLang="zh-CN" b="0" i="0" dirty="0">
                <a:solidFill>
                  <a:srgbClr val="121212"/>
                </a:solidFill>
                <a:effectLst/>
                <a:latin typeface="-apple-system"/>
              </a:rPr>
              <a:t>-&gt;</a:t>
            </a:r>
            <a:r>
              <a:rPr lang="zh-CN" altLang="en-US" b="0" i="0" dirty="0">
                <a:solidFill>
                  <a:srgbClr val="121212"/>
                </a:solidFill>
                <a:effectLst/>
                <a:latin typeface="-apple-system"/>
              </a:rPr>
              <a:t>图中左）</a:t>
            </a:r>
            <a:endParaRPr lang="en-US" altLang="zh-CN" b="0" i="0" dirty="0">
              <a:solidFill>
                <a:srgbClr val="121212"/>
              </a:solidFill>
              <a:effectLst/>
              <a:latin typeface="-apple-system"/>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defRPr/>
            </a:pPr>
            <a:r>
              <a:rPr lang="zh-CN" altLang="en-US" dirty="0">
                <a:latin typeface="Arial" panose="020B0604020202020204" pitchFamily="34" charset="0"/>
              </a:rPr>
              <a:t>导数消失（</a:t>
            </a:r>
            <a:r>
              <a:rPr lang="zh-CN" altLang="en-US" b="0" i="0" dirty="0">
                <a:solidFill>
                  <a:srgbClr val="121212"/>
                </a:solidFill>
                <a:effectLst/>
                <a:latin typeface="-apple-system"/>
              </a:rPr>
              <a:t>当网络上一层生成的全精度的激活值超出了</a:t>
            </a:r>
            <a:r>
              <a:rPr lang="en-US" altLang="zh-CN" b="0" i="0" dirty="0">
                <a:solidFill>
                  <a:srgbClr val="121212"/>
                </a:solidFill>
                <a:effectLst/>
                <a:latin typeface="-apple-system"/>
              </a:rPr>
              <a:t>[-1, 1]</a:t>
            </a:r>
            <a:r>
              <a:rPr lang="zh-CN" altLang="en-US" b="0" i="0" dirty="0">
                <a:solidFill>
                  <a:srgbClr val="121212"/>
                </a:solidFill>
                <a:effectLst/>
                <a:latin typeface="-apple-system"/>
              </a:rPr>
              <a:t>的范围时，激活值过饱和，对应的导数值变为</a:t>
            </a:r>
            <a:r>
              <a:rPr lang="en-US" altLang="zh-CN" b="0" i="0" dirty="0">
                <a:solidFill>
                  <a:srgbClr val="121212"/>
                </a:solidFill>
                <a:effectLst/>
                <a:latin typeface="-apple-system"/>
              </a:rPr>
              <a:t>0</a:t>
            </a:r>
            <a:r>
              <a:rPr lang="zh-CN" altLang="en-US" b="0" i="0" dirty="0">
                <a:solidFill>
                  <a:srgbClr val="121212"/>
                </a:solidFill>
                <a:effectLst/>
                <a:latin typeface="-apple-system"/>
              </a:rPr>
              <a:t>，从而导致梯度消失（</a:t>
            </a:r>
            <a:r>
              <a:rPr lang="en-US" altLang="zh-CN" b="0" i="0" dirty="0">
                <a:solidFill>
                  <a:srgbClr val="121212"/>
                </a:solidFill>
                <a:effectLst/>
                <a:latin typeface="-apple-system"/>
              </a:rPr>
              <a:t>gradient vanishing</a:t>
            </a:r>
            <a:r>
              <a:rPr lang="zh-CN" altLang="en-US" b="0" i="0" dirty="0">
                <a:solidFill>
                  <a:srgbClr val="121212"/>
                </a:solidFill>
                <a:effectLst/>
                <a:latin typeface="-apple-system"/>
              </a:rPr>
              <a:t>））</a:t>
            </a:r>
            <a:r>
              <a:rPr lang="en-US" altLang="zh-CN" b="0" i="0" dirty="0">
                <a:solidFill>
                  <a:srgbClr val="121212"/>
                </a:solidFill>
                <a:effectLst/>
                <a:latin typeface="-apple-system"/>
              </a:rPr>
              <a:t>-&gt; </a:t>
            </a:r>
            <a:r>
              <a:rPr lang="zh-CN" altLang="en-US" b="0" i="0" dirty="0">
                <a:solidFill>
                  <a:srgbClr val="121212"/>
                </a:solidFill>
                <a:effectLst/>
                <a:latin typeface="-apple-system"/>
              </a:rPr>
              <a:t>如何解决？ </a:t>
            </a:r>
            <a:r>
              <a:rPr lang="en-US" altLang="zh-CN" b="0" i="0" dirty="0">
                <a:solidFill>
                  <a:srgbClr val="121212"/>
                </a:solidFill>
                <a:effectLst/>
                <a:latin typeface="-apple-system"/>
              </a:rPr>
              <a:t>-&gt; </a:t>
            </a:r>
            <a:r>
              <a:rPr lang="zh-CN" altLang="en-US" b="0" i="0" dirty="0">
                <a:solidFill>
                  <a:srgbClr val="121212"/>
                </a:solidFill>
                <a:effectLst/>
                <a:latin typeface="-apple-system"/>
              </a:rPr>
              <a:t>用</a:t>
            </a:r>
            <a:r>
              <a:rPr lang="en-US" altLang="zh-CN" b="0" i="0" dirty="0">
                <a:solidFill>
                  <a:srgbClr val="121212"/>
                </a:solidFill>
                <a:effectLst/>
                <a:latin typeface="-apple-system"/>
              </a:rPr>
              <a:t>ADAM</a:t>
            </a:r>
            <a:r>
              <a:rPr lang="zh-CN" altLang="en-US" b="0" i="0" dirty="0">
                <a:solidFill>
                  <a:srgbClr val="121212"/>
                </a:solidFill>
                <a:effectLst/>
                <a:latin typeface="-apple-system"/>
              </a:rPr>
              <a:t>算法替代</a:t>
            </a:r>
            <a:r>
              <a:rPr lang="en-US" altLang="zh-CN" b="0" i="0" dirty="0">
                <a:solidFill>
                  <a:srgbClr val="121212"/>
                </a:solidFill>
                <a:effectLst/>
                <a:latin typeface="-apple-system"/>
              </a:rPr>
              <a:t>SGD</a:t>
            </a:r>
            <a:r>
              <a:rPr lang="zh-CN" altLang="en-US" b="0" i="0" dirty="0">
                <a:solidFill>
                  <a:srgbClr val="121212"/>
                </a:solidFill>
                <a:effectLst/>
                <a:latin typeface="-apple-system"/>
              </a:rPr>
              <a:t>进行训练（图中右、最右）</a:t>
            </a:r>
            <a:endParaRPr lang="en-US" altLang="zh-CN" b="0" i="0" dirty="0">
              <a:solidFill>
                <a:srgbClr val="121212"/>
              </a:solidFill>
              <a:effectLst/>
              <a:latin typeface="-apple-system"/>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defRPr/>
            </a:pPr>
            <a:endParaRPr lang="en-US" altLang="zh-CN" b="0" i="0" dirty="0">
              <a:solidFill>
                <a:srgbClr val="121212"/>
              </a:solidFill>
              <a:effectLst/>
              <a:latin typeface="-apple-system"/>
            </a:endParaRPr>
          </a:p>
          <a:p>
            <a:pPr marL="171450" indent="-171450">
              <a:buFont typeface="Arial" panose="020B0604020202020204" pitchFamily="34" charset="0"/>
              <a:buChar char="•"/>
            </a:pPr>
            <a:endParaRPr lang="en-US" altLang="zh-CN" b="0" i="0" dirty="0">
              <a:solidFill>
                <a:srgbClr val="121212"/>
              </a:solidFill>
              <a:effectLst/>
              <a:latin typeface="-apple-system"/>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其次，二值化后，推断可以改进</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推断中的问题（也可以说是机遇）：存在大量的重复计算。</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原因是：权重改为</a:t>
            </a:r>
            <a:r>
              <a:rPr lang="en-US" altLang="zh-CN" dirty="0">
                <a:latin typeface="Arial" panose="020B0604020202020204" pitchFamily="34" charset="0"/>
              </a:rPr>
              <a:t>{-1,1}</a:t>
            </a:r>
            <a:r>
              <a:rPr lang="zh-CN" altLang="en-US" dirty="0">
                <a:latin typeface="Arial" panose="020B0604020202020204" pitchFamily="34" charset="0"/>
              </a:rPr>
              <a:t>后，</a:t>
            </a:r>
            <a:r>
              <a:rPr lang="en-US" altLang="zh-CN" dirty="0">
                <a:latin typeface="Arial" panose="020B0604020202020204" pitchFamily="34" charset="0"/>
              </a:rPr>
              <a:t>MAC</a:t>
            </a:r>
            <a:r>
              <a:rPr lang="zh-CN" altLang="en-US" dirty="0">
                <a:latin typeface="Arial" panose="020B0604020202020204" pitchFamily="34" charset="0"/>
              </a:rPr>
              <a:t>计算中，“某个激活*</a:t>
            </a:r>
            <a:r>
              <a:rPr lang="en-US" altLang="zh-CN" dirty="0">
                <a:latin typeface="Arial" panose="020B0604020202020204" pitchFamily="34" charset="0"/>
              </a:rPr>
              <a:t>1</a:t>
            </a:r>
            <a:r>
              <a:rPr lang="zh-CN" altLang="en-US" dirty="0">
                <a:latin typeface="Arial" panose="020B0604020202020204" pitchFamily="34" charset="0"/>
              </a:rPr>
              <a:t>”和“某个激活*</a:t>
            </a:r>
            <a:r>
              <a:rPr lang="en-US" altLang="zh-CN" dirty="0">
                <a:latin typeface="Arial" panose="020B0604020202020204" pitchFamily="34" charset="0"/>
              </a:rPr>
              <a:t>-1</a:t>
            </a:r>
            <a:r>
              <a:rPr lang="zh-CN" altLang="en-US" dirty="0">
                <a:latin typeface="Arial" panose="020B0604020202020204" pitchFamily="34" charset="0"/>
              </a:rPr>
              <a:t>”很可能多次出现，而在非二</a:t>
            </a:r>
            <a:r>
              <a:rPr lang="en-US" altLang="zh-CN" dirty="0">
                <a:latin typeface="Arial" panose="020B0604020202020204" pitchFamily="34" charset="0"/>
              </a:rPr>
              <a:t>/</a:t>
            </a:r>
            <a:r>
              <a:rPr lang="zh-CN" altLang="en-US" dirty="0">
                <a:latin typeface="Arial" panose="020B0604020202020204" pitchFamily="34" charset="0"/>
              </a:rPr>
              <a:t>三值网络中这种重复发生的可能性较小。</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如图，某个输入（即激活）与多个卷积核做卷积运算；以前两个卷积核参与的计算为例，高亮的部分是重复的，理论上算一次即可，之后设法复用第一次计算结果 </a:t>
            </a:r>
            <a:endParaRPr lang="en-US" altLang="zh-CN"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【本页有动画】</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pPr algn="l"/>
            <a:r>
              <a:rPr lang="zh-CN" altLang="en-US" dirty="0">
                <a:latin typeface="Arial" panose="020B0604020202020204" pitchFamily="34" charset="0"/>
              </a:rPr>
              <a:t>问题：针对</a:t>
            </a:r>
            <a:r>
              <a:rPr lang="zh-CN" altLang="en-US" b="1" dirty="0">
                <a:latin typeface="Arial" panose="020B0604020202020204" pitchFamily="34" charset="0"/>
              </a:rPr>
              <a:t>二值权重</a:t>
            </a:r>
            <a:r>
              <a:rPr lang="zh-CN" altLang="en-US" dirty="0">
                <a:latin typeface="Arial" panose="020B0604020202020204" pitchFamily="34" charset="0"/>
              </a:rPr>
              <a:t>网络，具体如何减少重复计算？</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zh-CN" altLang="en-US" dirty="0">
                <a:latin typeface="Arial" panose="020B0604020202020204" pitchFamily="34" charset="0"/>
              </a:rPr>
              <a:t>方法一：卷积核分解</a:t>
            </a:r>
            <a:endParaRPr lang="en-US" altLang="zh-CN" dirty="0">
              <a:latin typeface="Arial" panose="020B0604020202020204" pitchFamily="34" charset="0"/>
            </a:endParaRPr>
          </a:p>
          <a:p>
            <a:pPr algn="l"/>
            <a:r>
              <a:rPr lang="zh-CN" altLang="en-US" dirty="0">
                <a:latin typeface="Arial" panose="020B0604020202020204" pitchFamily="34" charset="0"/>
              </a:rPr>
              <a:t>１）把二值原卷积核“分解”为两个卷积核的加权和：原卷积核</a:t>
            </a:r>
            <a:r>
              <a:rPr lang="en-US" altLang="zh-CN" dirty="0">
                <a:latin typeface="Arial" panose="020B0604020202020204" pitchFamily="34" charset="0"/>
              </a:rPr>
              <a:t> = </a:t>
            </a:r>
            <a:r>
              <a:rPr lang="zh-CN" altLang="en-US" dirty="0">
                <a:latin typeface="Arial" panose="020B0604020202020204" pitchFamily="34" charset="0"/>
              </a:rPr>
              <a:t>基本核 </a:t>
            </a:r>
            <a:r>
              <a:rPr lang="en-US" altLang="zh-CN" dirty="0">
                <a:latin typeface="Arial" panose="020B0604020202020204" pitchFamily="34" charset="0"/>
              </a:rPr>
              <a:t>+</a:t>
            </a:r>
            <a:r>
              <a:rPr lang="zh-CN" altLang="en-US" dirty="0">
                <a:latin typeface="Arial" panose="020B0604020202020204" pitchFamily="34" charset="0"/>
              </a:rPr>
              <a:t>２*过滤核</a:t>
            </a:r>
            <a:endParaRPr lang="en-US" altLang="zh-CN" dirty="0">
              <a:latin typeface="Arial" panose="020B0604020202020204" pitchFamily="34" charset="0"/>
            </a:endParaRPr>
          </a:p>
          <a:p>
            <a:pPr algn="l"/>
            <a:r>
              <a:rPr lang="zh-CN" altLang="en-US" dirty="0">
                <a:latin typeface="Arial" panose="020B0604020202020204" pitchFamily="34" charset="0"/>
              </a:rPr>
              <a:t>２）其中，基本核全是－１，过滤核是一稀疏核，空白格子代表０，其余格子对应原卷积核中＋１部分</a:t>
            </a:r>
            <a:endParaRPr lang="en-US" altLang="zh-CN" dirty="0">
              <a:latin typeface="Arial" panose="020B0604020202020204" pitchFamily="34" charset="0"/>
            </a:endParaRPr>
          </a:p>
          <a:p>
            <a:pPr algn="l"/>
            <a:r>
              <a:rPr lang="zh-CN" altLang="en-US" dirty="0">
                <a:latin typeface="Arial" panose="020B0604020202020204" pitchFamily="34" charset="0"/>
              </a:rPr>
              <a:t>３）由于卷积是线性运算，卷积（激活</a:t>
            </a:r>
            <a:r>
              <a:rPr lang="en-US" altLang="zh-CN" dirty="0">
                <a:latin typeface="Arial" panose="020B0604020202020204" pitchFamily="34" charset="0"/>
              </a:rPr>
              <a:t>X</a:t>
            </a:r>
            <a:r>
              <a:rPr lang="zh-CN" altLang="en-US" dirty="0">
                <a:latin typeface="Arial" panose="020B0604020202020204" pitchFamily="34" charset="0"/>
              </a:rPr>
              <a:t>，原卷积核）</a:t>
            </a:r>
            <a:r>
              <a:rPr lang="en-US" altLang="zh-CN" dirty="0">
                <a:latin typeface="Arial" panose="020B0604020202020204" pitchFamily="34" charset="0"/>
              </a:rPr>
              <a:t>= </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，基本核）</a:t>
            </a:r>
            <a:r>
              <a:rPr lang="en-US" altLang="zh-CN" dirty="0">
                <a:latin typeface="Arial" panose="020B0604020202020204" pitchFamily="34" charset="0"/>
              </a:rPr>
              <a:t>+ 2</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，过滤核）</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例子中 ：卷积（</a:t>
            </a:r>
            <a:r>
              <a:rPr lang="en-US" altLang="zh-CN" dirty="0">
                <a:latin typeface="Arial" panose="020B0604020202020204" pitchFamily="34" charset="0"/>
              </a:rPr>
              <a:t>X</a:t>
            </a:r>
            <a:r>
              <a:rPr lang="zh-CN" altLang="en-US" dirty="0">
                <a:latin typeface="Arial" panose="020B0604020202020204" pitchFamily="34" charset="0"/>
              </a:rPr>
              <a:t>，基本核）</a:t>
            </a:r>
            <a:r>
              <a:rPr lang="en-US" altLang="zh-CN" dirty="0">
                <a:latin typeface="Arial" panose="020B0604020202020204" pitchFamily="34" charset="0"/>
              </a:rPr>
              <a:t>+ 2</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，过滤核）</a:t>
            </a:r>
            <a:r>
              <a:rPr lang="en-US" altLang="zh-CN" dirty="0">
                <a:latin typeface="Arial" panose="020B0604020202020204" pitchFamily="34" charset="0"/>
              </a:rPr>
              <a:t>= -45+2</a:t>
            </a:r>
            <a:r>
              <a:rPr lang="zh-CN" altLang="en-US" dirty="0">
                <a:latin typeface="Arial" panose="020B0604020202020204" pitchFamily="34" charset="0"/>
              </a:rPr>
              <a:t>*</a:t>
            </a:r>
            <a:r>
              <a:rPr lang="en-US" altLang="zh-CN" dirty="0">
                <a:latin typeface="Arial" panose="020B0604020202020204" pitchFamily="34" charset="0"/>
              </a:rPr>
              <a:t>24 = 3 = </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，原卷积核）</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这样分解是如何减少重复计算的 </a:t>
            </a:r>
            <a:r>
              <a:rPr lang="en-US" altLang="zh-CN" dirty="0">
                <a:latin typeface="Arial" panose="020B0604020202020204" pitchFamily="34" charset="0"/>
              </a:rPr>
              <a:t>-&gt; </a:t>
            </a:r>
            <a:r>
              <a:rPr lang="zh-CN" altLang="en-US" dirty="0">
                <a:latin typeface="Arial" panose="020B0604020202020204" pitchFamily="34" charset="0"/>
              </a:rPr>
              <a:t>看下一页</a:t>
            </a:r>
            <a:endParaRPr lang="en-US" altLang="zh-CN"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dirty="0">
                <a:latin typeface="Arial" panose="020B0604020202020204" pitchFamily="34" charset="0"/>
              </a:rPr>
              <a:t>当有多个卷积核的情况下，前一页中的卷积核分解具有优势，具体解释如下：</a:t>
            </a:r>
            <a:endParaRPr lang="zh-CN" altLang="en-US" dirty="0">
              <a:latin typeface="Arial" panose="020B0604020202020204" pitchFamily="34" charset="0"/>
            </a:endParaRPr>
          </a:p>
          <a:p>
            <a:pPr algn="l"/>
            <a:endParaRPr lang="en-US" altLang="zh-CN" dirty="0">
              <a:latin typeface="Arial" panose="020B0604020202020204" pitchFamily="34" charset="0"/>
            </a:endParaRPr>
          </a:p>
          <a:p>
            <a:pPr algn="l"/>
            <a:r>
              <a:rPr lang="zh-CN" altLang="en-US" dirty="0">
                <a:latin typeface="Arial" panose="020B0604020202020204" pitchFamily="34" charset="0"/>
              </a:rPr>
              <a:t>如图，将</a:t>
            </a:r>
            <a:r>
              <a:rPr lang="en-US" altLang="zh-CN" dirty="0">
                <a:latin typeface="Arial" panose="020B0604020202020204" pitchFamily="34" charset="0"/>
              </a:rPr>
              <a:t>N</a:t>
            </a:r>
            <a:r>
              <a:rPr lang="zh-CN" altLang="en-US" dirty="0">
                <a:latin typeface="Arial" panose="020B0604020202020204" pitchFamily="34" charset="0"/>
              </a:rPr>
              <a:t>个（原）卷积核逐个分解，所得基本核是雷同的（全</a:t>
            </a:r>
            <a:r>
              <a:rPr lang="en-US" altLang="zh-CN" dirty="0">
                <a:latin typeface="Arial" panose="020B0604020202020204" pitchFamily="34" charset="0"/>
              </a:rPr>
              <a:t>-1</a:t>
            </a:r>
            <a:r>
              <a:rPr lang="zh-CN" altLang="en-US" dirty="0">
                <a:latin typeface="Arial" panose="020B0604020202020204" pitchFamily="34" charset="0"/>
              </a:rPr>
              <a:t>），而过滤核各不相同，但过滤核都是稀疏的（统计上，非零权重占</a:t>
            </a:r>
            <a:r>
              <a:rPr lang="en-US" altLang="zh-CN" dirty="0">
                <a:latin typeface="Arial" panose="020B0604020202020204" pitchFamily="34" charset="0"/>
              </a:rPr>
              <a:t>50%</a:t>
            </a:r>
            <a:r>
              <a:rPr lang="zh-CN" altLang="en-US" dirty="0">
                <a:latin typeface="Arial" panose="020B0604020202020204" pitchFamily="34" charset="0"/>
              </a:rPr>
              <a:t>）。</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zh-CN" altLang="en-US" dirty="0">
                <a:latin typeface="Arial" panose="020B0604020202020204" pitchFamily="34" charset="0"/>
              </a:rPr>
              <a:t>每个原卷积核的计算结果可由以下公式计算：</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卷积（激活</a:t>
            </a:r>
            <a:r>
              <a:rPr lang="en-US" altLang="zh-CN" dirty="0">
                <a:latin typeface="Arial" panose="020B0604020202020204" pitchFamily="34" charset="0"/>
              </a:rPr>
              <a:t>X</a:t>
            </a:r>
            <a:r>
              <a:rPr lang="zh-CN" altLang="en-US" dirty="0">
                <a:latin typeface="Arial" panose="020B0604020202020204" pitchFamily="34" charset="0"/>
              </a:rPr>
              <a:t>，原卷积核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，基本核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a:t>
            </a:r>
            <a:r>
              <a:rPr lang="en-US" altLang="zh-CN" dirty="0">
                <a:latin typeface="Arial" panose="020B0604020202020204" pitchFamily="34" charset="0"/>
              </a:rPr>
              <a:t>+ 2</a:t>
            </a:r>
            <a:r>
              <a:rPr lang="zh-CN" altLang="en-US" dirty="0">
                <a:latin typeface="Arial" panose="020B0604020202020204" pitchFamily="34" charset="0"/>
              </a:rPr>
              <a:t>*卷积（</a:t>
            </a:r>
            <a:r>
              <a:rPr lang="en-US" altLang="zh-CN" dirty="0">
                <a:latin typeface="Arial" panose="020B0604020202020204" pitchFamily="34" charset="0"/>
              </a:rPr>
              <a:t>X</a:t>
            </a:r>
            <a:r>
              <a:rPr lang="zh-CN" altLang="en-US" dirty="0">
                <a:latin typeface="Arial" panose="020B0604020202020204" pitchFamily="34" charset="0"/>
              </a:rPr>
              <a:t>，过滤核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a:t>
            </a:r>
            <a:r>
              <a:rPr lang="en-US" altLang="zh-CN" dirty="0" err="1">
                <a:latin typeface="Arial" panose="020B0604020202020204" pitchFamily="34" charset="0"/>
              </a:rPr>
              <a:t>i</a:t>
            </a:r>
            <a:r>
              <a:rPr lang="en-US" altLang="zh-CN" dirty="0">
                <a:latin typeface="Arial" panose="020B0604020202020204" pitchFamily="34" charset="0"/>
              </a:rPr>
              <a:t> = 1,2,…,N</a:t>
            </a:r>
            <a:endParaRPr lang="en-US" altLang="zh-CN" dirty="0">
              <a:latin typeface="Arial" panose="020B0604020202020204" pitchFamily="34" charset="0"/>
            </a:endParaRPr>
          </a:p>
          <a:p>
            <a:pPr algn="l"/>
            <a:r>
              <a:rPr lang="zh-CN" altLang="en-US" dirty="0">
                <a:latin typeface="Arial" panose="020B0604020202020204" pitchFamily="34" charset="0"/>
              </a:rPr>
              <a:t>其中，由于基本核雷同，卷积（</a:t>
            </a:r>
            <a:r>
              <a:rPr lang="en-US" altLang="zh-CN" dirty="0">
                <a:latin typeface="Arial" panose="020B0604020202020204" pitchFamily="34" charset="0"/>
              </a:rPr>
              <a:t>X</a:t>
            </a:r>
            <a:r>
              <a:rPr lang="zh-CN" altLang="en-US" dirty="0">
                <a:latin typeface="Arial" panose="020B0604020202020204" pitchFamily="34" charset="0"/>
              </a:rPr>
              <a:t>，基本核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）只需计算一次</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由于过滤核</a:t>
            </a:r>
            <a:r>
              <a:rPr lang="en-US" altLang="zh-CN" dirty="0">
                <a:latin typeface="Arial" panose="020B0604020202020204" pitchFamily="34" charset="0"/>
              </a:rPr>
              <a:t>_</a:t>
            </a:r>
            <a:r>
              <a:rPr lang="en-US" altLang="zh-CN" dirty="0" err="1">
                <a:latin typeface="Arial" panose="020B0604020202020204" pitchFamily="34" charset="0"/>
              </a:rPr>
              <a:t>i</a:t>
            </a:r>
            <a:r>
              <a:rPr lang="en-US" altLang="zh-CN" dirty="0">
                <a:latin typeface="Arial" panose="020B0604020202020204" pitchFamily="34" charset="0"/>
              </a:rPr>
              <a:t> </a:t>
            </a:r>
            <a:r>
              <a:rPr lang="zh-CN" altLang="en-US" dirty="0">
                <a:latin typeface="Arial" panose="020B0604020202020204" pitchFamily="34" charset="0"/>
              </a:rPr>
              <a:t>是稀疏的，*</a:t>
            </a:r>
            <a:r>
              <a:rPr lang="en-US" altLang="zh-CN" dirty="0">
                <a:latin typeface="Arial" panose="020B0604020202020204" pitchFamily="34" charset="0"/>
              </a:rPr>
              <a:t>0</a:t>
            </a:r>
            <a:r>
              <a:rPr lang="zh-CN" altLang="en-US" dirty="0">
                <a:latin typeface="Arial" panose="020B0604020202020204" pitchFamily="34" charset="0"/>
              </a:rPr>
              <a:t>运算可以跳过，而统计上过滤核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 有一半权重为</a:t>
            </a:r>
            <a:r>
              <a:rPr lang="en-US" altLang="zh-CN" dirty="0">
                <a:latin typeface="Arial" panose="020B0604020202020204" pitchFamily="34" charset="0"/>
              </a:rPr>
              <a:t>0</a:t>
            </a:r>
            <a:r>
              <a:rPr lang="zh-CN" altLang="en-US" dirty="0">
                <a:latin typeface="Arial" panose="020B0604020202020204" pitchFamily="34" charset="0"/>
              </a:rPr>
              <a:t>，因此，卷积（</a:t>
            </a:r>
            <a:r>
              <a:rPr lang="en-US" altLang="zh-CN" dirty="0">
                <a:latin typeface="Arial" panose="020B0604020202020204" pitchFamily="34" charset="0"/>
              </a:rPr>
              <a:t>X</a:t>
            </a:r>
            <a:r>
              <a:rPr lang="zh-CN" altLang="en-US" dirty="0">
                <a:latin typeface="Arial" panose="020B0604020202020204" pitchFamily="34" charset="0"/>
              </a:rPr>
              <a:t>，过滤核</a:t>
            </a:r>
            <a:r>
              <a:rPr lang="en-US" altLang="zh-CN" dirty="0">
                <a:latin typeface="Arial" panose="020B0604020202020204" pitchFamily="34" charset="0"/>
              </a:rPr>
              <a:t>_</a:t>
            </a:r>
            <a:r>
              <a:rPr lang="en-US" altLang="zh-CN" dirty="0" err="1">
                <a:latin typeface="Arial" panose="020B0604020202020204" pitchFamily="34" charset="0"/>
              </a:rPr>
              <a:t>i</a:t>
            </a:r>
            <a:r>
              <a:rPr lang="zh-CN" altLang="en-US" dirty="0">
                <a:latin typeface="Arial" panose="020B0604020202020204" pitchFamily="34" charset="0"/>
              </a:rPr>
              <a:t>）的计算量可减少一半</a:t>
            </a:r>
            <a:endParaRPr lang="en-US" altLang="zh-CN" dirty="0">
              <a:latin typeface="Arial" panose="020B0604020202020204" pitchFamily="34" charset="0"/>
            </a:endParaRPr>
          </a:p>
          <a:p>
            <a:pPr algn="l"/>
            <a:r>
              <a:rPr lang="zh-CN" altLang="en-US" dirty="0">
                <a:latin typeface="Arial" panose="020B0604020202020204" pitchFamily="34" charset="0"/>
              </a:rPr>
              <a:t>最后，*</a:t>
            </a:r>
            <a:r>
              <a:rPr lang="en-US" altLang="zh-CN" dirty="0">
                <a:latin typeface="Arial" panose="020B0604020202020204" pitchFamily="34" charset="0"/>
              </a:rPr>
              <a:t>2</a:t>
            </a:r>
            <a:r>
              <a:rPr lang="zh-CN" altLang="en-US" dirty="0">
                <a:latin typeface="Arial" panose="020B0604020202020204" pitchFamily="34" charset="0"/>
              </a:rPr>
              <a:t>的计算量可忽略</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zh-CN" altLang="en-US" dirty="0">
                <a:latin typeface="Arial" panose="020B0604020202020204" pitchFamily="34" charset="0"/>
              </a:rPr>
              <a:t>因此，相比于直接将激活与</a:t>
            </a:r>
            <a:r>
              <a:rPr lang="en-US" altLang="zh-CN" dirty="0">
                <a:latin typeface="Arial" panose="020B0604020202020204" pitchFamily="34" charset="0"/>
              </a:rPr>
              <a:t>N</a:t>
            </a:r>
            <a:r>
              <a:rPr lang="zh-CN" altLang="en-US" dirty="0">
                <a:latin typeface="Arial" panose="020B0604020202020204" pitchFamily="34" charset="0"/>
              </a:rPr>
              <a:t>个（非稀疏的）原卷积核做计算，分解后的总计算量减少约一半（见本页最下的式子）</a:t>
            </a:r>
            <a:endParaRPr lang="en-US" altLang="zh-CN" dirty="0">
              <a:latin typeface="Arial" panose="020B0604020202020204" pitchFamily="34" charset="0"/>
            </a:endParaRPr>
          </a:p>
          <a:p>
            <a:pPr algn="l"/>
            <a:r>
              <a:rPr lang="zh-CN" altLang="en-US" dirty="0">
                <a:latin typeface="Arial" panose="020B0604020202020204" pitchFamily="34" charset="0"/>
              </a:rPr>
              <a:t>需要硬件支持，否则意义不大（后边会讲）</a:t>
            </a:r>
            <a:endParaRPr lang="en-US" altLang="zh-CN" dirty="0">
              <a:latin typeface="Arial" panose="020B0604020202020204" pitchFamily="34" charset="0"/>
            </a:endParaRPr>
          </a:p>
          <a:p>
            <a:pPr algn="l"/>
            <a:endParaRPr lang="en-US" altLang="zh-CN" dirty="0">
              <a:latin typeface="Arial" panose="020B0604020202020204" pitchFamily="34" charset="0"/>
            </a:endParaRPr>
          </a:p>
          <a:p>
            <a:pPr algn="l"/>
            <a:r>
              <a:rPr lang="zh-CN" altLang="en-US" dirty="0">
                <a:latin typeface="Arial" panose="020B0604020202020204" pitchFamily="34" charset="0"/>
              </a:rPr>
              <a:t>思考（启下）：卷积核分解是否充分消除了重复计算，是否适用于三值权重的情形？</a:t>
            </a:r>
            <a:endParaRPr lang="zh-CN"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（本页有动画）</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接上页的思考问题，答案都是否定的</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）首先，卷积核分解并不能充分去除重复计算，如图（左上），进行卷积核分解后，两个过滤核在分别同输入卷积时，仍有重复计算（高亮部分）</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）其次，三值权重的情形中，原卷积核本身也是稀疏的（因为三值权重 </a:t>
            </a:r>
            <a:r>
              <a:rPr lang="en-US" altLang="zh-CN" dirty="0">
                <a:latin typeface="Arial" panose="020B0604020202020204" pitchFamily="34" charset="0"/>
              </a:rPr>
              <a:t>\in{-1,0,1}</a:t>
            </a:r>
            <a:r>
              <a:rPr lang="zh-CN" altLang="en-US" dirty="0">
                <a:latin typeface="Arial" panose="020B0604020202020204" pitchFamily="34" charset="0"/>
              </a:rPr>
              <a:t>），但卷积核分解后，稀疏的过滤核不能继承原卷积核的稀疏性，如图（左下），原卷积核中空白处（</a:t>
            </a:r>
            <a:r>
              <a:rPr lang="en-US" altLang="zh-CN" dirty="0">
                <a:latin typeface="Arial" panose="020B0604020202020204" pitchFamily="34" charset="0"/>
              </a:rPr>
              <a:t>0</a:t>
            </a:r>
            <a:r>
              <a:rPr lang="zh-CN" altLang="en-US" dirty="0">
                <a:latin typeface="Arial" panose="020B0604020202020204" pitchFamily="34" charset="0"/>
              </a:rPr>
              <a:t>权重）在基卷积核中并不是空白的，这意味着原卷积核的稀疏性没有被利用</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针对上述两问题，提出了</a:t>
            </a:r>
            <a:r>
              <a:rPr lang="zh-CN" altLang="en-US" b="1" dirty="0">
                <a:latin typeface="Arial" panose="020B0604020202020204" pitchFamily="34" charset="0"/>
              </a:rPr>
              <a:t>卷积核转化</a:t>
            </a:r>
            <a:r>
              <a:rPr lang="zh-CN" altLang="en-US" dirty="0">
                <a:latin typeface="Arial" panose="020B0604020202020204" pitchFamily="34" charset="0"/>
              </a:rPr>
              <a:t>技术，如图（右），将两个原卷积核写成两个稀疏基卷积核的和与差</a:t>
            </a:r>
            <a:endParaRPr lang="en-US" altLang="zh-CN" dirty="0">
              <a:latin typeface="Arial" panose="020B0604020202020204" pitchFamily="34" charset="0"/>
            </a:endParaRPr>
          </a:p>
          <a:p>
            <a:r>
              <a:rPr lang="zh-CN" altLang="en-US" dirty="0">
                <a:latin typeface="Arial" panose="020B0604020202020204" pitchFamily="34" charset="0"/>
              </a:rPr>
              <a:t>注意：</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）基卷积核见没有重复部分 </a:t>
            </a:r>
            <a:r>
              <a:rPr lang="en-US" altLang="zh-CN" dirty="0">
                <a:latin typeface="Arial" panose="020B0604020202020204" pitchFamily="34" charset="0"/>
              </a:rPr>
              <a:t>-&gt; </a:t>
            </a:r>
            <a:r>
              <a:rPr lang="zh-CN" altLang="en-US" dirty="0">
                <a:latin typeface="Arial" panose="020B0604020202020204" pitchFamily="34" charset="0"/>
              </a:rPr>
              <a:t>充分去除重复计算</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）三值情形下，原卷积核为</a:t>
            </a:r>
            <a:r>
              <a:rPr lang="en-US" altLang="zh-CN" dirty="0">
                <a:latin typeface="Arial" panose="020B0604020202020204" pitchFamily="34" charset="0"/>
              </a:rPr>
              <a:t>0</a:t>
            </a:r>
            <a:r>
              <a:rPr lang="zh-CN" altLang="en-US" dirty="0">
                <a:latin typeface="Arial" panose="020B0604020202020204" pitchFamily="34" charset="0"/>
              </a:rPr>
              <a:t>的位置，基卷积核相应格子也为</a:t>
            </a:r>
            <a:r>
              <a:rPr lang="en-US" altLang="zh-CN" dirty="0">
                <a:latin typeface="Arial" panose="020B0604020202020204" pitchFamily="34" charset="0"/>
              </a:rPr>
              <a:t>0 -&gt; </a:t>
            </a:r>
            <a:r>
              <a:rPr lang="zh-CN" altLang="en-US" dirty="0">
                <a:latin typeface="Arial" panose="020B0604020202020204" pitchFamily="34" charset="0"/>
              </a:rPr>
              <a:t>原卷积核的稀疏性得以保留，不被浪费</a:t>
            </a:r>
            <a:endParaRPr lang="en-US" altLang="zh-CN" dirty="0">
              <a:latin typeface="Arial" panose="020B0604020202020204" pitchFamily="34" charset="0"/>
            </a:endParaRPr>
          </a:p>
          <a:p>
            <a:endParaRPr lang="en-US" altLang="zh-CN" dirty="0"/>
          </a:p>
          <a:p>
            <a:r>
              <a:rPr lang="zh-CN" altLang="en-US" dirty="0">
                <a:latin typeface="Arial" panose="020B0604020202020204" pitchFamily="34" charset="0"/>
              </a:rPr>
              <a:t>启下：以上是两个卷积核的情形，多个卷积核时如何转化？</a:t>
            </a:r>
            <a:endParaRPr lang="zh-CN" altLang="zh-CN"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思路：通过寻找各卷积核间的 “最大重叠公因子”，并逐次将其从各卷积核上减去，直至收敛</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类似于</a:t>
            </a:r>
            <a:r>
              <a:rPr lang="en-US" altLang="zh-CN" dirty="0">
                <a:latin typeface="Arial" panose="020B0604020202020204" pitchFamily="34" charset="0"/>
              </a:rPr>
              <a:t>gram-</a:t>
            </a:r>
            <a:r>
              <a:rPr lang="en-US" altLang="zh-CN" dirty="0" err="1">
                <a:latin typeface="Arial" panose="020B0604020202020204" pitchFamily="34" charset="0"/>
              </a:rPr>
              <a:t>schmidt</a:t>
            </a:r>
            <a:r>
              <a:rPr lang="zh-CN" altLang="en-US" dirty="0">
                <a:latin typeface="Arial" panose="020B0604020202020204" pitchFamily="34" charset="0"/>
              </a:rPr>
              <a:t>正交化过程</a:t>
            </a:r>
            <a:endParaRPr lang="zh-CN" altLang="zh-CN" dirty="0">
              <a:latin typeface="Arial" panose="020B0604020202020204" pitchFamily="34" charset="0"/>
            </a:endParaRPr>
          </a:p>
          <a:p>
            <a:r>
              <a:rPr lang="zh-CN" altLang="en-US" dirty="0">
                <a:latin typeface="Arial" panose="020B0604020202020204" pitchFamily="34" charset="0"/>
              </a:rPr>
              <a:t>演算一例（可跳过，此处重点是：通过系统算法获得一系列基卷积核，同时生成右侧查找表，用查找表可从基卷积核重构原卷积核）</a:t>
            </a:r>
            <a:endParaRPr lang="en-US" altLang="zh-CN"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【略讲】</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思路：通过寻找各卷积核间的 “最大重叠公因子”，并逐次将其从各卷积核上减去，直至收敛</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类似于</a:t>
            </a:r>
            <a:r>
              <a:rPr lang="en-US" altLang="zh-CN" dirty="0">
                <a:latin typeface="Arial" panose="020B0604020202020204" pitchFamily="34" charset="0"/>
              </a:rPr>
              <a:t>gram-</a:t>
            </a:r>
            <a:r>
              <a:rPr lang="en-US" altLang="zh-CN" dirty="0" err="1">
                <a:latin typeface="Arial" panose="020B0604020202020204" pitchFamily="34" charset="0"/>
              </a:rPr>
              <a:t>schmidt</a:t>
            </a:r>
            <a:r>
              <a:rPr lang="zh-CN" altLang="en-US" dirty="0">
                <a:latin typeface="Arial" panose="020B0604020202020204" pitchFamily="34" charset="0"/>
              </a:rPr>
              <a:t>正交化过程</a:t>
            </a:r>
            <a:endParaRPr lang="zh-CN" altLang="zh-CN" dirty="0">
              <a:latin typeface="Arial" panose="020B0604020202020204" pitchFamily="34" charset="0"/>
            </a:endParaRPr>
          </a:p>
          <a:p>
            <a:r>
              <a:rPr lang="zh-CN" altLang="en-US" dirty="0">
                <a:latin typeface="Arial" panose="020B0604020202020204" pitchFamily="34" charset="0"/>
              </a:rPr>
              <a:t>演算一例（可跳过，此处重点是：通过系统算法获得一系列基卷积核，同时生成右侧查找表，用查找表可从基卷积核重构原卷积核） </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第一列：</a:t>
            </a:r>
            <a:endParaRPr lang="en-US" altLang="zh-CN" dirty="0">
              <a:latin typeface="Arial" panose="020B0604020202020204" pitchFamily="34" charset="0"/>
            </a:endParaRPr>
          </a:p>
          <a:p>
            <a:r>
              <a:rPr lang="zh-CN" altLang="en-US" dirty="0">
                <a:latin typeface="Arial" panose="020B0604020202020204" pitchFamily="34" charset="0"/>
              </a:rPr>
              <a:t>原卷积核（注意</a:t>
            </a:r>
            <a:r>
              <a:rPr lang="en-US" altLang="zh-CN" dirty="0">
                <a:latin typeface="Arial" panose="020B0604020202020204" pitchFamily="34" charset="0"/>
              </a:rPr>
              <a:t>F3</a:t>
            </a:r>
            <a:r>
              <a:rPr lang="zh-CN" altLang="en-US" dirty="0">
                <a:latin typeface="Arial" panose="020B0604020202020204" pitchFamily="34" charset="0"/>
              </a:rPr>
              <a:t>第三行第一列不同于之前</a:t>
            </a:r>
            <a:r>
              <a:rPr lang="en-US" altLang="zh-CN" dirty="0">
                <a:latin typeface="Arial" panose="020B0604020202020204" pitchFamily="34" charset="0"/>
              </a:rPr>
              <a:t>ppt</a:t>
            </a:r>
            <a:r>
              <a:rPr lang="zh-CN" altLang="en-US"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第二列：</a:t>
            </a:r>
            <a:endParaRPr lang="en-US" altLang="zh-CN" dirty="0">
              <a:latin typeface="Arial" panose="020B0604020202020204" pitchFamily="34" charset="0"/>
            </a:endParaRPr>
          </a:p>
          <a:p>
            <a:r>
              <a:rPr lang="zh-CN" altLang="en-US" dirty="0">
                <a:latin typeface="Arial" panose="020B0604020202020204" pitchFamily="34" charset="0"/>
              </a:rPr>
              <a:t>１）</a:t>
            </a:r>
            <a:r>
              <a:rPr lang="en-US" altLang="zh-CN" dirty="0">
                <a:latin typeface="Arial" panose="020B0604020202020204" pitchFamily="34" charset="0"/>
              </a:rPr>
              <a:t>F12</a:t>
            </a:r>
            <a:r>
              <a:rPr lang="zh-CN" altLang="en-US" dirty="0">
                <a:latin typeface="Arial" panose="020B0604020202020204" pitchFamily="34" charset="0"/>
              </a:rPr>
              <a:t>是</a:t>
            </a:r>
            <a:r>
              <a:rPr lang="en-US" altLang="zh-CN" dirty="0">
                <a:latin typeface="Arial" panose="020B0604020202020204" pitchFamily="34" charset="0"/>
              </a:rPr>
              <a:t>F1</a:t>
            </a:r>
            <a:r>
              <a:rPr lang="zh-CN" altLang="en-US" dirty="0">
                <a:latin typeface="Arial" panose="020B0604020202020204" pitchFamily="34" charset="0"/>
              </a:rPr>
              <a:t>和</a:t>
            </a:r>
            <a:r>
              <a:rPr lang="en-US" altLang="zh-CN" dirty="0">
                <a:latin typeface="Arial" panose="020B0604020202020204" pitchFamily="34" charset="0"/>
              </a:rPr>
              <a:t>F2</a:t>
            </a:r>
            <a:r>
              <a:rPr lang="zh-CN" altLang="en-US" dirty="0">
                <a:latin typeface="Arial" panose="020B0604020202020204" pitchFamily="34" charset="0"/>
              </a:rPr>
              <a:t>的公共部分，其中有</a:t>
            </a:r>
            <a:r>
              <a:rPr lang="en-US" altLang="zh-CN" dirty="0">
                <a:latin typeface="Arial" panose="020B0604020202020204" pitchFamily="34" charset="0"/>
              </a:rPr>
              <a:t>6</a:t>
            </a:r>
            <a:r>
              <a:rPr lang="zh-CN" altLang="en-US" dirty="0">
                <a:latin typeface="Arial" panose="020B0604020202020204" pitchFamily="34" charset="0"/>
              </a:rPr>
              <a:t>个非零元。</a:t>
            </a:r>
            <a:endParaRPr lang="en-US" altLang="zh-CN" dirty="0">
              <a:latin typeface="Arial" panose="020B0604020202020204" pitchFamily="34" charset="0"/>
            </a:endParaRPr>
          </a:p>
          <a:p>
            <a:r>
              <a:rPr lang="zh-CN" altLang="en-US" dirty="0">
                <a:latin typeface="Arial" panose="020B0604020202020204" pitchFamily="34" charset="0"/>
              </a:rPr>
              <a:t>２）</a:t>
            </a:r>
            <a:r>
              <a:rPr lang="en-US" altLang="zh-CN" dirty="0">
                <a:latin typeface="Arial" panose="020B0604020202020204" pitchFamily="34" charset="0"/>
              </a:rPr>
              <a:t>F12</a:t>
            </a:r>
            <a:r>
              <a:rPr lang="zh-CN" altLang="en-US" dirty="0">
                <a:latin typeface="Arial" panose="020B0604020202020204" pitchFamily="34" charset="0"/>
              </a:rPr>
              <a:t>重合度计算：过一遍</a:t>
            </a:r>
            <a:r>
              <a:rPr lang="en-US" altLang="zh-CN" dirty="0">
                <a:latin typeface="Arial" panose="020B0604020202020204" pitchFamily="34" charset="0"/>
              </a:rPr>
              <a:t>F1</a:t>
            </a:r>
            <a:r>
              <a:rPr lang="zh-CN" altLang="en-US" dirty="0">
                <a:latin typeface="Arial" panose="020B0604020202020204" pitchFamily="34" charset="0"/>
              </a:rPr>
              <a:t>，</a:t>
            </a:r>
            <a:r>
              <a:rPr lang="en-US" altLang="zh-CN" dirty="0">
                <a:latin typeface="Arial" panose="020B0604020202020204" pitchFamily="34" charset="0"/>
              </a:rPr>
              <a:t>F2</a:t>
            </a:r>
            <a:r>
              <a:rPr lang="zh-CN" altLang="en-US" dirty="0">
                <a:latin typeface="Arial" panose="020B0604020202020204" pitchFamily="34" charset="0"/>
              </a:rPr>
              <a:t>，</a:t>
            </a:r>
            <a:r>
              <a:rPr lang="en-US" altLang="zh-CN" dirty="0">
                <a:latin typeface="Arial" panose="020B0604020202020204" pitchFamily="34" charset="0"/>
              </a:rPr>
              <a:t>F3</a:t>
            </a:r>
            <a:r>
              <a:rPr lang="zh-CN" altLang="en-US" dirty="0">
                <a:latin typeface="Arial" panose="020B0604020202020204" pitchFamily="34" charset="0"/>
              </a:rPr>
              <a:t>，看</a:t>
            </a:r>
            <a:r>
              <a:rPr lang="en-US" altLang="zh-CN" dirty="0">
                <a:latin typeface="Arial" panose="020B0604020202020204" pitchFamily="34" charset="0"/>
              </a:rPr>
              <a:t>F12</a:t>
            </a:r>
            <a:r>
              <a:rPr lang="zh-CN" altLang="en-US" dirty="0">
                <a:latin typeface="Arial" panose="020B0604020202020204" pitchFamily="34" charset="0"/>
              </a:rPr>
              <a:t>或</a:t>
            </a:r>
            <a:r>
              <a:rPr lang="en-US" altLang="zh-CN" dirty="0">
                <a:latin typeface="Arial" panose="020B0604020202020204" pitchFamily="34" charset="0"/>
              </a:rPr>
              <a:t>-F12</a:t>
            </a:r>
            <a:r>
              <a:rPr lang="zh-CN" altLang="en-US" dirty="0">
                <a:latin typeface="Arial" panose="020B0604020202020204" pitchFamily="34" charset="0"/>
              </a:rPr>
              <a:t>的非零部分是否与它们重合，若重合，计数</a:t>
            </a:r>
            <a:r>
              <a:rPr lang="en-US" altLang="zh-CN" dirty="0">
                <a:latin typeface="Arial" panose="020B0604020202020204" pitchFamily="34" charset="0"/>
              </a:rPr>
              <a:t>+1</a:t>
            </a:r>
            <a:r>
              <a:rPr lang="zh-CN" altLang="en-US" dirty="0">
                <a:latin typeface="Arial" panose="020B0604020202020204" pitchFamily="34" charset="0"/>
              </a:rPr>
              <a:t>（由构造，</a:t>
            </a:r>
            <a:r>
              <a:rPr lang="en-US" altLang="zh-CN" dirty="0">
                <a:latin typeface="Arial" panose="020B0604020202020204" pitchFamily="34" charset="0"/>
              </a:rPr>
              <a:t>F12</a:t>
            </a:r>
            <a:r>
              <a:rPr lang="zh-CN" altLang="en-US" dirty="0">
                <a:latin typeface="Arial" panose="020B0604020202020204" pitchFamily="34" charset="0"/>
              </a:rPr>
              <a:t>非零部分天然与</a:t>
            </a:r>
            <a:r>
              <a:rPr lang="en-US" altLang="zh-CN" dirty="0">
                <a:latin typeface="Arial" panose="020B0604020202020204" pitchFamily="34" charset="0"/>
              </a:rPr>
              <a:t>F1</a:t>
            </a:r>
            <a:r>
              <a:rPr lang="zh-CN" altLang="en-US" dirty="0">
                <a:latin typeface="Arial" panose="020B0604020202020204" pitchFamily="34" charset="0"/>
              </a:rPr>
              <a:t>，</a:t>
            </a:r>
            <a:r>
              <a:rPr lang="en-US" altLang="zh-CN" dirty="0">
                <a:latin typeface="Arial" panose="020B0604020202020204" pitchFamily="34" charset="0"/>
              </a:rPr>
              <a:t>F2</a:t>
            </a:r>
            <a:r>
              <a:rPr lang="zh-CN" altLang="en-US" dirty="0">
                <a:latin typeface="Arial" panose="020B0604020202020204" pitchFamily="34" charset="0"/>
              </a:rPr>
              <a:t>重合；而此例中，</a:t>
            </a:r>
            <a:r>
              <a:rPr lang="en-US" altLang="zh-CN" dirty="0">
                <a:latin typeface="Arial" panose="020B0604020202020204" pitchFamily="34" charset="0"/>
              </a:rPr>
              <a:t>-F12</a:t>
            </a:r>
            <a:r>
              <a:rPr lang="zh-CN" altLang="en-US" dirty="0">
                <a:latin typeface="Arial" panose="020B0604020202020204" pitchFamily="34" charset="0"/>
              </a:rPr>
              <a:t>非零部分与</a:t>
            </a:r>
            <a:r>
              <a:rPr lang="en-US" altLang="zh-CN" dirty="0">
                <a:latin typeface="Arial" panose="020B0604020202020204" pitchFamily="34" charset="0"/>
              </a:rPr>
              <a:t>F3</a:t>
            </a:r>
            <a:r>
              <a:rPr lang="zh-CN" altLang="en-US" dirty="0">
                <a:latin typeface="Arial" panose="020B0604020202020204" pitchFamily="34" charset="0"/>
              </a:rPr>
              <a:t>重合，故计数</a:t>
            </a:r>
            <a:r>
              <a:rPr lang="en-US" altLang="zh-CN" dirty="0">
                <a:latin typeface="Arial" panose="020B0604020202020204" pitchFamily="34" charset="0"/>
              </a:rPr>
              <a:t>=3</a:t>
            </a:r>
            <a:r>
              <a:rPr lang="zh-CN" altLang="en-US" dirty="0">
                <a:latin typeface="Arial" panose="020B0604020202020204" pitchFamily="34" charset="0"/>
              </a:rPr>
              <a:t>），转化核</a:t>
            </a:r>
            <a:r>
              <a:rPr lang="en-US" altLang="zh-CN" dirty="0">
                <a:latin typeface="Arial" panose="020B0604020202020204" pitchFamily="34" charset="0"/>
              </a:rPr>
              <a:t>F12</a:t>
            </a:r>
            <a:r>
              <a:rPr lang="zh-CN" altLang="en-US" dirty="0">
                <a:latin typeface="Arial" panose="020B0604020202020204" pitchFamily="34" charset="0"/>
              </a:rPr>
              <a:t>重合度 </a:t>
            </a:r>
            <a:r>
              <a:rPr lang="en-US" altLang="zh-CN" dirty="0">
                <a:latin typeface="Arial" panose="020B0604020202020204" pitchFamily="34" charset="0"/>
              </a:rPr>
              <a:t>= </a:t>
            </a:r>
            <a:r>
              <a:rPr lang="zh-CN" altLang="en-US" dirty="0">
                <a:latin typeface="Arial" panose="020B0604020202020204" pitchFamily="34" charset="0"/>
              </a:rPr>
              <a:t>计数*非零元个数 </a:t>
            </a:r>
            <a:r>
              <a:rPr lang="en-US" altLang="zh-CN" dirty="0">
                <a:latin typeface="Arial" panose="020B0604020202020204" pitchFamily="34" charset="0"/>
              </a:rPr>
              <a:t>= 3</a:t>
            </a:r>
            <a:r>
              <a:rPr lang="zh-CN" altLang="en-US" dirty="0">
                <a:latin typeface="Arial" panose="020B0604020202020204" pitchFamily="34" charset="0"/>
              </a:rPr>
              <a:t>*</a:t>
            </a:r>
            <a:r>
              <a:rPr lang="en-US" altLang="zh-CN" dirty="0">
                <a:latin typeface="Arial" panose="020B0604020202020204" pitchFamily="34" charset="0"/>
              </a:rPr>
              <a:t>6 = 18</a:t>
            </a:r>
            <a:endParaRPr lang="en-US" altLang="zh-CN" dirty="0">
              <a:latin typeface="Arial" panose="020B0604020202020204" pitchFamily="34" charset="0"/>
            </a:endParaRPr>
          </a:p>
          <a:p>
            <a:r>
              <a:rPr lang="zh-CN" altLang="en-US" dirty="0">
                <a:latin typeface="Arial" panose="020B0604020202020204" pitchFamily="34" charset="0"/>
              </a:rPr>
              <a:t>３）</a:t>
            </a:r>
            <a:r>
              <a:rPr lang="en-US" altLang="zh-CN" dirty="0">
                <a:latin typeface="Arial" panose="020B0604020202020204" pitchFamily="34" charset="0"/>
              </a:rPr>
              <a:t>F23</a:t>
            </a:r>
            <a:r>
              <a:rPr lang="zh-CN" altLang="en-US" dirty="0">
                <a:latin typeface="Arial" panose="020B0604020202020204" pitchFamily="34" charset="0"/>
              </a:rPr>
              <a:t>重合度：计数*非零元个数 </a:t>
            </a:r>
            <a:r>
              <a:rPr lang="en-US" altLang="zh-CN" dirty="0">
                <a:latin typeface="Arial" panose="020B0604020202020204" pitchFamily="34" charset="0"/>
              </a:rPr>
              <a:t>= 3</a:t>
            </a:r>
            <a:r>
              <a:rPr lang="zh-CN" altLang="en-US" dirty="0">
                <a:latin typeface="Arial" panose="020B0604020202020204" pitchFamily="34" charset="0"/>
              </a:rPr>
              <a:t>*</a:t>
            </a:r>
            <a:r>
              <a:rPr lang="en-US" altLang="zh-CN" dirty="0">
                <a:latin typeface="Arial" panose="020B0604020202020204" pitchFamily="34" charset="0"/>
              </a:rPr>
              <a:t>2 = 6</a:t>
            </a:r>
            <a:r>
              <a:rPr lang="zh-CN" altLang="en-US" dirty="0">
                <a:latin typeface="Arial" panose="020B0604020202020204" pitchFamily="34" charset="0"/>
              </a:rPr>
              <a:t>，</a:t>
            </a:r>
            <a:r>
              <a:rPr lang="en-US" altLang="zh-CN" dirty="0">
                <a:latin typeface="Arial" panose="020B0604020202020204" pitchFamily="34" charset="0"/>
              </a:rPr>
              <a:t>F13</a:t>
            </a:r>
            <a:r>
              <a:rPr lang="zh-CN" altLang="en-US" dirty="0">
                <a:latin typeface="Arial" panose="020B0604020202020204" pitchFamily="34" charset="0"/>
              </a:rPr>
              <a:t>重合度 </a:t>
            </a:r>
            <a:r>
              <a:rPr lang="en-US" altLang="zh-CN" dirty="0">
                <a:latin typeface="Arial" panose="020B0604020202020204" pitchFamily="34" charset="0"/>
              </a:rPr>
              <a:t>= </a:t>
            </a:r>
            <a:r>
              <a:rPr lang="zh-CN" altLang="en-US" dirty="0">
                <a:latin typeface="Arial" panose="020B0604020202020204" pitchFamily="34" charset="0"/>
              </a:rPr>
              <a:t>计数*非零元个数</a:t>
            </a:r>
            <a:r>
              <a:rPr lang="en-US" altLang="zh-CN" dirty="0">
                <a:latin typeface="Arial" panose="020B0604020202020204" pitchFamily="34" charset="0"/>
              </a:rPr>
              <a:t> = 3</a:t>
            </a:r>
            <a:r>
              <a:rPr lang="zh-CN" altLang="en-US" dirty="0">
                <a:latin typeface="Arial" panose="020B0604020202020204" pitchFamily="34" charset="0"/>
              </a:rPr>
              <a:t>*</a:t>
            </a:r>
            <a:r>
              <a:rPr lang="en-US" altLang="zh-CN" dirty="0">
                <a:latin typeface="Arial" panose="020B0604020202020204" pitchFamily="34" charset="0"/>
              </a:rPr>
              <a:t>1 = 3</a:t>
            </a:r>
            <a:r>
              <a:rPr lang="zh-CN" altLang="en-US" dirty="0">
                <a:latin typeface="Arial" panose="020B0604020202020204" pitchFamily="34" charset="0"/>
              </a:rPr>
              <a:t>（当转化核只有一个非零元时，自动舍弃该转化核，除非已到最后一步）</a:t>
            </a:r>
            <a:endParaRPr lang="en-US" altLang="zh-CN" dirty="0">
              <a:latin typeface="Arial" panose="020B0604020202020204" pitchFamily="34" charset="0"/>
            </a:endParaRPr>
          </a:p>
          <a:p>
            <a:r>
              <a:rPr lang="zh-CN" altLang="en-US" dirty="0">
                <a:latin typeface="Arial" panose="020B0604020202020204" pitchFamily="34" charset="0"/>
              </a:rPr>
              <a:t>４）经比较，</a:t>
            </a:r>
            <a:r>
              <a:rPr lang="en-US" altLang="zh-CN" dirty="0">
                <a:latin typeface="Arial" panose="020B0604020202020204" pitchFamily="34" charset="0"/>
              </a:rPr>
              <a:t>F12</a:t>
            </a:r>
            <a:r>
              <a:rPr lang="zh-CN" altLang="en-US" dirty="0">
                <a:latin typeface="Arial" panose="020B0604020202020204" pitchFamily="34" charset="0"/>
              </a:rPr>
              <a:t>重合度最大，选择</a:t>
            </a:r>
            <a:r>
              <a:rPr lang="en-US" altLang="zh-CN" dirty="0">
                <a:latin typeface="Arial" panose="020B0604020202020204" pitchFamily="34" charset="0"/>
              </a:rPr>
              <a:t>F12</a:t>
            </a:r>
            <a:r>
              <a:rPr lang="zh-CN" altLang="en-US" dirty="0">
                <a:latin typeface="Arial" panose="020B0604020202020204" pitchFamily="34" charset="0"/>
              </a:rPr>
              <a:t>，舍弃</a:t>
            </a:r>
            <a:r>
              <a:rPr lang="en-US" altLang="zh-CN" dirty="0">
                <a:latin typeface="Arial" panose="020B0604020202020204" pitchFamily="34" charset="0"/>
              </a:rPr>
              <a:t>F23</a:t>
            </a:r>
            <a:r>
              <a:rPr lang="zh-CN" altLang="en-US" dirty="0">
                <a:latin typeface="Arial" panose="020B0604020202020204" pitchFamily="34" charset="0"/>
              </a:rPr>
              <a:t>，</a:t>
            </a:r>
            <a:r>
              <a:rPr lang="en-US" altLang="zh-CN" dirty="0">
                <a:latin typeface="Arial" panose="020B0604020202020204" pitchFamily="34" charset="0"/>
              </a:rPr>
              <a:t>F13</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第三列：</a:t>
            </a:r>
            <a:endParaRPr lang="en-US" altLang="zh-CN" dirty="0">
              <a:latin typeface="Arial" panose="020B0604020202020204" pitchFamily="34" charset="0"/>
            </a:endParaRPr>
          </a:p>
          <a:p>
            <a:r>
              <a:rPr lang="zh-CN" altLang="en-US" dirty="0">
                <a:latin typeface="Arial" panose="020B0604020202020204" pitchFamily="34" charset="0"/>
              </a:rPr>
              <a:t>将</a:t>
            </a:r>
            <a:r>
              <a:rPr lang="en-US" altLang="zh-CN" dirty="0">
                <a:latin typeface="Arial" panose="020B0604020202020204" pitchFamily="34" charset="0"/>
              </a:rPr>
              <a:t>F12</a:t>
            </a:r>
            <a:r>
              <a:rPr lang="zh-CN" altLang="en-US" dirty="0">
                <a:latin typeface="Arial" panose="020B0604020202020204" pitchFamily="34" charset="0"/>
              </a:rPr>
              <a:t>（或</a:t>
            </a:r>
            <a:r>
              <a:rPr lang="en-US" altLang="zh-CN" dirty="0">
                <a:latin typeface="Arial" panose="020B0604020202020204" pitchFamily="34" charset="0"/>
              </a:rPr>
              <a:t>-F12</a:t>
            </a:r>
            <a:r>
              <a:rPr lang="zh-CN" altLang="en-US" dirty="0">
                <a:latin typeface="Arial" panose="020B0604020202020204" pitchFamily="34" charset="0"/>
              </a:rPr>
              <a:t>）从 </a:t>
            </a:r>
            <a:r>
              <a:rPr lang="en-US" altLang="zh-CN" dirty="0">
                <a:latin typeface="Arial" panose="020B0604020202020204" pitchFamily="34" charset="0"/>
              </a:rPr>
              <a:t>F1-F3</a:t>
            </a:r>
            <a:r>
              <a:rPr lang="zh-CN" altLang="en-US" dirty="0">
                <a:latin typeface="Arial" panose="020B0604020202020204" pitchFamily="34" charset="0"/>
              </a:rPr>
              <a:t>上移除（即重合部分归零），获得残差核</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第四列：</a:t>
            </a:r>
            <a:endParaRPr lang="en-US" altLang="zh-CN" dirty="0">
              <a:latin typeface="Arial" panose="020B0604020202020204" pitchFamily="34" charset="0"/>
            </a:endParaRPr>
          </a:p>
          <a:p>
            <a:r>
              <a:rPr lang="zh-CN" altLang="en-US" dirty="0">
                <a:latin typeface="Arial" panose="020B0604020202020204" pitchFamily="34" charset="0"/>
              </a:rPr>
              <a:t>进入新一轮迭代，新的</a:t>
            </a:r>
            <a:r>
              <a:rPr lang="en-US" altLang="zh-CN" dirty="0">
                <a:latin typeface="Arial" panose="020B0604020202020204" pitchFamily="34" charset="0"/>
              </a:rPr>
              <a:t>{</a:t>
            </a:r>
            <a:r>
              <a:rPr lang="en-US" altLang="zh-CN" dirty="0" err="1">
                <a:latin typeface="Arial" panose="020B0604020202020204" pitchFamily="34" charset="0"/>
              </a:rPr>
              <a:t>Fp</a:t>
            </a:r>
            <a:r>
              <a:rPr lang="en-US" altLang="zh-CN" dirty="0">
                <a:latin typeface="Arial" panose="020B0604020202020204" pitchFamily="34" charset="0"/>
              </a:rPr>
              <a:t>}</a:t>
            </a:r>
            <a:r>
              <a:rPr lang="zh-CN" altLang="en-US" dirty="0">
                <a:latin typeface="Arial" panose="020B0604020202020204" pitchFamily="34" charset="0"/>
              </a:rPr>
              <a:t>包含：上一轮产生的转化核</a:t>
            </a:r>
            <a:r>
              <a:rPr lang="en-US" altLang="zh-CN" dirty="0">
                <a:latin typeface="Arial" panose="020B0604020202020204" pitchFamily="34" charset="0"/>
              </a:rPr>
              <a:t>F12</a:t>
            </a:r>
            <a:r>
              <a:rPr lang="zh-CN" altLang="en-US" dirty="0">
                <a:latin typeface="Arial" panose="020B0604020202020204" pitchFamily="34" charset="0"/>
              </a:rPr>
              <a:t> </a:t>
            </a:r>
            <a:r>
              <a:rPr lang="en-US" altLang="zh-CN" dirty="0">
                <a:latin typeface="Arial" panose="020B0604020202020204" pitchFamily="34" charset="0"/>
              </a:rPr>
              <a:t>&amp; </a:t>
            </a:r>
            <a:r>
              <a:rPr lang="zh-CN" altLang="en-US" dirty="0">
                <a:latin typeface="Arial" panose="020B0604020202020204" pitchFamily="34" charset="0"/>
              </a:rPr>
              <a:t>众残差核（完全相反的残差核要合并，此例中，</a:t>
            </a:r>
            <a:r>
              <a:rPr lang="en-US" altLang="zh-CN" dirty="0">
                <a:latin typeface="Arial" panose="020B0604020202020204" pitchFamily="34" charset="0"/>
              </a:rPr>
              <a:t>F1/F12</a:t>
            </a:r>
            <a:r>
              <a:rPr lang="zh-CN" altLang="en-US" dirty="0">
                <a:latin typeface="Arial" panose="020B0604020202020204" pitchFamily="34" charset="0"/>
              </a:rPr>
              <a:t>与</a:t>
            </a:r>
            <a:r>
              <a:rPr lang="en-US" altLang="zh-CN" dirty="0">
                <a:latin typeface="Arial" panose="020B0604020202020204" pitchFamily="34" charset="0"/>
              </a:rPr>
              <a:t>F2/F12</a:t>
            </a:r>
            <a:r>
              <a:rPr lang="zh-CN" altLang="en-US" dirty="0">
                <a:latin typeface="Arial" panose="020B0604020202020204" pitchFamily="34" charset="0"/>
              </a:rPr>
              <a:t>完全相反，合并为新的</a:t>
            </a:r>
            <a:r>
              <a:rPr lang="en-US" altLang="zh-CN" dirty="0">
                <a:latin typeface="Arial" panose="020B0604020202020204" pitchFamily="34" charset="0"/>
              </a:rPr>
              <a:t>F2</a:t>
            </a:r>
            <a:r>
              <a:rPr lang="zh-CN" altLang="en-US"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迭代直至收敛</a:t>
            </a:r>
            <a:endParaRPr lang="en-US" altLang="zh-CN" dirty="0">
              <a:latin typeface="Arial" panose="020B0604020202020204" pitchFamily="34" charset="0"/>
            </a:endParaRPr>
          </a:p>
          <a:p>
            <a:endParaRPr lang="en-US" altLang="zh-CN"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卷积核转化架构（如右图）</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权重：二值</a:t>
            </a:r>
            <a:r>
              <a:rPr lang="en-US" altLang="zh-CN" dirty="0">
                <a:latin typeface="Arial" panose="020B0604020202020204" pitchFamily="34" charset="0"/>
              </a:rPr>
              <a:t>/</a:t>
            </a:r>
            <a:r>
              <a:rPr lang="zh-CN" altLang="en-US" dirty="0">
                <a:latin typeface="Arial" panose="020B0604020202020204" pitchFamily="34" charset="0"/>
              </a:rPr>
              <a:t>三值，激活：</a:t>
            </a:r>
            <a:r>
              <a:rPr lang="en-US" altLang="zh-CN" dirty="0">
                <a:latin typeface="Arial" panose="020B0604020202020204" pitchFamily="34" charset="0"/>
              </a:rPr>
              <a:t>16b</a:t>
            </a:r>
            <a:endParaRPr lang="en-US" altLang="zh-CN" dirty="0">
              <a:latin typeface="Arial" panose="020B0604020202020204" pitchFamily="34" charset="0"/>
            </a:endParaRPr>
          </a:p>
          <a:p>
            <a:endParaRPr lang="en-US" altLang="zh-CN" b="1" dirty="0">
              <a:latin typeface="Arial" panose="020B0604020202020204" pitchFamily="34" charset="0"/>
            </a:endParaRPr>
          </a:p>
          <a:p>
            <a:r>
              <a:rPr lang="zh-CN" altLang="en-US" b="0" dirty="0">
                <a:latin typeface="Arial" panose="020B0604020202020204" pitchFamily="34" charset="0"/>
              </a:rPr>
              <a:t>激活存入输入缓冲区</a:t>
            </a:r>
            <a:endParaRPr lang="en-US" altLang="zh-CN" b="0" dirty="0">
              <a:latin typeface="Arial" panose="020B0604020202020204" pitchFamily="34" charset="0"/>
            </a:endParaRPr>
          </a:p>
          <a:p>
            <a:r>
              <a:rPr lang="zh-CN" altLang="en-US" b="0" dirty="0">
                <a:latin typeface="Arial" panose="020B0604020202020204" pitchFamily="34" charset="0"/>
              </a:rPr>
              <a:t>权重存入权重缓冲区</a:t>
            </a:r>
            <a:endParaRPr lang="en-US" altLang="zh-CN" b="0" dirty="0">
              <a:latin typeface="Arial" panose="020B0604020202020204" pitchFamily="34" charset="0"/>
            </a:endParaRPr>
          </a:p>
          <a:p>
            <a:r>
              <a:rPr lang="zh-CN" altLang="en-US" b="0" dirty="0">
                <a:latin typeface="Arial" panose="020B0604020202020204" pitchFamily="34" charset="0"/>
              </a:rPr>
              <a:t>输入静态数据流：意思是把输入（</a:t>
            </a:r>
            <a:r>
              <a:rPr lang="en-US" altLang="zh-CN" b="0" dirty="0">
                <a:latin typeface="Arial" panose="020B0604020202020204" pitchFamily="34" charset="0"/>
              </a:rPr>
              <a:t>16b</a:t>
            </a:r>
            <a:r>
              <a:rPr lang="zh-CN" altLang="en-US" b="0" dirty="0">
                <a:latin typeface="Arial" panose="020B0604020202020204" pitchFamily="34" charset="0"/>
              </a:rPr>
              <a:t>）广播至各处理单元的寄存器中，并固定不动（故名“输入静态”），移动权重（二值，</a:t>
            </a:r>
            <a:r>
              <a:rPr lang="en-US" altLang="zh-CN" b="0" dirty="0">
                <a:latin typeface="Arial" panose="020B0604020202020204" pitchFamily="34" charset="0"/>
              </a:rPr>
              <a:t>1b</a:t>
            </a:r>
            <a:r>
              <a:rPr lang="zh-CN" altLang="en-US" b="0" dirty="0">
                <a:latin typeface="Arial" panose="020B0604020202020204" pitchFamily="34" charset="0"/>
              </a:rPr>
              <a:t>）进入处理单元进行计算，直至完成这块输入（</a:t>
            </a:r>
            <a:r>
              <a:rPr lang="en-US" altLang="zh-CN" b="0" dirty="0">
                <a:latin typeface="Arial" panose="020B0604020202020204" pitchFamily="34" charset="0"/>
              </a:rPr>
              <a:t>16</a:t>
            </a:r>
            <a:r>
              <a:rPr lang="zh-CN" altLang="en-US" b="0" dirty="0">
                <a:latin typeface="Arial" panose="020B0604020202020204" pitchFamily="34" charset="0"/>
              </a:rPr>
              <a:t>*</a:t>
            </a:r>
            <a:r>
              <a:rPr lang="en-US" altLang="zh-CN" b="0" dirty="0">
                <a:latin typeface="Arial" panose="020B0604020202020204" pitchFamily="34" charset="0"/>
              </a:rPr>
              <a:t>16 16bit</a:t>
            </a:r>
            <a:r>
              <a:rPr lang="zh-CN" altLang="en-US" b="0" dirty="0">
                <a:latin typeface="Arial" panose="020B0604020202020204" pitchFamily="34" charset="0"/>
              </a:rPr>
              <a:t>）参与的所有卷积计算。选择“输入静态数据流”的原因是权重位宽小，移动成本更小。</a:t>
            </a:r>
            <a:endParaRPr lang="en-US" altLang="zh-CN" b="0" dirty="0">
              <a:latin typeface="Arial" panose="020B0604020202020204" pitchFamily="34" charset="0"/>
            </a:endParaRPr>
          </a:p>
          <a:p>
            <a:r>
              <a:rPr lang="zh-CN" altLang="en-US" b="0" dirty="0">
                <a:latin typeface="Arial" panose="020B0604020202020204" pitchFamily="34" charset="0"/>
              </a:rPr>
              <a:t>由于选取了输入静态数据流，寄存器中存放激活，故基本位宽是</a:t>
            </a:r>
            <a:r>
              <a:rPr lang="en-US" altLang="zh-CN" b="0" dirty="0">
                <a:latin typeface="Arial" panose="020B0604020202020204" pitchFamily="34" charset="0"/>
              </a:rPr>
              <a:t>16b</a:t>
            </a:r>
            <a:endParaRPr lang="en-US" altLang="zh-CN" b="0" dirty="0">
              <a:latin typeface="Arial" panose="020B0604020202020204" pitchFamily="34" charset="0"/>
            </a:endParaRPr>
          </a:p>
          <a:p>
            <a:endParaRPr lang="en-US" altLang="zh-CN" b="0" dirty="0">
              <a:latin typeface="Arial" panose="020B0604020202020204" pitchFamily="34" charset="0"/>
            </a:endParaRPr>
          </a:p>
          <a:p>
            <a:endParaRPr lang="zh-CN" altLang="zh-CN" b="0"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卷积运算被分为两个阶段：基卷积计算 </a:t>
            </a:r>
            <a:r>
              <a:rPr lang="en-US" altLang="zh-CN" dirty="0">
                <a:latin typeface="Arial" panose="020B0604020202020204" pitchFamily="34" charset="0"/>
              </a:rPr>
              <a:t>&amp;</a:t>
            </a:r>
            <a:r>
              <a:rPr lang="zh-CN" altLang="en-US" dirty="0">
                <a:latin typeface="Arial" panose="020B0604020202020204" pitchFamily="34" charset="0"/>
              </a:rPr>
              <a:t> 重构</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先看第一阶段：基卷积计算</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基卷积核有稀疏性，存入权重缓冲时采用了压缩格式，具体如下：</a:t>
            </a:r>
            <a:endParaRPr lang="en-US" altLang="zh-CN" b="0" dirty="0">
              <a:latin typeface="Arial" panose="020B0604020202020204" pitchFamily="34" charset="0"/>
            </a:endParaRPr>
          </a:p>
          <a:p>
            <a:r>
              <a:rPr lang="zh-CN" altLang="en-US" b="0" dirty="0">
                <a:latin typeface="Arial" panose="020B0604020202020204" pitchFamily="34" charset="0"/>
              </a:rPr>
              <a:t>如图，基卷积核经编码转化为一数组，红格是非</a:t>
            </a:r>
            <a:r>
              <a:rPr lang="en-US" altLang="zh-CN" b="0" dirty="0">
                <a:latin typeface="Arial" panose="020B0604020202020204" pitchFamily="34" charset="0"/>
              </a:rPr>
              <a:t>0</a:t>
            </a:r>
            <a:r>
              <a:rPr lang="zh-CN" altLang="en-US" b="0" dirty="0">
                <a:latin typeface="Arial" panose="020B0604020202020204" pitchFamily="34" charset="0"/>
              </a:rPr>
              <a:t>权重，蓝格是两个相邻非</a:t>
            </a:r>
            <a:r>
              <a:rPr lang="en-US" altLang="zh-CN" b="0" dirty="0">
                <a:latin typeface="Arial" panose="020B0604020202020204" pitchFamily="34" charset="0"/>
              </a:rPr>
              <a:t>0</a:t>
            </a:r>
            <a:r>
              <a:rPr lang="zh-CN" altLang="en-US" b="0" dirty="0">
                <a:latin typeface="Arial" panose="020B0604020202020204" pitchFamily="34" charset="0"/>
              </a:rPr>
              <a:t>权重的间距（计算该间距离，依照从上到下，从左到右，先行后列的顺序）；其中，蓝格中的数字位宽：</a:t>
            </a:r>
            <a:r>
              <a:rPr lang="en-US" altLang="zh-CN" b="0" dirty="0">
                <a:latin typeface="Arial" panose="020B0604020202020204" pitchFamily="34" charset="0"/>
              </a:rPr>
              <a:t>4b</a:t>
            </a:r>
            <a:r>
              <a:rPr lang="zh-CN" altLang="en-US" b="0" dirty="0">
                <a:latin typeface="Arial" panose="020B0604020202020204" pitchFamily="34" charset="0"/>
              </a:rPr>
              <a:t>（可表示的距离：</a:t>
            </a:r>
            <a:r>
              <a:rPr lang="en-US" altLang="zh-CN" b="0" dirty="0">
                <a:latin typeface="Arial" panose="020B0604020202020204" pitchFamily="34" charset="0"/>
              </a:rPr>
              <a:t>0-7</a:t>
            </a:r>
            <a:r>
              <a:rPr lang="zh-CN" altLang="en-US" b="0" dirty="0">
                <a:latin typeface="Arial" panose="020B0604020202020204" pitchFamily="34" charset="0"/>
              </a:rPr>
              <a:t>），对于较大的卷积核，两相邻的非零权重间距可能大于</a:t>
            </a:r>
            <a:r>
              <a:rPr lang="en-US" altLang="zh-CN" b="0" dirty="0">
                <a:latin typeface="Arial" panose="020B0604020202020204" pitchFamily="34" charset="0"/>
              </a:rPr>
              <a:t>7</a:t>
            </a:r>
            <a:r>
              <a:rPr lang="zh-CN" altLang="en-US" b="0" dirty="0">
                <a:latin typeface="Arial" panose="020B0604020202020204" pitchFamily="34" charset="0"/>
              </a:rPr>
              <a:t>，这时在蓝格里填</a:t>
            </a:r>
            <a:r>
              <a:rPr lang="en-US" altLang="zh-CN" b="0" dirty="0">
                <a:latin typeface="Arial" panose="020B0604020202020204" pitchFamily="34" charset="0"/>
              </a:rPr>
              <a:t>7</a:t>
            </a:r>
            <a:r>
              <a:rPr lang="zh-CN" altLang="en-US" b="0" dirty="0">
                <a:latin typeface="Arial" panose="020B0604020202020204" pitchFamily="34" charset="0"/>
              </a:rPr>
              <a:t>，紧接着红格里补</a:t>
            </a:r>
            <a:r>
              <a:rPr lang="en-US" altLang="zh-CN" b="0" dirty="0">
                <a:latin typeface="Arial" panose="020B0604020202020204" pitchFamily="34" charset="0"/>
              </a:rPr>
              <a:t>0</a:t>
            </a:r>
            <a:r>
              <a:rPr lang="zh-CN" altLang="en-US" b="0" dirty="0">
                <a:latin typeface="Arial" panose="020B0604020202020204" pitchFamily="34" charset="0"/>
              </a:rPr>
              <a:t>，然后继续；因此红格中的数</a:t>
            </a:r>
            <a:r>
              <a:rPr lang="en-US" altLang="zh-CN" b="0" dirty="0">
                <a:latin typeface="Arial" panose="020B0604020202020204" pitchFamily="34" charset="0"/>
              </a:rPr>
              <a:t>\in{-1,0,1}</a:t>
            </a:r>
            <a:r>
              <a:rPr lang="zh-CN" altLang="en-US" b="0" dirty="0">
                <a:latin typeface="Arial" panose="020B0604020202020204" pitchFamily="34" charset="0"/>
              </a:rPr>
              <a:t>，位宽：</a:t>
            </a:r>
            <a:r>
              <a:rPr lang="en-US" altLang="zh-CN" b="0" dirty="0">
                <a:latin typeface="Arial" panose="020B0604020202020204" pitchFamily="34" charset="0"/>
              </a:rPr>
              <a:t>2b</a:t>
            </a:r>
            <a:endParaRPr lang="en-US" altLang="zh-CN" b="0" dirty="0">
              <a:latin typeface="Arial" panose="020B0604020202020204" pitchFamily="34" charset="0"/>
            </a:endParaRPr>
          </a:p>
          <a:p>
            <a:endParaRPr lang="en-US" altLang="zh-CN" b="0" dirty="0">
              <a:latin typeface="Arial" panose="020B0604020202020204" pitchFamily="34" charset="0"/>
            </a:endParaRPr>
          </a:p>
          <a:p>
            <a:r>
              <a:rPr lang="zh-CN" altLang="en-US" b="0" dirty="0">
                <a:latin typeface="Arial" panose="020B0604020202020204" pitchFamily="34" charset="0"/>
              </a:rPr>
              <a:t>（从权重缓冲区）读取时，红格（</a:t>
            </a:r>
            <a:r>
              <a:rPr lang="en-US" altLang="zh-CN" b="0" dirty="0">
                <a:latin typeface="Arial" panose="020B0604020202020204" pitchFamily="34" charset="0"/>
              </a:rPr>
              <a:t>4b</a:t>
            </a:r>
            <a:r>
              <a:rPr lang="zh-CN" altLang="en-US" b="0" dirty="0">
                <a:latin typeface="Arial" panose="020B0604020202020204" pitchFamily="34" charset="0"/>
              </a:rPr>
              <a:t>）与蓝格（</a:t>
            </a:r>
            <a:r>
              <a:rPr lang="en-US" altLang="zh-CN" b="0" dirty="0">
                <a:latin typeface="Arial" panose="020B0604020202020204" pitchFamily="34" charset="0"/>
              </a:rPr>
              <a:t>2b</a:t>
            </a:r>
            <a:r>
              <a:rPr lang="zh-CN" altLang="en-US" b="0" dirty="0">
                <a:latin typeface="Arial" panose="020B0604020202020204" pitchFamily="34" charset="0"/>
              </a:rPr>
              <a:t>）分别对应图中的</a:t>
            </a:r>
            <a:r>
              <a:rPr lang="en-US" altLang="zh-CN" b="0" dirty="0">
                <a:latin typeface="Arial" panose="020B0604020202020204" pitchFamily="34" charset="0"/>
              </a:rPr>
              <a:t>4b</a:t>
            </a:r>
            <a:r>
              <a:rPr lang="zh-CN" altLang="en-US" b="0" dirty="0">
                <a:latin typeface="Arial" panose="020B0604020202020204" pitchFamily="34" charset="0"/>
              </a:rPr>
              <a:t>索引和</a:t>
            </a:r>
            <a:r>
              <a:rPr lang="en-US" altLang="zh-CN" b="0" dirty="0">
                <a:latin typeface="Arial" panose="020B0604020202020204" pitchFamily="34" charset="0"/>
              </a:rPr>
              <a:t>2b</a:t>
            </a:r>
            <a:r>
              <a:rPr lang="zh-CN" altLang="en-US" b="0" dirty="0">
                <a:latin typeface="Arial" panose="020B0604020202020204" pitchFamily="34" charset="0"/>
              </a:rPr>
              <a:t>权重</a:t>
            </a:r>
            <a:endParaRPr lang="en-US" altLang="zh-CN" b="0" dirty="0">
              <a:latin typeface="Arial" panose="020B0604020202020204" pitchFamily="34" charset="0"/>
            </a:endParaRPr>
          </a:p>
          <a:p>
            <a:r>
              <a:rPr lang="en-US" altLang="zh-CN" b="0" dirty="0">
                <a:latin typeface="Arial" panose="020B0604020202020204" pitchFamily="34" charset="0"/>
              </a:rPr>
              <a:t>2b</a:t>
            </a:r>
            <a:r>
              <a:rPr lang="zh-CN" altLang="en-US" b="0" dirty="0">
                <a:latin typeface="Arial" panose="020B0604020202020204" pitchFamily="34" charset="0"/>
              </a:rPr>
              <a:t>权重线进入处理单元，控制一</a:t>
            </a:r>
            <a:r>
              <a:rPr lang="en-US" altLang="zh-CN" b="0" dirty="0">
                <a:latin typeface="Arial" panose="020B0604020202020204" pitchFamily="34" charset="0"/>
              </a:rPr>
              <a:t>16b</a:t>
            </a:r>
            <a:r>
              <a:rPr lang="zh-CN" altLang="en-US" b="0" dirty="0">
                <a:latin typeface="Arial" panose="020B0604020202020204" pitchFamily="34" charset="0"/>
              </a:rPr>
              <a:t>加法器进行加减运算（权重</a:t>
            </a:r>
            <a:r>
              <a:rPr lang="en-US" altLang="zh-CN" b="0" dirty="0">
                <a:latin typeface="Arial" panose="020B0604020202020204" pitchFamily="34" charset="0"/>
              </a:rPr>
              <a:t>=1</a:t>
            </a:r>
            <a:r>
              <a:rPr lang="zh-CN" altLang="en-US" b="0" dirty="0">
                <a:latin typeface="Arial" panose="020B0604020202020204" pitchFamily="34" charset="0"/>
              </a:rPr>
              <a:t>时加，权重</a:t>
            </a:r>
            <a:r>
              <a:rPr lang="en-US" altLang="zh-CN" b="0" dirty="0">
                <a:latin typeface="Arial" panose="020B0604020202020204" pitchFamily="34" charset="0"/>
              </a:rPr>
              <a:t>=-1</a:t>
            </a:r>
            <a:r>
              <a:rPr lang="zh-CN" altLang="en-US" b="0" dirty="0">
                <a:latin typeface="Arial" panose="020B0604020202020204" pitchFamily="34" charset="0"/>
              </a:rPr>
              <a:t>时减）</a:t>
            </a:r>
            <a:endParaRPr lang="en-US" altLang="zh-CN" b="0" dirty="0">
              <a:latin typeface="Arial" panose="020B0604020202020204" pitchFamily="34" charset="0"/>
            </a:endParaRPr>
          </a:p>
          <a:p>
            <a:r>
              <a:rPr lang="en-US" altLang="zh-CN" b="0" dirty="0">
                <a:latin typeface="Arial" panose="020B0604020202020204" pitchFamily="34" charset="0"/>
              </a:rPr>
              <a:t>4b</a:t>
            </a:r>
            <a:r>
              <a:rPr lang="zh-CN" altLang="en-US" b="0" dirty="0">
                <a:latin typeface="Arial" panose="020B0604020202020204" pitchFamily="34" charset="0"/>
              </a:rPr>
              <a:t>索引代表相邻非零权重间距，进入一</a:t>
            </a:r>
            <a:r>
              <a:rPr lang="en-US" altLang="zh-CN" b="0" dirty="0">
                <a:latin typeface="Arial" panose="020B0604020202020204" pitchFamily="34" charset="0"/>
              </a:rPr>
              <a:t>4b</a:t>
            </a:r>
            <a:r>
              <a:rPr lang="zh-CN" altLang="en-US" b="0" dirty="0">
                <a:latin typeface="Arial" panose="020B0604020202020204" pitchFamily="34" charset="0"/>
              </a:rPr>
              <a:t>加法器，以累加的方式，实现在非零权重间“跳动”，按累加结果寻址，读取寄存器中对应非零权重的</a:t>
            </a:r>
            <a:r>
              <a:rPr lang="en-US" altLang="zh-CN" b="0" dirty="0">
                <a:latin typeface="Arial" panose="020B0604020202020204" pitchFamily="34" charset="0"/>
              </a:rPr>
              <a:t>16b</a:t>
            </a:r>
            <a:r>
              <a:rPr lang="zh-CN" altLang="en-US" b="0" dirty="0">
                <a:latin typeface="Arial" panose="020B0604020202020204" pitchFamily="34" charset="0"/>
              </a:rPr>
              <a:t>输入，参与加减运算</a:t>
            </a:r>
            <a:endParaRPr lang="en-US" altLang="zh-CN" b="0"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第二阶段：重构</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MAC</a:t>
            </a:r>
            <a:r>
              <a:rPr lang="zh-CN" altLang="en-US" dirty="0">
                <a:latin typeface="Arial" panose="020B0604020202020204" pitchFamily="34" charset="0"/>
              </a:rPr>
              <a:t>（实际上是加减）运算完成后，得到的并不是最终结果，只是输入与</a:t>
            </a:r>
            <a:r>
              <a:rPr lang="zh-CN" altLang="en-US" b="1" dirty="0">
                <a:latin typeface="Arial" panose="020B0604020202020204" pitchFamily="34" charset="0"/>
              </a:rPr>
              <a:t>基卷积核</a:t>
            </a:r>
            <a:r>
              <a:rPr lang="zh-CN" altLang="en-US" dirty="0">
                <a:latin typeface="Arial" panose="020B0604020202020204" pitchFamily="34" charset="0"/>
              </a:rPr>
              <a:t>运算所得结果，仍需通过查找表重构输入与</a:t>
            </a:r>
            <a:r>
              <a:rPr lang="zh-CN" altLang="en-US" b="1" dirty="0">
                <a:latin typeface="Arial" panose="020B0604020202020204" pitchFamily="34" charset="0"/>
              </a:rPr>
              <a:t>原卷积核</a:t>
            </a:r>
            <a:r>
              <a:rPr lang="zh-CN" altLang="en-US" dirty="0">
                <a:latin typeface="Arial" panose="020B0604020202020204" pitchFamily="34" charset="0"/>
              </a:rPr>
              <a:t>的运算结果</a:t>
            </a:r>
            <a:endParaRPr lang="en-US" altLang="zh-CN" dirty="0">
              <a:latin typeface="Arial" panose="020B0604020202020204" pitchFamily="34" charset="0"/>
            </a:endParaRPr>
          </a:p>
          <a:p>
            <a:endParaRPr lang="en-US" altLang="zh-CN" b="1" dirty="0">
              <a:latin typeface="Arial" panose="020B0604020202020204" pitchFamily="34" charset="0"/>
            </a:endParaRPr>
          </a:p>
          <a:p>
            <a:r>
              <a:rPr lang="zh-CN" altLang="en-US" b="0" dirty="0">
                <a:latin typeface="Arial" panose="020B0604020202020204" pitchFamily="34" charset="0"/>
              </a:rPr>
              <a:t>把基卷积结果存入临时缓冲区（经验上，基卷积和数目不超过</a:t>
            </a:r>
            <a:r>
              <a:rPr lang="en-US" altLang="zh-CN" b="0" dirty="0">
                <a:latin typeface="Arial" panose="020B0604020202020204" pitchFamily="34" charset="0"/>
              </a:rPr>
              <a:t>256</a:t>
            </a:r>
            <a:r>
              <a:rPr lang="zh-CN" altLang="en-US" b="0" dirty="0">
                <a:latin typeface="Arial" panose="020B0604020202020204" pitchFamily="34" charset="0"/>
              </a:rPr>
              <a:t>，每个基卷积计算每次产生一个</a:t>
            </a:r>
            <a:r>
              <a:rPr lang="en-US" altLang="zh-CN" b="0" dirty="0">
                <a:latin typeface="Arial" panose="020B0604020202020204" pitchFamily="34" charset="0"/>
              </a:rPr>
              <a:t>16b</a:t>
            </a:r>
            <a:r>
              <a:rPr lang="zh-CN" altLang="en-US" b="0" dirty="0">
                <a:latin typeface="Arial" panose="020B0604020202020204" pitchFamily="34" charset="0"/>
              </a:rPr>
              <a:t>结果，故临时缓冲区大小为</a:t>
            </a:r>
            <a:r>
              <a:rPr lang="en-US" altLang="zh-CN" b="0" dirty="0">
                <a:latin typeface="Arial" panose="020B0604020202020204" pitchFamily="34" charset="0"/>
              </a:rPr>
              <a:t>0.5KB</a:t>
            </a:r>
            <a:r>
              <a:rPr lang="zh-CN" altLang="en-US" b="0" dirty="0">
                <a:latin typeface="Arial" panose="020B0604020202020204" pitchFamily="34" charset="0"/>
              </a:rPr>
              <a:t>），然后，广播至各处理单元的寄存器中，再从查找表缓冲区读取查找表，其形式是：</a:t>
            </a:r>
            <a:endParaRPr lang="en-US" altLang="zh-CN" b="0" dirty="0">
              <a:latin typeface="Arial" panose="020B0604020202020204" pitchFamily="34" charset="0"/>
            </a:endParaRPr>
          </a:p>
          <a:p>
            <a:r>
              <a:rPr lang="en-US" altLang="zh-CN" b="0" dirty="0">
                <a:latin typeface="Arial" panose="020B0604020202020204" pitchFamily="34" charset="0"/>
              </a:rPr>
              <a:t>4b</a:t>
            </a:r>
            <a:r>
              <a:rPr lang="zh-CN" altLang="en-US" b="0" dirty="0">
                <a:latin typeface="Arial" panose="020B0604020202020204" pitchFamily="34" charset="0"/>
              </a:rPr>
              <a:t>索引：告诉我们哪些基卷积结果参与重构计算 （寄存器寻址，并不进入</a:t>
            </a:r>
            <a:r>
              <a:rPr lang="en-US" altLang="zh-CN" b="0" dirty="0">
                <a:latin typeface="Arial" panose="020B0604020202020204" pitchFamily="34" charset="0"/>
              </a:rPr>
              <a:t>4b</a:t>
            </a:r>
            <a:r>
              <a:rPr lang="zh-CN" altLang="en-US" b="0" dirty="0">
                <a:latin typeface="Arial" panose="020B0604020202020204" pitchFamily="34" charset="0"/>
              </a:rPr>
              <a:t>加法器）</a:t>
            </a:r>
            <a:endParaRPr lang="en-US" altLang="zh-CN" b="0" dirty="0">
              <a:latin typeface="Arial" panose="020B0604020202020204" pitchFamily="34" charset="0"/>
            </a:endParaRPr>
          </a:p>
          <a:p>
            <a:r>
              <a:rPr lang="zh-CN" altLang="en-US" b="0" dirty="0">
                <a:latin typeface="Arial" panose="020B0604020202020204" pitchFamily="34" charset="0"/>
              </a:rPr>
              <a:t>基本核索引 </a:t>
            </a:r>
            <a:r>
              <a:rPr lang="en-US" altLang="zh-CN" b="0" dirty="0">
                <a:latin typeface="Arial" panose="020B0604020202020204" pitchFamily="34" charset="0"/>
              </a:rPr>
              <a:t>-&gt; </a:t>
            </a:r>
            <a:r>
              <a:rPr lang="zh-CN" altLang="en-US" b="0" dirty="0">
                <a:latin typeface="Arial" panose="020B0604020202020204" pitchFamily="34" charset="0"/>
              </a:rPr>
              <a:t>卷积核转换控制器 </a:t>
            </a:r>
            <a:r>
              <a:rPr lang="en-US" altLang="zh-CN" b="0" dirty="0">
                <a:latin typeface="Arial" panose="020B0604020202020204" pitchFamily="34" charset="0"/>
              </a:rPr>
              <a:t>-&gt; 2b</a:t>
            </a:r>
            <a:r>
              <a:rPr lang="zh-CN" altLang="en-US" b="0" dirty="0">
                <a:latin typeface="Arial" panose="020B0604020202020204" pitchFamily="34" charset="0"/>
              </a:rPr>
              <a:t>控制位：告诉我们重构时，是加上还是减去某个基卷积结果 </a:t>
            </a:r>
            <a:r>
              <a:rPr lang="en-US" altLang="zh-CN" b="0" dirty="0">
                <a:latin typeface="Arial" panose="020B0604020202020204" pitchFamily="34" charset="0"/>
              </a:rPr>
              <a:t>-&gt; </a:t>
            </a:r>
            <a:r>
              <a:rPr lang="zh-CN" altLang="en-US" b="0" dirty="0">
                <a:latin typeface="Arial" panose="020B0604020202020204" pitchFamily="34" charset="0"/>
              </a:rPr>
              <a:t>决定</a:t>
            </a:r>
            <a:r>
              <a:rPr lang="en-US" altLang="zh-CN" b="0" dirty="0">
                <a:latin typeface="Arial" panose="020B0604020202020204" pitchFamily="34" charset="0"/>
              </a:rPr>
              <a:t>16b</a:t>
            </a:r>
            <a:r>
              <a:rPr lang="zh-CN" altLang="en-US" b="0" dirty="0">
                <a:latin typeface="Arial" panose="020B0604020202020204" pitchFamily="34" charset="0"/>
              </a:rPr>
              <a:t>加法器是加还是减</a:t>
            </a:r>
            <a:endParaRPr lang="zh-CN" altLang="zh-CN" b="0"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gn="just">
              <a:lnSpc>
                <a:spcPct val="150000"/>
              </a:lnSpc>
              <a:buFont typeface="Wingdings" panose="05000000000000000000" pitchFamily="2" charset="2"/>
              <a:buNone/>
            </a:pPr>
            <a:r>
              <a:rPr lang="zh-CN" altLang="en-US"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量化：给定一网络，参数个数不动，降低参数（权重）激活位宽 </a:t>
            </a:r>
            <a:endParaRPr lang="en-US" altLang="zh-CN"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457200" marR="0" lvl="1" indent="0" algn="just" defTabSz="914400" rtl="0" eaLnBrk="0" fontAlgn="base" latinLnBrk="0" hangingPunct="0">
              <a:lnSpc>
                <a:spcPct val="150000"/>
              </a:lnSpc>
              <a:spcBef>
                <a:spcPct val="30000"/>
              </a:spcBef>
              <a:spcAft>
                <a:spcPct val="0"/>
              </a:spcAft>
              <a:buClrTx/>
              <a:buSzTx/>
              <a:buFont typeface="Wingdings" panose="05000000000000000000" pitchFamily="2" charset="2"/>
              <a:buNone/>
              <a:defRPr/>
            </a:pPr>
            <a:r>
              <a:rPr lang="zh-CN" altLang="en-US"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压缩：给定一网络，减少其参数个数</a:t>
            </a:r>
            <a:endParaRPr lang="en-US" altLang="zh-CN"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457200" marR="0" lvl="1" indent="0" algn="just" defTabSz="914400" rtl="0" eaLnBrk="0" fontAlgn="base" latinLnBrk="0" hangingPunct="0">
              <a:lnSpc>
                <a:spcPct val="150000"/>
              </a:lnSpc>
              <a:spcBef>
                <a:spcPct val="30000"/>
              </a:spcBef>
              <a:spcAft>
                <a:spcPct val="0"/>
              </a:spcAft>
              <a:buClrTx/>
              <a:buSzTx/>
              <a:buFont typeface="Wingdings" panose="05000000000000000000" pitchFamily="2" charset="2"/>
              <a:buNone/>
              <a:defRPr/>
            </a:pPr>
            <a:r>
              <a:rPr lang="zh-CN" altLang="en-US"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轻量化：直接设计小网络</a:t>
            </a:r>
            <a:endParaRPr lang="en-US" altLang="zh-CN"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457200" lvl="1" indent="0" algn="just">
              <a:lnSpc>
                <a:spcPct val="150000"/>
              </a:lnSpc>
              <a:buFont typeface="Wingdings" panose="05000000000000000000" pitchFamily="2" charset="2"/>
              <a:buNone/>
            </a:pPr>
            <a:endParaRPr lang="en-US" altLang="zh-CN" sz="12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 </a:t>
            </a:r>
            <a:r>
              <a:rPr lang="zh-CN" altLang="en-US" dirty="0">
                <a:latin typeface="Arial" panose="020B0604020202020204" pitchFamily="34" charset="0"/>
              </a:rPr>
              <a:t>重构完成后，原卷积结果存入输出缓冲区，再经由外部存储器接口运往片外</a:t>
            </a:r>
            <a:endParaRPr lang="zh-CN" altLang="zh-CN" b="1"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小结：</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）部署中，需要降低能耗、空间，为此采用低位宽权重（二值</a:t>
            </a:r>
            <a:r>
              <a:rPr lang="en-US" altLang="zh-CN" dirty="0">
                <a:latin typeface="Arial" panose="020B0604020202020204" pitchFamily="34" charset="0"/>
              </a:rPr>
              <a:t>/</a:t>
            </a:r>
            <a:r>
              <a:rPr lang="zh-CN" altLang="en-US" dirty="0">
                <a:latin typeface="Arial" panose="020B0604020202020204" pitchFamily="34" charset="0"/>
              </a:rPr>
              <a:t>三值权重），而这要求训练方式作出相应改变</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）改用二值</a:t>
            </a:r>
            <a:r>
              <a:rPr lang="en-US" altLang="zh-CN" dirty="0">
                <a:latin typeface="Arial" panose="020B0604020202020204" pitchFamily="34" charset="0"/>
              </a:rPr>
              <a:t>/</a:t>
            </a:r>
            <a:r>
              <a:rPr lang="zh-CN" altLang="en-US" dirty="0">
                <a:latin typeface="Arial" panose="020B0604020202020204" pitchFamily="34" charset="0"/>
              </a:rPr>
              <a:t>三值权重后，推断中存在大量重复计算，为减少重复，提出了卷积核分解、卷积核转化等方法，而这要求架构作出相应的改变（介绍了卷积核转化架构）</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体现了软硬件协同设计</a:t>
            </a:r>
            <a:endParaRPr lang="zh-CN" altLang="zh-CN" dirty="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solidFill>
                  <a:srgbClr val="002060"/>
                </a:solidFill>
                <a:latin typeface="微软雅黑" panose="020B0503020204020204" pitchFamily="34" charset="-122"/>
                <a:ea typeface="微软雅黑" panose="020B0503020204020204" pitchFamily="34" charset="-122"/>
              </a:rPr>
              <a:t> </a:t>
            </a:r>
            <a:endParaRPr lang="zh-CN" altLang="zh-CN"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本页内容：什么是网络剪枝（</a:t>
            </a:r>
            <a:r>
              <a:rPr lang="en-US" altLang="zh-CN" dirty="0"/>
              <a:t>Neural Network Pruning</a:t>
            </a:r>
            <a:r>
              <a:rPr lang="zh-CN" altLang="en-US" dirty="0"/>
              <a:t>），为何可以剪枝，为何要剪枝</a:t>
            </a:r>
            <a:endParaRPr lang="en-US" altLang="zh-CN" dirty="0"/>
          </a:p>
          <a:p>
            <a:endParaRPr lang="en-US" altLang="zh-CN" dirty="0"/>
          </a:p>
          <a:p>
            <a:r>
              <a:rPr lang="zh-CN" altLang="en-US" dirty="0"/>
              <a:t>网络剪枝概念：</a:t>
            </a:r>
            <a:r>
              <a:rPr lang="zh-CN" altLang="en-US"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sym typeface="+mn-ea"/>
              </a:rPr>
              <a:t>给定一神经网络模型，去除该模型中对最终结果影响不大的参数，获得结构更为精简的模型，该过程被称为网络剪枝</a:t>
            </a:r>
            <a:r>
              <a:rPr lang="zh-CN" altLang="en-US"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sym typeface="+mn-ea"/>
              </a:rPr>
              <a:t>（Neural Network Pruning）</a:t>
            </a:r>
            <a:endParaRPr lang="zh-CN" altLang="en-US" dirty="0"/>
          </a:p>
          <a:p>
            <a:endParaRPr lang="en-US" altLang="zh-CN" dirty="0"/>
          </a:p>
          <a:p>
            <a:r>
              <a:rPr lang="zh-CN" altLang="en-US" dirty="0"/>
              <a:t>可以进行剪枝的原因</a:t>
            </a:r>
            <a:r>
              <a:rPr lang="zh-CN" altLang="en-US" b="0" dirty="0"/>
              <a:t>：为使训练</a:t>
            </a:r>
            <a:r>
              <a:rPr lang="zh-CN" altLang="en-US"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容易</a:t>
            </a:r>
            <a:r>
              <a:rPr lang="zh-CN" altLang="en-US" dirty="0"/>
              <a:t>，往往会过参数化模型（原因在讲知识蒸馏时提过），</a:t>
            </a:r>
            <a:r>
              <a:rPr lang="zh-CN" altLang="en-US" b="0" kern="0" dirty="0">
                <a:solidFill>
                  <a:srgbClr val="002060"/>
                </a:solidFill>
                <a:latin typeface="微软雅黑" panose="020B0503020204020204" pitchFamily="34" charset="-122"/>
                <a:ea typeface="微软雅黑" panose="020B0503020204020204" pitchFamily="34" charset="-122"/>
              </a:rPr>
              <a:t>因此训练所得模型具有</a:t>
            </a:r>
            <a:r>
              <a:rPr lang="zh-CN" altLang="en-US"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稀疏性或过拟合倾向，即网络中有大量权重是“冗余”的（这些权重归零后，对网络输出影响不大），</a:t>
            </a:r>
            <a:endParaRPr lang="en-US" altLang="zh-CN"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endParaRPr lang="en-US" altLang="zh-CN"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r>
              <a:rPr lang="zh-CN" altLang="en-US"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剪枝的目的：裁剪前述冗余权重，以较小的准确率损失为代价，得到更小、结构更精简的模型，以便部署。 </a:t>
            </a:r>
            <a:endParaRPr lang="en-US" altLang="zh-CN"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endParaRPr lang="en-US" altLang="zh-CN"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r>
              <a:rPr lang="zh-CN" altLang="en-US"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示意图：以全连接层为例，通过去除权重、神经元，可获得更小、结构更精简的神经网络</a:t>
            </a:r>
            <a:endParaRPr lang="en-US" altLang="zh-CN"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本页内容：裁剪对象、粒度与剪枝分类</a:t>
            </a:r>
            <a:endParaRPr lang="en-US" altLang="zh-CN" dirty="0"/>
          </a:p>
          <a:p>
            <a:endParaRPr lang="en-US" altLang="zh-CN" dirty="0"/>
          </a:p>
          <a:p>
            <a:r>
              <a:rPr lang="zh-CN" altLang="en-US" dirty="0"/>
              <a:t>裁剪对象：神经网络中的参数</a:t>
            </a:r>
            <a:endParaRPr lang="en-US" altLang="zh-CN" dirty="0"/>
          </a:p>
          <a:p>
            <a:r>
              <a:rPr lang="en-US" altLang="zh-CN" dirty="0"/>
              <a:t>1</a:t>
            </a:r>
            <a:r>
              <a:rPr lang="zh-CN" altLang="en-US" dirty="0"/>
              <a:t>）全连接层参数包含：权重，神经元中的偏置</a:t>
            </a:r>
            <a:endParaRPr lang="en-US" altLang="zh-CN" dirty="0"/>
          </a:p>
          <a:p>
            <a:r>
              <a:rPr lang="en-US" altLang="zh-CN" dirty="0"/>
              <a:t>2</a:t>
            </a:r>
            <a:r>
              <a:rPr lang="zh-CN" altLang="en-US" dirty="0"/>
              <a:t>）卷积层参数：权重</a:t>
            </a:r>
            <a:endParaRPr lang="en-US" altLang="zh-CN" dirty="0"/>
          </a:p>
          <a:p>
            <a:endParaRPr lang="en-US" altLang="zh-CN" dirty="0"/>
          </a:p>
          <a:p>
            <a:r>
              <a:rPr lang="zh-CN" altLang="en-US" dirty="0"/>
              <a:t>裁剪粒度：</a:t>
            </a:r>
            <a:endParaRPr lang="en-US" altLang="zh-CN" dirty="0"/>
          </a:p>
          <a:p>
            <a:r>
              <a:rPr lang="en-US" altLang="zh-CN" dirty="0"/>
              <a:t>1</a:t>
            </a:r>
            <a:r>
              <a:rPr lang="zh-CN" altLang="en-US" dirty="0"/>
              <a:t>）全连接层：细粒度指把个别冗余权重设置为零；粗粒度指去除整个神经元（神经元中的偏置</a:t>
            </a:r>
            <a:r>
              <a:rPr lang="en-US" altLang="zh-CN" dirty="0"/>
              <a:t>&amp;</a:t>
            </a:r>
            <a:r>
              <a:rPr lang="zh-CN" altLang="en-US" dirty="0"/>
              <a:t>与其相连的权重归零）</a:t>
            </a:r>
            <a:endParaRPr lang="en-US" altLang="zh-CN" dirty="0"/>
          </a:p>
          <a:p>
            <a:r>
              <a:rPr lang="en-US" altLang="zh-CN" dirty="0"/>
              <a:t>2</a:t>
            </a:r>
            <a:r>
              <a:rPr lang="zh-CN" altLang="en-US" dirty="0"/>
              <a:t>）卷积层：细粒度指把个别冗余权重设置为零；粗粒度指剪除卷积核整行或整列（如图，等于去除某个“不需要”的输入或输出）甚至去除整个通道或整个卷积核；</a:t>
            </a:r>
            <a:endParaRPr lang="en-US" altLang="zh-CN" dirty="0"/>
          </a:p>
          <a:p>
            <a:endParaRPr lang="en-US" altLang="zh-CN" dirty="0"/>
          </a:p>
          <a:p>
            <a:r>
              <a:rPr lang="zh-CN" altLang="en-US" dirty="0"/>
              <a:t>根据剪枝的粒度，网络剪枝可分为：结构化剪枝 </a:t>
            </a:r>
            <a:r>
              <a:rPr lang="en-US" altLang="zh-CN" dirty="0"/>
              <a:t>&amp; </a:t>
            </a:r>
            <a:r>
              <a:rPr lang="zh-CN" altLang="en-US" dirty="0"/>
              <a:t>非结构化剪枝</a:t>
            </a:r>
            <a:endParaRPr lang="en-US" altLang="zh-CN" dirty="0"/>
          </a:p>
          <a:p>
            <a:endParaRPr lang="en-US" altLang="zh-CN" dirty="0"/>
          </a:p>
          <a:p>
            <a:r>
              <a:rPr lang="zh-CN" altLang="en-US" dirty="0"/>
              <a:t>非结构化剪枝（</a:t>
            </a:r>
            <a:r>
              <a:rPr lang="en-US" altLang="zh-CN" dirty="0"/>
              <a:t>= </a:t>
            </a:r>
            <a:r>
              <a:rPr lang="zh-CN" altLang="en-US" dirty="0"/>
              <a:t>细粒度剪枝）：冗余权重归零，可视为网络不变，只是权重稀疏化了，相当于不改变网络的结构，故名。</a:t>
            </a:r>
            <a:endParaRPr lang="en-US" altLang="zh-CN" dirty="0"/>
          </a:p>
          <a:p>
            <a:r>
              <a:rPr lang="zh-CN" altLang="en-US" dirty="0"/>
              <a:t>结构化剪枝（</a:t>
            </a:r>
            <a:r>
              <a:rPr lang="en-US" altLang="zh-CN" dirty="0"/>
              <a:t>= </a:t>
            </a:r>
            <a:r>
              <a:rPr lang="zh-CN" altLang="en-US" dirty="0"/>
              <a:t>粗粒度剪枝）：对于全连接层，神经元数变少；对于卷积层，输入、输出、卷积核数目变少；神经网络结构改变，故名。</a:t>
            </a:r>
            <a:endParaRPr lang="en-US" altLang="zh-CN" dirty="0"/>
          </a:p>
          <a:p>
            <a:endParaRPr lang="en-US" altLang="zh-CN" dirty="0"/>
          </a:p>
          <a:p>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本页内容：对比非结构化、结构化剪枝的优劣</a:t>
            </a:r>
            <a:endParaRPr lang="en-US" altLang="zh-CN" dirty="0"/>
          </a:p>
          <a:p>
            <a:endParaRPr lang="en-US" altLang="zh-CN" dirty="0"/>
          </a:p>
          <a:p>
            <a:r>
              <a:rPr lang="zh-CN" altLang="en-US" dirty="0"/>
              <a:t>规律是：剪枝粒度越粗，对模型准确率影响越大，但剪枝后稀疏性越规则，所得模型结构越简化，也越易于部署</a:t>
            </a:r>
            <a:endParaRPr lang="en-US" altLang="zh-CN" dirty="0"/>
          </a:p>
          <a:p>
            <a:endParaRPr lang="en-US" altLang="zh-CN" dirty="0"/>
          </a:p>
          <a:p>
            <a:r>
              <a:rPr lang="en-US" altLang="zh-CN" dirty="0"/>
              <a:t>1</a:t>
            </a:r>
            <a:r>
              <a:rPr lang="zh-CN" altLang="en-US" dirty="0"/>
              <a:t>）非结构化剪枝后，模型虽然更准，但其不规则的稀疏性不易于充分利用，需要特殊的硬件结构和优化库支持其稀疏运算，部署更难</a:t>
            </a:r>
            <a:endParaRPr lang="en-US" altLang="zh-CN" dirty="0"/>
          </a:p>
          <a:p>
            <a:r>
              <a:rPr lang="en-US" altLang="zh-CN" dirty="0"/>
              <a:t>2</a:t>
            </a:r>
            <a:r>
              <a:rPr lang="zh-CN" altLang="en-US" dirty="0"/>
              <a:t>）结构化剪枝后，模型准确性略逊，但可得到结构更简的模型（如神经元更少的全连接层，输入、输出、通道、卷积核更少的卷基层），不需任何额外硬件支持就能直接部署到同样的平台上；同时，由于非零权重分布更为“规整”</a:t>
            </a:r>
            <a:r>
              <a:rPr lang="zh-CN" altLang="en-US" b="0" dirty="0"/>
              <a:t>，</a:t>
            </a:r>
            <a:r>
              <a:rPr lang="zh-CN" altLang="en-US" sz="1200" b="0" dirty="0">
                <a:solidFill>
                  <a:srgbClr val="002060"/>
                </a:solidFill>
                <a:latin typeface="微软雅黑" panose="020B0503020204020204" pitchFamily="34" charset="-122"/>
                <a:ea typeface="微软雅黑" panose="020B0503020204020204" pitchFamily="34" charset="-122"/>
              </a:rPr>
              <a:t>运算时按组访问权重</a:t>
            </a:r>
            <a:r>
              <a:rPr lang="zh-CN" altLang="en-US" b="0" dirty="0"/>
              <a:t>，</a:t>
            </a:r>
            <a:r>
              <a:rPr lang="zh-CN" altLang="en-US" sz="1200" b="0" dirty="0">
                <a:solidFill>
                  <a:srgbClr val="002060"/>
                </a:solidFill>
                <a:latin typeface="微软雅黑" panose="020B0503020204020204" pitchFamily="34" charset="-122"/>
                <a:ea typeface="微软雅黑" panose="020B0503020204020204" pitchFamily="34" charset="-122"/>
              </a:rPr>
              <a:t>每组权重只提供一次位置信号，访存代价低</a:t>
            </a:r>
            <a:endParaRPr lang="en-US" altLang="zh-CN" sz="1200" b="0" dirty="0">
              <a:solidFill>
                <a:srgbClr val="00206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本页内容：剪枝的流程是什么？如何确定剪哪些参数，留哪些参数？</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剪枝流程如右图。其中，上数第二个框图中，需要衡量每个权重的重要性，以此决定其去留。</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衡量权重重要性的两个标准：</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1</a:t>
            </a:r>
            <a:r>
              <a:rPr lang="zh-CN" altLang="en-US" dirty="0"/>
              <a:t>）剪枝后准确率损失小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2</a:t>
            </a:r>
            <a:r>
              <a:rPr lang="zh-CN" altLang="en-US" dirty="0"/>
              <a:t>）剪枝后部署变容易（计算</a:t>
            </a:r>
            <a:r>
              <a:rPr lang="en-US" altLang="zh-CN" dirty="0"/>
              <a:t>&amp;</a:t>
            </a:r>
            <a:r>
              <a:rPr lang="zh-CN" altLang="en-US" dirty="0"/>
              <a:t>访存能耗、时间，存储空间</a:t>
            </a:r>
            <a:r>
              <a:rPr lang="en-US" altLang="zh-CN" dirty="0"/>
              <a:t>…</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早期，人们更多关注的是减小剪枝后的损失，而部署方面的考量单纯是通过权重数目来衡量的，如</a:t>
            </a:r>
            <a:r>
              <a:rPr lang="en-US" altLang="zh-CN" dirty="0"/>
              <a:t>[</a:t>
            </a:r>
            <a:r>
              <a:rPr lang="en-US" altLang="zh-CN" dirty="0" err="1"/>
              <a:t>LeCun</a:t>
            </a:r>
            <a:r>
              <a:rPr lang="en-US" altLang="zh-CN" dirty="0"/>
              <a:t> et al., 1990]</a:t>
            </a:r>
            <a:r>
              <a:rPr lang="zh-CN" altLang="en-US" dirty="0"/>
              <a:t>，</a:t>
            </a:r>
            <a:r>
              <a:rPr lang="en-US" altLang="zh-CN" dirty="0"/>
              <a:t>[Han et al., 2015]</a:t>
            </a:r>
            <a:r>
              <a:rPr lang="zh-CN" altLang="en-US" dirty="0"/>
              <a:t>。前者通过计算权重的“显著性”（</a:t>
            </a:r>
            <a:r>
              <a:rPr lang="en-US" altLang="zh-CN" dirty="0"/>
              <a:t>weight saliency</a:t>
            </a:r>
            <a:r>
              <a:rPr lang="zh-CN" altLang="en-US" dirty="0"/>
              <a:t>）来度量权重的重要性，但该“显著性”计算复杂；后者直接用权重大小来度量权重重要性，并通过迭代可去除</a:t>
            </a:r>
            <a:r>
              <a:rPr lang="en-US" altLang="zh-CN" dirty="0"/>
              <a:t>80%</a:t>
            </a:r>
            <a:r>
              <a:rPr lang="zh-CN" altLang="en-US" dirty="0"/>
              <a:t>的权重（更多是在全连接层中）而无显著损失增长。用于</a:t>
            </a:r>
            <a:r>
              <a:rPr lang="en-US" altLang="zh-CN" dirty="0" err="1"/>
              <a:t>AlexNet</a:t>
            </a:r>
            <a:r>
              <a:rPr lang="zh-CN" altLang="en-US" dirty="0"/>
              <a:t>后</a:t>
            </a:r>
            <a:r>
              <a:rPr lang="en-US" altLang="zh-CN" dirty="0"/>
              <a:t>MAC</a:t>
            </a:r>
            <a:r>
              <a:rPr lang="zh-CN" altLang="en-US" dirty="0"/>
              <a:t>计算降至</a:t>
            </a:r>
            <a:r>
              <a:rPr lang="en-US" altLang="zh-CN" dirty="0"/>
              <a:t>1/3</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但从部署角度，权重数与能耗间无直接关联（如，</a:t>
            </a:r>
            <a:r>
              <a:rPr lang="en-US" altLang="zh-CN" dirty="0" err="1"/>
              <a:t>AlexNet</a:t>
            </a:r>
            <a:r>
              <a:rPr lang="zh-CN" altLang="en-US" dirty="0"/>
              <a:t>中，全连接层权重数远多于卷基层，但卷积层能耗远高于前者，足见其中权重数与能耗关联弱），因此提出了</a:t>
            </a:r>
            <a:r>
              <a:rPr lang="zh-CN" altLang="en-US" sz="1200" dirty="0">
                <a:solidFill>
                  <a:srgbClr val="002060"/>
                </a:solidFill>
                <a:latin typeface="微软雅黑" panose="020B0503020204020204" pitchFamily="34" charset="-122"/>
                <a:ea typeface="微软雅黑" panose="020B0503020204020204" pitchFamily="34" charset="-122"/>
              </a:rPr>
              <a:t>能耗指标驱动的剪枝，</a:t>
            </a:r>
            <a:r>
              <a:rPr lang="zh-CN" altLang="en-US" sz="28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使用工具估计</a:t>
            </a:r>
            <a:r>
              <a:rPr lang="en-US" altLang="zh-CN" sz="28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DNN</a:t>
            </a:r>
            <a:r>
              <a:rPr lang="zh-CN" altLang="en-US" sz="28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各级能耗，并剪除能耗高</a:t>
            </a:r>
            <a:r>
              <a:rPr lang="en-US" altLang="zh-CN" sz="28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&amp;</a:t>
            </a:r>
            <a:r>
              <a:rPr lang="zh-CN" altLang="en-US" sz="2800" b="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影响小的权重。</a:t>
            </a:r>
            <a:endParaRPr lang="zh-CN" altLang="en-US" dirty="0"/>
          </a:p>
          <a:p>
            <a:endParaRPr lang="en-US" altLang="zh-CN" dirty="0"/>
          </a:p>
          <a:p>
            <a:r>
              <a:rPr lang="zh-CN" altLang="en-US" dirty="0"/>
              <a:t>图为</a:t>
            </a:r>
            <a:r>
              <a:rPr lang="en-US" altLang="zh-CN" dirty="0"/>
              <a:t>DNN</a:t>
            </a:r>
            <a:r>
              <a:rPr lang="zh-CN" altLang="en-US" dirty="0"/>
              <a:t>能耗估计工具流程图 与 知名网络剪枝前、权重数导向剪枝后、能耗导向剪枝后的能耗</a:t>
            </a:r>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本页内容：剪枝后，稀疏权重下的矩阵</a:t>
            </a:r>
            <a:r>
              <a:rPr lang="en-US" altLang="zh-CN" dirty="0"/>
              <a:t>-</a:t>
            </a:r>
            <a:r>
              <a:rPr lang="zh-CN" altLang="en-US" dirty="0"/>
              <a:t>向量乘运算</a:t>
            </a:r>
            <a:endParaRPr lang="en-US" altLang="zh-CN" dirty="0"/>
          </a:p>
          <a:p>
            <a:endParaRPr lang="en-US" altLang="zh-CN" dirty="0"/>
          </a:p>
          <a:p>
            <a:r>
              <a:rPr lang="zh-CN" altLang="en-US" dirty="0"/>
              <a:t>理论上，两种方法</a:t>
            </a:r>
            <a:r>
              <a:rPr lang="en-US" altLang="zh-CN" dirty="0"/>
              <a:t>MAC</a:t>
            </a:r>
            <a:r>
              <a:rPr lang="zh-CN" altLang="en-US" dirty="0"/>
              <a:t>计算量相同。但</a:t>
            </a:r>
            <a:r>
              <a:rPr lang="en-US" altLang="zh-CN" dirty="0"/>
              <a:t>CSR</a:t>
            </a:r>
            <a:r>
              <a:rPr lang="zh-CN" altLang="en-US" dirty="0"/>
              <a:t>（左）会导致非稀疏的输入向量多次多次读取（其中部分还因权重稀疏而不参与运算，相当于白读取了）；采用</a:t>
            </a:r>
            <a:r>
              <a:rPr lang="en-US" altLang="zh-CN" dirty="0"/>
              <a:t>CSC</a:t>
            </a:r>
            <a:r>
              <a:rPr lang="zh-CN" altLang="en-US" dirty="0"/>
              <a:t>（右）可避免上述问题，但输出需要更新多次。</a:t>
            </a:r>
            <a:endParaRPr lang="en-US" altLang="zh-CN" dirty="0"/>
          </a:p>
          <a:p>
            <a:endParaRPr lang="en-US" altLang="zh-CN" dirty="0"/>
          </a:p>
          <a:p>
            <a:r>
              <a:rPr lang="zh-CN" altLang="en-US" dirty="0"/>
              <a:t>实验表明，当矩阵矮胖时，</a:t>
            </a:r>
            <a:r>
              <a:rPr lang="en-US" altLang="zh-CN" dirty="0"/>
              <a:t>CSC</a:t>
            </a:r>
            <a:r>
              <a:rPr lang="zh-CN" altLang="en-US" dirty="0"/>
              <a:t>可提供更大的内存带宽。</a:t>
            </a:r>
            <a:endParaRPr lang="en-US" altLang="zh-CN" dirty="0"/>
          </a:p>
          <a:p>
            <a:r>
              <a:rPr lang="zh-CN" altLang="en-US" dirty="0"/>
              <a:t>对于</a:t>
            </a:r>
            <a:r>
              <a:rPr lang="en-US" altLang="zh-CN" dirty="0"/>
              <a:t>CNN</a:t>
            </a:r>
            <a:r>
              <a:rPr lang="zh-CN" altLang="en-US" dirty="0"/>
              <a:t>而言，一般矩阵矮胖，因为权重数通常大于卷积核数。</a:t>
            </a:r>
            <a:endParaRPr lang="zh-CN" altLang="en-US" dirty="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mc:AlternateContent xmlns:mc="http://schemas.openxmlformats.org/markup-compatibility/2006">
        <mc:Choice xmlns:a14="http://schemas.microsoft.com/office/drawing/2010/main" Requires="a14">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ai.</a:t>
                </a:r>
                <a:r>
                  <a:rPr lang="zh-CN" altLang="en-US" dirty="0">
                    <a:latin typeface="Arial" panose="020B0604020202020204" pitchFamily="34" charset="0"/>
                  </a:rPr>
                  <a:t>的信息经过线性变换</a:t>
                </a:r>
                <a:r>
                  <a:rPr lang="en-US" altLang="zh-CN" dirty="0" err="1">
                    <a:latin typeface="Arial" panose="020B0604020202020204" pitchFamily="34" charset="0"/>
                  </a:rPr>
                  <a:t>Vnn</a:t>
                </a:r>
                <a:r>
                  <a:rPr lang="zh-CN" altLang="en-US" dirty="0">
                    <a:latin typeface="Arial" panose="020B0604020202020204" pitchFamily="34" charset="0"/>
                  </a:rPr>
                  <a:t>集中在左侧。右侧是无用信息</a:t>
                </a:r>
                <a:r>
                  <a:rPr lang="en-US" altLang="zh-CN" dirty="0">
                    <a:latin typeface="Arial" panose="020B0604020202020204" pitchFamily="34" charset="0"/>
                  </a:rPr>
                  <a:t>(0</a:t>
                </a:r>
                <a:r>
                  <a:rPr lang="zh-CN" altLang="en-US" dirty="0">
                    <a:latin typeface="Arial" panose="020B0604020202020204" pitchFamily="34" charset="0"/>
                  </a:rPr>
                  <a:t>元</a:t>
                </a:r>
                <a:r>
                  <a:rPr lang="en-US" altLang="zh-CN" dirty="0">
                    <a:latin typeface="Arial" panose="020B0604020202020204" pitchFamily="34" charset="0"/>
                  </a:rPr>
                  <a:t>)</a:t>
                </a:r>
                <a:r>
                  <a:rPr lang="zh-CN" altLang="en-US" dirty="0">
                    <a:latin typeface="Arial" panose="020B0604020202020204" pitchFamily="34" charset="0"/>
                  </a:rPr>
                  <a:t>。即矩阵</a:t>
                </a:r>
                <a:r>
                  <a:rPr lang="en-US" altLang="zh-CN" dirty="0">
                    <a:latin typeface="Arial" panose="020B0604020202020204" pitchFamily="34" charset="0"/>
                  </a:rPr>
                  <a:t>U</a:t>
                </a:r>
                <a:r>
                  <a:rPr lang="zh-CN" altLang="en-US" dirty="0">
                    <a:latin typeface="Arial" panose="020B0604020202020204" pitchFamily="34" charset="0"/>
                  </a:rPr>
                  <a:t>是对</a:t>
                </a:r>
                <a:r>
                  <a:rPr lang="en-US" altLang="zh-CN" dirty="0">
                    <a:latin typeface="Arial" panose="020B0604020202020204" pitchFamily="34" charset="0"/>
                  </a:rPr>
                  <a:t>A</a:t>
                </a:r>
                <a:r>
                  <a:rPr lang="zh-CN" altLang="en-US" dirty="0">
                    <a:latin typeface="Arial" panose="020B0604020202020204" pitchFamily="34" charset="0"/>
                  </a:rPr>
                  <a:t>信息矩阵的行压缩，同理</a:t>
                </a:r>
                <a:r>
                  <a:rPr lang="en-US" altLang="zh-CN" dirty="0">
                    <a:latin typeface="Arial" panose="020B0604020202020204" pitchFamily="34" charset="0"/>
                  </a:rPr>
                  <a:t>VT</a:t>
                </a:r>
                <a:r>
                  <a:rPr lang="zh-CN" altLang="en-US" dirty="0">
                    <a:latin typeface="Arial" panose="020B0604020202020204" pitchFamily="34" charset="0"/>
                  </a:rPr>
                  <a:t>是对</a:t>
                </a:r>
                <a:r>
                  <a:rPr lang="en-US" altLang="zh-CN" dirty="0">
                    <a:latin typeface="Arial" panose="020B0604020202020204" pitchFamily="34" charset="0"/>
                  </a:rPr>
                  <a:t>A</a:t>
                </a:r>
                <a:r>
                  <a:rPr lang="zh-CN" altLang="en-US" dirty="0">
                    <a:latin typeface="Arial" panose="020B0604020202020204" pitchFamily="34" charset="0"/>
                  </a:rPr>
                  <a:t>信息矩阵的列压缩。每一行</a:t>
                </a:r>
                <a:r>
                  <a:rPr lang="en-US" altLang="zh-CN" dirty="0">
                    <a:latin typeface="Arial" panose="020B0604020202020204" pitchFamily="34" charset="0"/>
                  </a:rPr>
                  <a:t>/</a:t>
                </a:r>
                <a:r>
                  <a:rPr lang="zh-CN" altLang="en-US" dirty="0">
                    <a:latin typeface="Arial" panose="020B0604020202020204" pitchFamily="34" charset="0"/>
                  </a:rPr>
                  <a:t>列信息重要程度</a:t>
                </a:r>
                <a:endParaRPr lang="en-US" altLang="zh-CN" dirty="0">
                  <a:latin typeface="Arial" panose="020B0604020202020204" pitchFamily="34" charset="0"/>
                </a:endParaRPr>
              </a:p>
              <a:p>
                <a:r>
                  <a:rPr lang="zh-CN" altLang="en-US" dirty="0">
                    <a:latin typeface="Arial" panose="020B0604020202020204" pitchFamily="34" charset="0"/>
                  </a:rPr>
                  <a:t>由对应的奇异值</a:t>
                </a:r>
                <a14:m>
                  <m:oMath xmlns:m="http://schemas.openxmlformats.org/officeDocument/2006/math">
                    <m:sSub>
                      <m:sSubPr>
                        <m:ctrlPr>
                          <a:rPr lang="en-US" altLang="zh-CN" b="1" i="1" dirty="0" smtClean="0">
                            <a:solidFill>
                              <a:srgbClr val="002060"/>
                            </a:solidFill>
                            <a:latin typeface="Cambria Math" panose="02040503050406030204" pitchFamily="18" charset="0"/>
                            <a:ea typeface="微软雅黑" panose="020B0503020204020204" pitchFamily="34" charset="-122"/>
                          </a:rPr>
                        </m:ctrlPr>
                      </m:sSubPr>
                      <m:e>
                        <m:r>
                          <a:rPr lang="zh-CN" altLang="en-US" b="1" i="1" dirty="0">
                            <a:solidFill>
                              <a:srgbClr val="002060"/>
                            </a:solidFill>
                            <a:latin typeface="Cambria Math" panose="02040503050406030204" pitchFamily="18" charset="0"/>
                            <a:ea typeface="微软雅黑" panose="020B0503020204020204" pitchFamily="34" charset="-122"/>
                          </a:rPr>
                          <m:t>𝝈</m:t>
                        </m:r>
                      </m:e>
                      <m:sub>
                        <m:r>
                          <a:rPr lang="en-US" altLang="zh-CN" b="1" i="1" dirty="0" smtClean="0">
                            <a:solidFill>
                              <a:srgbClr val="002060"/>
                            </a:solidFill>
                            <a:latin typeface="Cambria Math" panose="02040503050406030204" pitchFamily="18" charset="0"/>
                            <a:ea typeface="微软雅黑" panose="020B0503020204020204" pitchFamily="34" charset="-122"/>
                          </a:rPr>
                          <m:t>𝒊</m:t>
                        </m:r>
                      </m:sub>
                    </m:sSub>
                  </m:oMath>
                </a14:m>
                <a:r>
                  <a:rPr lang="en-US" altLang="zh-CN" b="1" dirty="0">
                    <a:solidFill>
                      <a:srgbClr val="002060"/>
                    </a:solidFill>
                    <a:latin typeface="微软雅黑" panose="020B0503020204020204" pitchFamily="34" charset="-122"/>
                    <a:ea typeface="微软雅黑" panose="020B0503020204020204" pitchFamily="34" charset="-122"/>
                  </a:rPr>
                  <a:t> </a:t>
                </a:r>
                <a:r>
                  <a:rPr lang="zh-CN" altLang="en-US" b="0" dirty="0">
                    <a:solidFill>
                      <a:srgbClr val="002060"/>
                    </a:solidFill>
                    <a:latin typeface="微软雅黑" panose="020B0503020204020204" pitchFamily="34" charset="-122"/>
                    <a:ea typeface="微软雅黑" panose="020B0503020204020204" pitchFamily="34" charset="-122"/>
                  </a:rPr>
                  <a:t>决定</a:t>
                </a:r>
                <a:endParaRPr lang="zh-CN" altLang="zh-CN" b="0" dirty="0">
                  <a:latin typeface="Arial" panose="020B0604020202020204" pitchFamily="34" charset="0"/>
                </a:endParaRPr>
              </a:p>
            </p:txBody>
          </p:sp>
        </mc:Choice>
        <mc:Fallback>
          <p:sp>
            <p:nvSpPr>
              <p:cNvPr id="28674" name="备注占位符 2"/>
              <p:cNvSpPr>
                <a:spLocks noRot="1" noChangeAspect="1" noMove="1" noResize="1" noEditPoints="1" noAdjustHandles="1" noChangeArrowheads="1" noChangeShapeType="1" noTextEdit="1"/>
              </p:cNvSpPr>
              <p:nvPr>
                <p:ph type="body" idx="1"/>
              </p:nvPr>
            </p:nvSpPr>
            <p:spPr>
              <a:blipFill rotWithShape="1">
                <a:blip r:embed="rId3"/>
                <a:stretch>
                  <a:fillRect t="-7" r="6" b="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solidFill>
                  <a:srgbClr val="002060"/>
                </a:solidFill>
                <a:latin typeface="微软雅黑" panose="020B0503020204020204" pitchFamily="34" charset="-122"/>
                <a:ea typeface="微软雅黑" panose="020B0503020204020204" pitchFamily="34" charset="-122"/>
              </a:rPr>
              <a:t> </a:t>
            </a:r>
            <a:endParaRPr lang="zh-CN" altLang="zh-CN" dirty="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i="0" dirty="0">
                <a:solidFill>
                  <a:srgbClr val="121212"/>
                </a:solidFill>
                <a:effectLst/>
                <a:latin typeface="-apple-system"/>
              </a:rPr>
              <a:t>其中，</a:t>
            </a:r>
            <a:r>
              <a:rPr lang="en-US" altLang="zh-CN" b="0" i="0" dirty="0">
                <a:solidFill>
                  <a:srgbClr val="121212"/>
                </a:solidFill>
                <a:effectLst/>
                <a:latin typeface="-apple-system"/>
              </a:rPr>
              <a:t>y</a:t>
            </a:r>
            <a:r>
              <a:rPr lang="zh-CN" altLang="en-US" b="0" i="0" dirty="0">
                <a:solidFill>
                  <a:srgbClr val="121212"/>
                </a:solidFill>
                <a:effectLst/>
                <a:latin typeface="-apple-system"/>
              </a:rPr>
              <a:t>和</a:t>
            </a:r>
            <a:r>
              <a:rPr lang="en-US" altLang="zh-CN" b="0" i="0" dirty="0">
                <a:solidFill>
                  <a:srgbClr val="121212"/>
                </a:solidFill>
                <a:effectLst/>
                <a:latin typeface="-apple-system"/>
              </a:rPr>
              <a:t>x</a:t>
            </a:r>
            <a:r>
              <a:rPr lang="zh-CN" altLang="en-US" b="0" i="0" dirty="0">
                <a:solidFill>
                  <a:srgbClr val="121212"/>
                </a:solidFill>
                <a:effectLst/>
                <a:latin typeface="-apple-system"/>
              </a:rPr>
              <a:t>分别为全连接层的输出和输入，其维度分别为</a:t>
            </a:r>
            <a:r>
              <a:rPr lang="en-US" altLang="zh-CN" b="0" i="0" dirty="0">
                <a:solidFill>
                  <a:srgbClr val="121212"/>
                </a:solidFill>
                <a:effectLst/>
                <a:latin typeface="-apple-system"/>
              </a:rPr>
              <a:t>u</a:t>
            </a:r>
            <a:r>
              <a:rPr lang="zh-CN" altLang="en-US" b="0" i="0" dirty="0">
                <a:solidFill>
                  <a:srgbClr val="121212"/>
                </a:solidFill>
                <a:effectLst/>
                <a:latin typeface="-apple-system"/>
              </a:rPr>
              <a:t>和</a:t>
            </a:r>
            <a:r>
              <a:rPr lang="en-US" altLang="zh-CN" b="0" i="0" dirty="0">
                <a:solidFill>
                  <a:srgbClr val="121212"/>
                </a:solidFill>
                <a:effectLst/>
                <a:latin typeface="-apple-system"/>
              </a:rPr>
              <a:t>v</a:t>
            </a:r>
            <a:r>
              <a:rPr lang="zh-CN" altLang="en-US" b="0" i="0" dirty="0">
                <a:solidFill>
                  <a:srgbClr val="121212"/>
                </a:solidFill>
                <a:effectLst/>
                <a:latin typeface="-apple-system"/>
              </a:rPr>
              <a:t>。</a:t>
            </a:r>
            <a:r>
              <a:rPr lang="en-US" altLang="zh-CN" b="0" i="0" dirty="0">
                <a:solidFill>
                  <a:srgbClr val="121212"/>
                </a:solidFill>
                <a:effectLst/>
                <a:latin typeface="-apple-system"/>
              </a:rPr>
              <a:t>W</a:t>
            </a:r>
            <a:r>
              <a:rPr lang="zh-CN" altLang="en-US" b="0" i="0" dirty="0">
                <a:solidFill>
                  <a:srgbClr val="121212"/>
                </a:solidFill>
                <a:effectLst/>
                <a:latin typeface="-apple-system"/>
              </a:rPr>
              <a:t>为全连接层参数，维度</a:t>
            </a:r>
            <a:r>
              <a:rPr lang="en-US" altLang="zh-CN" b="0" i="0" dirty="0" err="1">
                <a:solidFill>
                  <a:srgbClr val="121212"/>
                </a:solidFill>
                <a:effectLst/>
                <a:latin typeface="-apple-system"/>
              </a:rPr>
              <a:t>uXv</a:t>
            </a:r>
            <a:r>
              <a:rPr lang="zh-CN" altLang="en-US" b="0" i="0" dirty="0">
                <a:solidFill>
                  <a:srgbClr val="121212"/>
                </a:solidFill>
                <a:effectLst/>
                <a:latin typeface="-apple-system"/>
              </a:rPr>
              <a:t>。</a:t>
            </a:r>
            <a:r>
              <a:rPr lang="en-US" altLang="zh-CN" b="0" i="0" dirty="0">
                <a:solidFill>
                  <a:srgbClr val="121212"/>
                </a:solidFill>
                <a:effectLst/>
                <a:latin typeface="-apple-system"/>
              </a:rPr>
              <a:t>W</a:t>
            </a:r>
            <a:r>
              <a:rPr lang="zh-CN" altLang="en-US" b="0" i="0" dirty="0">
                <a:solidFill>
                  <a:srgbClr val="121212"/>
                </a:solidFill>
                <a:effectLst/>
                <a:latin typeface="-apple-system"/>
              </a:rPr>
              <a:t>每个行向量于列向量</a:t>
            </a:r>
            <a:r>
              <a:rPr lang="en-US" altLang="zh-CN" b="0" i="0" dirty="0">
                <a:solidFill>
                  <a:srgbClr val="121212"/>
                </a:solidFill>
                <a:effectLst/>
                <a:latin typeface="-apple-system"/>
              </a:rPr>
              <a:t>x</a:t>
            </a:r>
            <a:r>
              <a:rPr lang="zh-CN" altLang="en-US" b="0" i="0" dirty="0">
                <a:solidFill>
                  <a:srgbClr val="121212"/>
                </a:solidFill>
                <a:effectLst/>
                <a:latin typeface="-apple-system"/>
              </a:rPr>
              <a:t>进行</a:t>
            </a:r>
            <a:r>
              <a:rPr lang="en-US" altLang="zh-CN" b="0" i="0" dirty="0">
                <a:solidFill>
                  <a:srgbClr val="121212"/>
                </a:solidFill>
                <a:effectLst/>
                <a:latin typeface="-apple-system"/>
              </a:rPr>
              <a:t>v</a:t>
            </a:r>
            <a:r>
              <a:rPr lang="zh-CN" altLang="en-US" b="0" i="0" dirty="0">
                <a:solidFill>
                  <a:srgbClr val="121212"/>
                </a:solidFill>
                <a:effectLst/>
                <a:latin typeface="-apple-system"/>
              </a:rPr>
              <a:t>次乘法计算。设</a:t>
            </a:r>
            <a:r>
              <a:rPr lang="en-US" altLang="zh-CN" b="0" i="0" dirty="0">
                <a:solidFill>
                  <a:srgbClr val="121212"/>
                </a:solidFill>
                <a:effectLst/>
                <a:latin typeface="-apple-system"/>
              </a:rPr>
              <a:t>W</a:t>
            </a:r>
            <a:r>
              <a:rPr lang="zh-CN" altLang="en-US" b="0" i="0" dirty="0">
                <a:solidFill>
                  <a:srgbClr val="121212"/>
                </a:solidFill>
                <a:effectLst/>
                <a:latin typeface="-apple-system"/>
              </a:rPr>
              <a:t>有</a:t>
            </a:r>
            <a:r>
              <a:rPr lang="en-US" altLang="zh-CN" b="0" i="0" dirty="0">
                <a:solidFill>
                  <a:srgbClr val="121212"/>
                </a:solidFill>
                <a:effectLst/>
                <a:latin typeface="-apple-system"/>
              </a:rPr>
              <a:t>u</a:t>
            </a:r>
            <a:r>
              <a:rPr lang="zh-CN" altLang="en-US" b="0" i="0" dirty="0">
                <a:solidFill>
                  <a:srgbClr val="121212"/>
                </a:solidFill>
                <a:effectLst/>
                <a:latin typeface="-apple-system"/>
              </a:rPr>
              <a:t>行，则一共需要</a:t>
            </a:r>
            <a:r>
              <a:rPr lang="en-US" altLang="zh-CN" b="0" i="0" dirty="0" err="1">
                <a:solidFill>
                  <a:srgbClr val="121212"/>
                </a:solidFill>
                <a:effectLst/>
                <a:latin typeface="-apple-system"/>
              </a:rPr>
              <a:t>uXv</a:t>
            </a:r>
            <a:r>
              <a:rPr lang="zh-CN" altLang="en-US" b="0" i="0" dirty="0">
                <a:solidFill>
                  <a:srgbClr val="121212"/>
                </a:solidFill>
                <a:effectLst/>
                <a:latin typeface="-apple-system"/>
              </a:rPr>
              <a:t>次计算。</a:t>
            </a:r>
            <a:r>
              <a:rPr lang="en-US" altLang="zh-CN" b="0" i="0" dirty="0">
                <a:solidFill>
                  <a:srgbClr val="121212"/>
                </a:solidFill>
                <a:effectLst/>
                <a:latin typeface="-apple-system"/>
              </a:rPr>
              <a:t>X</a:t>
            </a:r>
            <a:r>
              <a:rPr lang="zh-CN" altLang="en-US" b="0" i="0" dirty="0">
                <a:solidFill>
                  <a:srgbClr val="121212"/>
                </a:solidFill>
                <a:effectLst/>
                <a:latin typeface="-apple-system"/>
              </a:rPr>
              <a:t>代表</a:t>
            </a:r>
            <a:r>
              <a:rPr lang="en-US" altLang="zh-CN" b="0" i="0" dirty="0">
                <a:solidFill>
                  <a:srgbClr val="121212"/>
                </a:solidFill>
                <a:effectLst/>
                <a:latin typeface="-apple-system"/>
              </a:rPr>
              <a:t>ROI</a:t>
            </a:r>
            <a:r>
              <a:rPr lang="zh-CN" altLang="en-US" b="0" i="0" dirty="0">
                <a:solidFill>
                  <a:srgbClr val="121212"/>
                </a:solidFill>
                <a:effectLst/>
                <a:latin typeface="-apple-system"/>
              </a:rPr>
              <a:t>特征，本例中维度为</a:t>
            </a:r>
            <a:r>
              <a:rPr lang="en-US" altLang="zh-CN" b="0" i="0" dirty="0">
                <a:solidFill>
                  <a:srgbClr val="121212"/>
                </a:solidFill>
                <a:effectLst/>
                <a:latin typeface="-apple-system"/>
              </a:rPr>
              <a:t>4096</a:t>
            </a:r>
            <a:r>
              <a:rPr lang="zh-CN" altLang="en-US" b="0" i="0" dirty="0">
                <a:solidFill>
                  <a:srgbClr val="121212"/>
                </a:solidFill>
                <a:effectLst/>
                <a:latin typeface="-apple-system"/>
              </a:rPr>
              <a:t>，</a:t>
            </a:r>
            <a:r>
              <a:rPr lang="en-US" altLang="zh-CN" b="0" i="0" dirty="0">
                <a:solidFill>
                  <a:srgbClr val="121212"/>
                </a:solidFill>
                <a:effectLst/>
                <a:latin typeface="-apple-system"/>
              </a:rPr>
              <a:t>y</a:t>
            </a:r>
            <a:r>
              <a:rPr lang="zh-CN" altLang="en-US" b="0" i="0" dirty="0">
                <a:solidFill>
                  <a:srgbClr val="121212"/>
                </a:solidFill>
                <a:effectLst/>
                <a:latin typeface="-apple-system"/>
              </a:rPr>
              <a:t>代表输出类别分布和</a:t>
            </a:r>
            <a:r>
              <a:rPr lang="en-US" altLang="zh-CN" b="0" i="0" dirty="0" err="1">
                <a:solidFill>
                  <a:srgbClr val="121212"/>
                </a:solidFill>
                <a:effectLst/>
                <a:latin typeface="-apple-system"/>
              </a:rPr>
              <a:t>Bbox</a:t>
            </a:r>
            <a:r>
              <a:rPr lang="zh-CN" altLang="en-US" b="0" i="0" dirty="0">
                <a:solidFill>
                  <a:srgbClr val="121212"/>
                </a:solidFill>
                <a:effectLst/>
                <a:latin typeface="-apple-system"/>
              </a:rPr>
              <a:t>坐标参数，维度为</a:t>
            </a:r>
            <a:r>
              <a:rPr lang="en-US" altLang="zh-CN" b="0" i="0" dirty="0">
                <a:solidFill>
                  <a:srgbClr val="121212"/>
                </a:solidFill>
                <a:effectLst/>
                <a:latin typeface="-apple-system"/>
              </a:rPr>
              <a:t>24</a:t>
            </a:r>
            <a:r>
              <a:rPr lang="zh-CN" altLang="en-US" b="0" i="0" dirty="0">
                <a:solidFill>
                  <a:srgbClr val="121212"/>
                </a:solidFill>
                <a:effectLst/>
                <a:latin typeface="-apple-system"/>
              </a:rPr>
              <a:t>和</a:t>
            </a:r>
            <a:r>
              <a:rPr lang="en-US" altLang="zh-CN" b="0" i="0" dirty="0">
                <a:solidFill>
                  <a:srgbClr val="121212"/>
                </a:solidFill>
                <a:effectLst/>
                <a:latin typeface="-apple-system"/>
              </a:rPr>
              <a:t>81</a:t>
            </a:r>
            <a:r>
              <a:rPr lang="zh-CN" altLang="en-US" b="0" i="0" dirty="0">
                <a:solidFill>
                  <a:srgbClr val="121212"/>
                </a:solidFill>
                <a:effectLst/>
                <a:latin typeface="-apple-system"/>
              </a:rPr>
              <a:t>。设</a:t>
            </a:r>
            <a:r>
              <a:rPr lang="en-US" altLang="zh-CN" b="0" i="0" dirty="0">
                <a:solidFill>
                  <a:srgbClr val="121212"/>
                </a:solidFill>
                <a:effectLst/>
                <a:latin typeface="-apple-system"/>
              </a:rPr>
              <a:t>ROI</a:t>
            </a:r>
            <a:r>
              <a:rPr lang="zh-CN" altLang="en-US" b="0" i="0" dirty="0">
                <a:solidFill>
                  <a:srgbClr val="121212"/>
                </a:solidFill>
                <a:effectLst/>
                <a:latin typeface="-apple-system"/>
              </a:rPr>
              <a:t>个数为</a:t>
            </a:r>
            <a:r>
              <a:rPr lang="en-US" altLang="zh-CN" b="0" i="0" dirty="0">
                <a:solidFill>
                  <a:srgbClr val="121212"/>
                </a:solidFill>
                <a:effectLst/>
                <a:latin typeface="-apple-system"/>
              </a:rPr>
              <a:t>R</a:t>
            </a:r>
            <a:r>
              <a:rPr lang="zh-CN" altLang="en-US" b="0" i="0" dirty="0">
                <a:solidFill>
                  <a:srgbClr val="121212"/>
                </a:solidFill>
                <a:effectLst/>
                <a:latin typeface="-apple-system"/>
              </a:rPr>
              <a:t>个，那么</a:t>
            </a:r>
            <a:r>
              <a:rPr lang="en-US" altLang="zh-CN" b="0" i="0" dirty="0">
                <a:solidFill>
                  <a:srgbClr val="121212"/>
                </a:solidFill>
                <a:effectLst/>
                <a:latin typeface="-apple-system"/>
              </a:rPr>
              <a:t>FC</a:t>
            </a:r>
            <a:r>
              <a:rPr lang="zh-CN" altLang="en-US" b="0" i="0" dirty="0">
                <a:solidFill>
                  <a:srgbClr val="121212"/>
                </a:solidFill>
                <a:effectLst/>
                <a:latin typeface="-apple-system"/>
              </a:rPr>
              <a:t>计算会被放大</a:t>
            </a:r>
            <a:r>
              <a:rPr lang="en-US" altLang="zh-CN" b="0" i="0" dirty="0">
                <a:solidFill>
                  <a:srgbClr val="121212"/>
                </a:solidFill>
                <a:effectLst/>
                <a:latin typeface="-apple-system"/>
              </a:rPr>
              <a:t>R</a:t>
            </a:r>
            <a:r>
              <a:rPr lang="zh-CN" altLang="en-US" b="0" i="0" dirty="0">
                <a:solidFill>
                  <a:srgbClr val="121212"/>
                </a:solidFill>
                <a:effectLst/>
                <a:latin typeface="-apple-system"/>
              </a:rPr>
              <a:t>倍。若</a:t>
            </a:r>
            <a:r>
              <a:rPr lang="en-US" altLang="zh-CN" b="0" i="0" dirty="0">
                <a:solidFill>
                  <a:srgbClr val="121212"/>
                </a:solidFill>
                <a:effectLst/>
                <a:latin typeface="-apple-system"/>
              </a:rPr>
              <a:t>R=2000</a:t>
            </a:r>
            <a:r>
              <a:rPr lang="zh-CN" altLang="en-US" b="0" i="0" dirty="0">
                <a:solidFill>
                  <a:srgbClr val="121212"/>
                </a:solidFill>
                <a:effectLst/>
                <a:latin typeface="-apple-system"/>
              </a:rPr>
              <a:t>，那么用于位置预测的乘法计算</a:t>
            </a:r>
            <a:r>
              <a:rPr lang="en-US" altLang="zh-CN" b="0" i="0" dirty="0">
                <a:solidFill>
                  <a:srgbClr val="121212"/>
                </a:solidFill>
                <a:effectLst/>
                <a:latin typeface="-apple-system"/>
              </a:rPr>
              <a:t>=2000*84*4096</a:t>
            </a:r>
            <a:r>
              <a:rPr lang="zh-CN" altLang="en-US" b="0" i="0" dirty="0">
                <a:solidFill>
                  <a:srgbClr val="121212"/>
                </a:solidFill>
                <a:effectLst/>
                <a:latin typeface="-apple-system"/>
              </a:rPr>
              <a:t>大于</a:t>
            </a:r>
            <a:r>
              <a:rPr lang="en-US" altLang="zh-CN" b="0" i="0" dirty="0">
                <a:solidFill>
                  <a:srgbClr val="121212"/>
                </a:solidFill>
                <a:effectLst/>
                <a:latin typeface="-apple-system"/>
              </a:rPr>
              <a:t>6.8</a:t>
            </a:r>
            <a:r>
              <a:rPr lang="zh-CN" altLang="en-US" b="0" i="0" dirty="0">
                <a:solidFill>
                  <a:srgbClr val="121212"/>
                </a:solidFill>
                <a:effectLst/>
                <a:latin typeface="-apple-system"/>
              </a:rPr>
              <a:t>亿次</a:t>
            </a:r>
            <a:br>
              <a:rPr lang="zh-CN" altLang="en-US" dirty="0"/>
            </a:br>
            <a:endParaRPr lang="zh-CN" altLang="zh-CN"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i="0" dirty="0">
                <a:solidFill>
                  <a:srgbClr val="121212"/>
                </a:solidFill>
                <a:effectLst/>
                <a:latin typeface="-apple-system"/>
              </a:rPr>
              <a:t>R</a:t>
            </a:r>
            <a:r>
              <a:rPr lang="zh-CN" altLang="en-US" b="0" i="0" dirty="0">
                <a:solidFill>
                  <a:srgbClr val="121212"/>
                </a:solidFill>
                <a:effectLst/>
                <a:latin typeface="-apple-system"/>
              </a:rPr>
              <a:t>是矩阵</a:t>
            </a:r>
            <a:r>
              <a:rPr lang="en-US" altLang="zh-CN" b="0" i="0" dirty="0">
                <a:solidFill>
                  <a:srgbClr val="121212"/>
                </a:solidFill>
                <a:effectLst/>
                <a:latin typeface="-apple-system"/>
              </a:rPr>
              <a:t>A</a:t>
            </a:r>
            <a:r>
              <a:rPr lang="zh-CN" altLang="en-US" b="0" i="0" dirty="0">
                <a:solidFill>
                  <a:srgbClr val="121212"/>
                </a:solidFill>
                <a:effectLst/>
                <a:latin typeface="-apple-system"/>
              </a:rPr>
              <a:t>的秩。计算量的降低取决于</a:t>
            </a:r>
            <a:r>
              <a:rPr lang="en-US" altLang="zh-CN" b="0" i="0" dirty="0">
                <a:solidFill>
                  <a:srgbClr val="121212"/>
                </a:solidFill>
                <a:effectLst/>
                <a:latin typeface="-apple-system"/>
              </a:rPr>
              <a:t>A</a:t>
            </a:r>
            <a:r>
              <a:rPr lang="zh-CN" altLang="en-US" b="0" i="0" dirty="0">
                <a:solidFill>
                  <a:srgbClr val="121212"/>
                </a:solidFill>
                <a:effectLst/>
                <a:latin typeface="-apple-system"/>
              </a:rPr>
              <a:t>的秩，秩越小，那么就可以被分解为更小矩阵，计算量降低的就越大。如果</a:t>
            </a:r>
            <a:r>
              <a:rPr lang="en-US" altLang="zh-CN" b="0" i="0" dirty="0">
                <a:solidFill>
                  <a:srgbClr val="121212"/>
                </a:solidFill>
                <a:effectLst/>
                <a:latin typeface="-apple-system"/>
              </a:rPr>
              <a:t>A</a:t>
            </a:r>
            <a:r>
              <a:rPr lang="zh-CN" altLang="en-US" b="0" i="0" dirty="0">
                <a:solidFill>
                  <a:srgbClr val="121212"/>
                </a:solidFill>
                <a:effectLst/>
                <a:latin typeface="-apple-system"/>
              </a:rPr>
              <a:t>的秩为其维度</a:t>
            </a:r>
            <a:r>
              <a:rPr lang="en-US" altLang="zh-CN" b="0" i="0" dirty="0">
                <a:solidFill>
                  <a:srgbClr val="121212"/>
                </a:solidFill>
                <a:effectLst/>
                <a:latin typeface="-apple-system"/>
              </a:rPr>
              <a:t>d</a:t>
            </a:r>
            <a:r>
              <a:rPr lang="zh-CN" altLang="en-US" b="0" i="0" dirty="0">
                <a:solidFill>
                  <a:srgbClr val="121212"/>
                </a:solidFill>
                <a:effectLst/>
                <a:latin typeface="-apple-system"/>
              </a:rPr>
              <a:t>，那么如果保持分解后秩不变，那么计算量是不能减小的，所以关键是看矩阵的秩的大小，秩的大小反映了网络的信息冗余度</a:t>
            </a:r>
            <a:r>
              <a:rPr lang="en-US" altLang="zh-CN" b="0" i="0" dirty="0">
                <a:solidFill>
                  <a:srgbClr val="121212"/>
                </a:solidFill>
                <a:effectLst/>
                <a:latin typeface="-apple-system"/>
              </a:rPr>
              <a:t> </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000000"/>
                </a:solidFill>
                <a:effectLst/>
                <a:latin typeface="微软雅黑" panose="020B0503020204020204" pitchFamily="34" charset="-122"/>
                <a:ea typeface="微软雅黑" panose="020B0503020204020204" pitchFamily="34" charset="-122"/>
              </a:rPr>
              <a:t>二维情况下：</a:t>
            </a:r>
            <a:r>
              <a:rPr lang="en-US" altLang="zh-CN" b="0" i="0" dirty="0">
                <a:solidFill>
                  <a:srgbClr val="000000"/>
                </a:solidFill>
                <a:effectLst/>
                <a:latin typeface="微软雅黑" panose="020B0503020204020204" pitchFamily="34" charset="-122"/>
                <a:ea typeface="微软雅黑" panose="020B0503020204020204" pitchFamily="34" charset="-122"/>
              </a:rPr>
              <a:t>CP</a:t>
            </a:r>
            <a:r>
              <a:rPr lang="zh-CN" altLang="en-US" b="0" i="0" dirty="0">
                <a:solidFill>
                  <a:srgbClr val="000000"/>
                </a:solidFill>
                <a:effectLst/>
                <a:latin typeface="微软雅黑" panose="020B0503020204020204" pitchFamily="34" charset="-122"/>
                <a:ea typeface="微软雅黑" panose="020B0503020204020204" pitchFamily="34" charset="-122"/>
              </a:rPr>
              <a:t>分解可以由</a:t>
            </a:r>
            <a:r>
              <a:rPr lang="en-US" altLang="zh-CN" b="0" i="0" dirty="0">
                <a:solidFill>
                  <a:srgbClr val="000000"/>
                </a:solidFill>
                <a:effectLst/>
                <a:latin typeface="微软雅黑" panose="020B0503020204020204" pitchFamily="34" charset="-122"/>
                <a:ea typeface="微软雅黑" panose="020B0503020204020204" pitchFamily="34" charset="-122"/>
              </a:rPr>
              <a:t>SVD</a:t>
            </a:r>
            <a:r>
              <a:rPr lang="zh-CN" altLang="en-US" b="0" i="0" dirty="0">
                <a:solidFill>
                  <a:srgbClr val="000000"/>
                </a:solidFill>
                <a:effectLst/>
                <a:latin typeface="微软雅黑" panose="020B0503020204020204" pitchFamily="34" charset="-122"/>
                <a:ea typeface="微软雅黑" panose="020B0503020204020204" pitchFamily="34" charset="-122"/>
              </a:rPr>
              <a:t>分解来实现，即二维矩阵可以分解为左奇异值向量与右奇异值向量的外积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向量与向量的外积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矩阵</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乘以权重</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奇异值</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之和，</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当维数</a:t>
            </a:r>
            <a:r>
              <a:rPr lang="en-US" altLang="zh-CN" b="0" i="0" dirty="0">
                <a:solidFill>
                  <a:srgbClr val="000000"/>
                </a:solidFill>
                <a:effectLst/>
                <a:latin typeface="微软雅黑" panose="020B0503020204020204" pitchFamily="34" charset="-122"/>
                <a:ea typeface="微软雅黑" panose="020B0503020204020204" pitchFamily="34" charset="-122"/>
              </a:rPr>
              <a:t>&gt;2</a:t>
            </a:r>
            <a:r>
              <a:rPr lang="zh-CN" altLang="en-US" b="0" i="0" dirty="0">
                <a:solidFill>
                  <a:srgbClr val="000000"/>
                </a:solidFill>
                <a:effectLst/>
                <a:latin typeface="微软雅黑" panose="020B0503020204020204" pitchFamily="34" charset="-122"/>
                <a:ea typeface="微软雅黑" panose="020B0503020204020204" pitchFamily="34" charset="-122"/>
              </a:rPr>
              <a:t>时，没有确定张量规范秩的有限算法。因此，大多数算法使用不同的</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值来近似张量，直到近似误差变得足够小。这导致为了找到好的低秩</a:t>
            </a:r>
            <a:r>
              <a:rPr lang="en-US" altLang="zh-CN" b="0" i="0" dirty="0">
                <a:solidFill>
                  <a:srgbClr val="000000"/>
                </a:solidFill>
                <a:effectLst/>
                <a:latin typeface="微软雅黑" panose="020B0503020204020204" pitchFamily="34" charset="-122"/>
                <a:ea typeface="微软雅黑" panose="020B0503020204020204" pitchFamily="34" charset="-122"/>
              </a:rPr>
              <a:t>CP</a:t>
            </a:r>
            <a:r>
              <a:rPr lang="zh-CN" altLang="en-US" b="0" i="0" dirty="0">
                <a:solidFill>
                  <a:srgbClr val="000000"/>
                </a:solidFill>
                <a:effectLst/>
                <a:latin typeface="微软雅黑" panose="020B0503020204020204" pitchFamily="34" charset="-122"/>
                <a:ea typeface="微软雅黑" panose="020B0503020204020204" pitchFamily="34" charset="-122"/>
              </a:rPr>
              <a:t>分解，必须使用某些技巧。例如可利用非线性最小二乘</a:t>
            </a:r>
            <a:r>
              <a:rPr lang="en-US" altLang="zh-CN" b="0" i="0" dirty="0">
                <a:solidFill>
                  <a:srgbClr val="000000"/>
                </a:solidFill>
                <a:effectLst/>
                <a:latin typeface="微软雅黑" panose="020B0503020204020204" pitchFamily="34" charset="-122"/>
                <a:ea typeface="微软雅黑" panose="020B0503020204020204" pitchFamily="34" charset="-122"/>
              </a:rPr>
              <a:t>(NLS)</a:t>
            </a:r>
            <a:r>
              <a:rPr lang="zh-CN" altLang="en-US" b="0" i="0" dirty="0">
                <a:solidFill>
                  <a:srgbClr val="000000"/>
                </a:solidFill>
                <a:effectLst/>
                <a:latin typeface="微软雅黑" panose="020B0503020204020204" pitchFamily="34" charset="-122"/>
                <a:ea typeface="微软雅黑" panose="020B0503020204020204" pitchFamily="34" charset="-122"/>
              </a:rPr>
              <a:t>方法对高维矩阵进行分解（对于用户定义的固定的</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值，使用高斯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牛顿优化最小化近似残差的</a:t>
            </a:r>
            <a:r>
              <a:rPr lang="en-US" altLang="zh-CN" b="0" i="0" dirty="0">
                <a:solidFill>
                  <a:srgbClr val="000000"/>
                </a:solidFill>
                <a:effectLst/>
                <a:latin typeface="微软雅黑" panose="020B0503020204020204" pitchFamily="34" charset="-122"/>
                <a:ea typeface="微软雅黑" panose="020B0503020204020204" pitchFamily="34" charset="-122"/>
              </a:rPr>
              <a:t>L2</a:t>
            </a:r>
            <a:r>
              <a:rPr lang="zh-CN" altLang="en-US" b="0" i="0" dirty="0">
                <a:solidFill>
                  <a:srgbClr val="000000"/>
                </a:solidFill>
                <a:effectLst/>
                <a:latin typeface="微软雅黑" panose="020B0503020204020204" pitchFamily="34" charset="-122"/>
                <a:ea typeface="微软雅黑" panose="020B0503020204020204" pitchFamily="34" charset="-122"/>
              </a:rPr>
              <a:t>范数）。</a:t>
            </a:r>
            <a:endParaRPr lang="zh-CN" altLang="zh-CN"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i="0" dirty="0">
                <a:solidFill>
                  <a:srgbClr val="121212"/>
                </a:solidFill>
                <a:effectLst/>
                <a:latin typeface="-apple-system"/>
              </a:rPr>
              <a:t>这页比较复杂，本质是对卷积运算通过</a:t>
            </a:r>
            <a:r>
              <a:rPr lang="en-US" altLang="zh-CN" b="0" i="0" dirty="0">
                <a:solidFill>
                  <a:srgbClr val="121212"/>
                </a:solidFill>
                <a:effectLst/>
                <a:latin typeface="-apple-system"/>
              </a:rPr>
              <a:t>CP</a:t>
            </a:r>
            <a:r>
              <a:rPr lang="zh-CN" altLang="en-US" b="0" i="0" dirty="0">
                <a:solidFill>
                  <a:srgbClr val="121212"/>
                </a:solidFill>
                <a:effectLst/>
                <a:latin typeface="-apple-system"/>
              </a:rPr>
              <a:t>分解进行简化计算。这里复杂性来源于通道数</a:t>
            </a:r>
            <a:r>
              <a:rPr lang="en-US" altLang="zh-CN" b="0" i="0" dirty="0">
                <a:solidFill>
                  <a:srgbClr val="121212"/>
                </a:solidFill>
                <a:effectLst/>
                <a:latin typeface="-apple-system"/>
              </a:rPr>
              <a:t>S</a:t>
            </a:r>
            <a:r>
              <a:rPr lang="zh-CN" altLang="en-US" b="0" i="0" dirty="0">
                <a:solidFill>
                  <a:srgbClr val="121212"/>
                </a:solidFill>
                <a:effectLst/>
                <a:latin typeface="-apple-system"/>
              </a:rPr>
              <a:t>、</a:t>
            </a:r>
            <a:r>
              <a:rPr lang="en-US" altLang="zh-CN" b="0" i="0" dirty="0">
                <a:solidFill>
                  <a:srgbClr val="121212"/>
                </a:solidFill>
                <a:effectLst/>
                <a:latin typeface="-apple-system"/>
              </a:rPr>
              <a:t>T</a:t>
            </a:r>
            <a:r>
              <a:rPr lang="zh-CN" altLang="en-US" b="0" i="0" dirty="0">
                <a:solidFill>
                  <a:srgbClr val="121212"/>
                </a:solidFill>
                <a:effectLst/>
                <a:latin typeface="-apple-system"/>
              </a:rPr>
              <a:t>，但没有本质差别。因此，我们在下一页考虑一次卷积运算来讲解它的简化计算原理。</a:t>
            </a:r>
            <a:endParaRPr lang="zh-CN" altLang="zh-CN"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i="0" dirty="0">
                <a:solidFill>
                  <a:srgbClr val="121212"/>
                </a:solidFill>
                <a:effectLst/>
                <a:latin typeface="-apple-system"/>
              </a:rPr>
              <a:t>张量的</a:t>
            </a:r>
            <a:r>
              <a:rPr lang="en-US" altLang="zh-CN" b="0" i="0" dirty="0">
                <a:solidFill>
                  <a:srgbClr val="121212"/>
                </a:solidFill>
                <a:effectLst/>
                <a:latin typeface="-apple-system"/>
              </a:rPr>
              <a:t>Tucker</a:t>
            </a:r>
            <a:r>
              <a:rPr lang="zh-CN" altLang="en-US" b="0" i="0" dirty="0">
                <a:solidFill>
                  <a:srgbClr val="121212"/>
                </a:solidFill>
                <a:effectLst/>
                <a:latin typeface="-apple-system"/>
              </a:rPr>
              <a:t>分解本质就是将原始张量分解为一个核心张量以及对应不同维度的因子矩阵（例如：三阶张量分解中就是三个因子矩阵），每个因子矩阵可以看作对应于不同维度的线性变换操作。</a:t>
            </a:r>
            <a:r>
              <a:rPr lang="zh-CN" altLang="en-US" b="0" i="0" u="sng" dirty="0">
                <a:solidFill>
                  <a:srgbClr val="121212"/>
                </a:solidFill>
                <a:effectLst/>
                <a:latin typeface="-apple-system"/>
              </a:rPr>
              <a:t>如果 </a:t>
            </a:r>
            <a:r>
              <a:rPr lang="en-US" altLang="zh-CN" b="0" i="0" u="sng" dirty="0">
                <a:solidFill>
                  <a:srgbClr val="121212"/>
                </a:solidFill>
                <a:effectLst/>
                <a:latin typeface="-apple-system"/>
              </a:rPr>
              <a:t>P,Q,R </a:t>
            </a:r>
            <a:r>
              <a:rPr lang="zh-CN" altLang="en-US" b="0" i="0" u="sng" dirty="0">
                <a:solidFill>
                  <a:srgbClr val="121212"/>
                </a:solidFill>
                <a:effectLst/>
                <a:latin typeface="-apple-system"/>
              </a:rPr>
              <a:t>小于 </a:t>
            </a:r>
            <a:r>
              <a:rPr lang="en-US" altLang="zh-CN" b="0" i="0" u="sng" dirty="0">
                <a:solidFill>
                  <a:srgbClr val="121212"/>
                </a:solidFill>
                <a:effectLst/>
                <a:latin typeface="-apple-system"/>
              </a:rPr>
              <a:t>I,J,K </a:t>
            </a:r>
            <a:r>
              <a:rPr lang="zh-CN" altLang="en-US" b="0" i="0" u="sng" dirty="0">
                <a:solidFill>
                  <a:srgbClr val="121212"/>
                </a:solidFill>
                <a:effectLst/>
                <a:latin typeface="-apple-system"/>
              </a:rPr>
              <a:t>的话，</a:t>
            </a:r>
            <a:r>
              <a:rPr lang="zh-CN" altLang="en-US" b="0" i="0" dirty="0">
                <a:solidFill>
                  <a:srgbClr val="121212"/>
                </a:solidFill>
                <a:effectLst/>
                <a:latin typeface="-apple-system"/>
              </a:rPr>
              <a:t>核心张量就相当于原始张量的压缩形式，即对原始张量进行降维操作的结果。因此，</a:t>
            </a:r>
            <a:r>
              <a:rPr lang="en-US" altLang="zh-CN" b="0" i="0" dirty="0">
                <a:solidFill>
                  <a:srgbClr val="121212"/>
                </a:solidFill>
                <a:effectLst/>
                <a:latin typeface="-apple-system"/>
              </a:rPr>
              <a:t>Tucker</a:t>
            </a:r>
            <a:r>
              <a:rPr lang="zh-CN" altLang="en-US" b="0" i="0" dirty="0">
                <a:solidFill>
                  <a:srgbClr val="121212"/>
                </a:solidFill>
                <a:effectLst/>
                <a:latin typeface="-apple-system"/>
              </a:rPr>
              <a:t>分解的确是可以看作</a:t>
            </a:r>
            <a:r>
              <a:rPr lang="en-US" altLang="zh-CN" b="0" i="0" dirty="0">
                <a:solidFill>
                  <a:srgbClr val="121212"/>
                </a:solidFill>
                <a:effectLst/>
                <a:latin typeface="-apple-system"/>
              </a:rPr>
              <a:t>PCA</a:t>
            </a:r>
            <a:r>
              <a:rPr lang="zh-CN" altLang="en-US" b="0" i="0" dirty="0">
                <a:solidFill>
                  <a:srgbClr val="121212"/>
                </a:solidFill>
                <a:effectLst/>
                <a:latin typeface="-apple-system"/>
              </a:rPr>
              <a:t>降维的高阶形式。</a:t>
            </a:r>
            <a:endParaRPr lang="zh-CN" altLang="zh-CN" b="0"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a:t>
            </a:r>
            <a:r>
              <a:rPr lang="en-US" altLang="zh-CN" dirty="0" err="1"/>
              <a:t>ReLU</a:t>
            </a:r>
            <a:r>
              <a:rPr lang="zh-CN" altLang="en-US" dirty="0"/>
              <a:t>激活下，输出具有稀疏性。处理时，通过压缩稀疏输出的表示，可减小芯片面积、降低（特别是片外访存的）能耗。</a:t>
            </a:r>
            <a:endParaRPr lang="en-US" altLang="zh-CN" dirty="0"/>
          </a:p>
          <a:p>
            <a:endParaRPr lang="en-US" altLang="zh-CN" dirty="0"/>
          </a:p>
          <a:p>
            <a:r>
              <a:rPr lang="zh-CN" altLang="en-US" dirty="0"/>
              <a:t>稀疏性的成因</a:t>
            </a:r>
            <a:endParaRPr lang="en-US" altLang="zh-CN" dirty="0"/>
          </a:p>
          <a:p>
            <a:r>
              <a:rPr lang="zh-CN" altLang="en-US" dirty="0"/>
              <a:t>右图（上）：输入通过</a:t>
            </a:r>
            <a:r>
              <a:rPr lang="en-US" altLang="zh-CN" dirty="0" err="1"/>
              <a:t>ReLU</a:t>
            </a:r>
            <a:r>
              <a:rPr lang="zh-CN" altLang="en-US" dirty="0"/>
              <a:t>后，负输入归零，所得输出稀疏。注意这是</a:t>
            </a:r>
            <a:r>
              <a:rPr lang="en-US" altLang="zh-CN" dirty="0" err="1"/>
              <a:t>ReLU</a:t>
            </a:r>
            <a:r>
              <a:rPr lang="zh-CN" altLang="en-US" dirty="0"/>
              <a:t>特有的优点（其他激活不具备）</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右图（下）：</a:t>
            </a:r>
            <a:r>
              <a:rPr lang="en-US" altLang="zh-CN" dirty="0" err="1"/>
              <a:t>AlexNet</a:t>
            </a:r>
            <a:r>
              <a:rPr lang="en-US" altLang="zh-CN" dirty="0"/>
              <a:t> </a:t>
            </a:r>
            <a:r>
              <a:rPr lang="zh-CN" altLang="en-US" dirty="0"/>
              <a:t>在数张输入下，各层的稀疏度统计结果，可见稀疏度很高</a:t>
            </a:r>
            <a:endParaRPr lang="en-US" altLang="zh-CN" dirty="0"/>
          </a:p>
          <a:p>
            <a:endParaRPr lang="en-US" altLang="zh-CN" dirty="0"/>
          </a:p>
          <a:p>
            <a:r>
              <a:rPr lang="zh-CN" altLang="en-US" dirty="0"/>
              <a:t>如何利用稀疏性？</a:t>
            </a:r>
            <a:endParaRPr lang="en-US" altLang="zh-CN" dirty="0"/>
          </a:p>
          <a:p>
            <a:r>
              <a:rPr lang="en-US" altLang="zh-CN" dirty="0"/>
              <a:t>1</a:t>
            </a:r>
            <a:r>
              <a:rPr lang="zh-CN" altLang="en-US" dirty="0"/>
              <a:t>）利用游程编码（类似于之前二值神经网络中对稀疏卷积核的编码方式，</a:t>
            </a:r>
            <a:r>
              <a:rPr lang="en-US" altLang="zh-CN" dirty="0"/>
              <a:t>16b</a:t>
            </a:r>
            <a:r>
              <a:rPr lang="zh-CN" altLang="en-US" dirty="0"/>
              <a:t>非零值 </a:t>
            </a:r>
            <a:r>
              <a:rPr lang="en-US" altLang="zh-CN" dirty="0"/>
              <a:t>+ 31b</a:t>
            </a:r>
            <a:r>
              <a:rPr lang="zh-CN" altLang="en-US" dirty="0"/>
              <a:t>连续零的个数）对稀疏输出进行压缩，可减少通讯带宽</a:t>
            </a:r>
            <a:endParaRPr lang="en-US" altLang="zh-CN" dirty="0"/>
          </a:p>
          <a:p>
            <a:r>
              <a:rPr lang="en-US" altLang="zh-CN" dirty="0"/>
              <a:t>2</a:t>
            </a:r>
            <a:r>
              <a:rPr lang="zh-CN" altLang="en-US" dirty="0"/>
              <a:t>）通过改动架构，可以跳过</a:t>
            </a:r>
            <a:r>
              <a:rPr lang="en-US" altLang="zh-CN" dirty="0"/>
              <a:t>MAC</a:t>
            </a:r>
            <a:r>
              <a:rPr lang="zh-CN" altLang="en-US" dirty="0"/>
              <a:t>*</a:t>
            </a:r>
            <a:r>
              <a:rPr lang="en-US" altLang="zh-CN" dirty="0"/>
              <a:t>0</a:t>
            </a:r>
            <a:r>
              <a:rPr lang="zh-CN" altLang="en-US" dirty="0"/>
              <a:t>运算、相应的权重读取（可降低计算、访存带来的能耗，）、甚至整个时钟周期（可提升吞吐量）</a:t>
            </a:r>
            <a:endParaRPr lang="en-US" altLang="zh-CN" dirty="0"/>
          </a:p>
          <a:p>
            <a:r>
              <a:rPr lang="en-US" altLang="zh-CN" dirty="0"/>
              <a:t>3</a:t>
            </a:r>
            <a:r>
              <a:rPr lang="zh-CN" altLang="en-US" dirty="0"/>
              <a:t>）数值较小的激活归零，可进一步增加稀疏度，但会损害准确性</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注：本页内容在书和串讲文章中都有提及，严格来说并不属于“模型压缩”（被压缩的是激活的表示，而非模型）。但因其涉及到“压缩”，且与</a:t>
            </a:r>
            <a:r>
              <a:rPr lang="en-US" altLang="zh-CN" dirty="0"/>
              <a:t>4.2.2</a:t>
            </a:r>
            <a:r>
              <a:rPr lang="zh-CN" altLang="en-US" dirty="0"/>
              <a:t>的剪枝技术（利用权重稀疏性）相关，姑且放这讲（？）</a:t>
            </a:r>
            <a:endParaRPr lang="en-US" altLang="zh-CN" dirty="0"/>
          </a:p>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solidFill>
                  <a:srgbClr val="002060"/>
                </a:solidFill>
                <a:latin typeface="微软雅黑" panose="020B0503020204020204" pitchFamily="34" charset="-122"/>
                <a:ea typeface="微软雅黑" panose="020B0503020204020204" pitchFamily="34" charset="-122"/>
              </a:rPr>
              <a:t> </a:t>
            </a:r>
            <a:endParaRPr lang="zh-CN" altLang="zh-CN"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https://www.zhihu.com/question/402674728</a:t>
            </a:r>
            <a:endParaRPr lang="en-US" altLang="zh-CN" dirty="0"/>
          </a:p>
          <a:p>
            <a:endParaRPr lang="en-US" altLang="zh-CN" dirty="0"/>
          </a:p>
          <a:p>
            <a:r>
              <a:rPr lang="zh-CN" altLang="en-US" dirty="0"/>
              <a:t>本页内容：回顾常规卷积</a:t>
            </a:r>
            <a:endParaRPr lang="en-US" altLang="zh-CN" dirty="0"/>
          </a:p>
          <a:p>
            <a:endParaRPr lang="en-US" altLang="zh-CN" dirty="0"/>
          </a:p>
          <a:p>
            <a:r>
              <a:rPr lang="zh-CN" altLang="en-US" dirty="0"/>
              <a:t>强调输入输出通道数不同，每个卷积组包含</a:t>
            </a:r>
            <a:r>
              <a:rPr lang="en-US" altLang="zh-CN" dirty="0" err="1"/>
              <a:t>D_in</a:t>
            </a:r>
            <a:r>
              <a:rPr lang="zh-CN" altLang="en-US" dirty="0"/>
              <a:t>（输入通道数）个内核，总共</a:t>
            </a:r>
            <a:r>
              <a:rPr lang="en-US" altLang="zh-CN" dirty="0" err="1"/>
              <a:t>D_out</a:t>
            </a:r>
            <a:r>
              <a:rPr lang="zh-CN" altLang="en-US" dirty="0"/>
              <a:t>（输出通道数）个卷积组</a:t>
            </a:r>
            <a:endParaRPr lang="en-US" altLang="zh-CN" dirty="0"/>
          </a:p>
          <a:p>
            <a:endParaRPr lang="en-US" altLang="zh-CN" dirty="0"/>
          </a:p>
          <a:p>
            <a:r>
              <a:rPr lang="zh-CN" altLang="en-US" dirty="0"/>
              <a:t>计算所有卷积组总共参数个数，之后用于对比</a:t>
            </a:r>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本页内容：介绍分组卷积（</a:t>
            </a:r>
            <a:r>
              <a:rPr lang="en-US" altLang="zh-CN" dirty="0"/>
              <a:t>Group Conv.</a:t>
            </a:r>
            <a:r>
              <a:rPr lang="zh-CN" altLang="en-US" dirty="0"/>
              <a:t>）</a:t>
            </a:r>
            <a:endParaRPr lang="en-US" altLang="zh-CN" dirty="0"/>
          </a:p>
          <a:p>
            <a:pPr>
              <a:lnSpc>
                <a:spcPct val="15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b="0" dirty="0">
                <a:solidFill>
                  <a:srgbClr val="002060"/>
                </a:solidFill>
                <a:latin typeface="微软雅黑" panose="020B0503020204020204" pitchFamily="34" charset="-122"/>
                <a:ea typeface="微软雅黑" panose="020B0503020204020204" pitchFamily="34" charset="-122"/>
              </a:rPr>
              <a:t>流程：</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b="0" dirty="0">
                <a:solidFill>
                  <a:srgbClr val="002060"/>
                </a:solidFill>
                <a:latin typeface="微软雅黑" panose="020B0503020204020204" pitchFamily="34" charset="-122"/>
                <a:ea typeface="微软雅黑" panose="020B0503020204020204" pitchFamily="34" charset="-122"/>
              </a:rPr>
              <a:t>1</a:t>
            </a:r>
            <a:r>
              <a:rPr lang="zh-CN" altLang="en-US" b="0" dirty="0">
                <a:solidFill>
                  <a:srgbClr val="002060"/>
                </a:solidFill>
                <a:latin typeface="微软雅黑" panose="020B0503020204020204" pitchFamily="34" charset="-122"/>
                <a:ea typeface="微软雅黑" panose="020B0503020204020204" pitchFamily="34" charset="-122"/>
              </a:rPr>
              <a:t>）将输入特征图以通道为单位分为</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组，每组含</a:t>
            </a:r>
            <a:r>
              <a:rPr lang="en-US" altLang="zh-CN" b="0" dirty="0" err="1">
                <a:solidFill>
                  <a:srgbClr val="002060"/>
                </a:solidFill>
                <a:latin typeface="微软雅黑" panose="020B0503020204020204" pitchFamily="34" charset="-122"/>
                <a:ea typeface="微软雅黑" panose="020B0503020204020204" pitchFamily="34" charset="-122"/>
              </a:rPr>
              <a:t>D_in</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个通道</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b="0" dirty="0">
                <a:solidFill>
                  <a:srgbClr val="002060"/>
                </a:solidFill>
                <a:latin typeface="微软雅黑" panose="020B0503020204020204" pitchFamily="34" charset="-122"/>
                <a:ea typeface="微软雅黑" panose="020B0503020204020204" pitchFamily="34" charset="-122"/>
              </a:rPr>
              <a:t>2</a:t>
            </a:r>
            <a:r>
              <a:rPr lang="zh-CN" altLang="en-US" b="0" dirty="0">
                <a:solidFill>
                  <a:srgbClr val="002060"/>
                </a:solidFill>
                <a:latin typeface="微软雅黑" panose="020B0503020204020204" pitchFamily="34" charset="-122"/>
                <a:ea typeface="微软雅黑" panose="020B0503020204020204" pitchFamily="34" charset="-122"/>
              </a:rPr>
              <a:t>）每组输入对应</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个卷积组（每个卷积组含</a:t>
            </a:r>
            <a:r>
              <a:rPr lang="en-US" altLang="zh-CN" b="0" dirty="0" err="1">
                <a:solidFill>
                  <a:srgbClr val="002060"/>
                </a:solidFill>
                <a:latin typeface="微软雅黑" panose="020B0503020204020204" pitchFamily="34" charset="-122"/>
                <a:ea typeface="微软雅黑" panose="020B0503020204020204" pitchFamily="34" charset="-122"/>
              </a:rPr>
              <a:t>D_in</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个内核），与之卷积，得到一组输出（每组输出含</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个通道）</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b="0" dirty="0">
                <a:solidFill>
                  <a:srgbClr val="002060"/>
                </a:solidFill>
                <a:latin typeface="微软雅黑" panose="020B0503020204020204" pitchFamily="34" charset="-122"/>
                <a:ea typeface="微软雅黑" panose="020B0503020204020204" pitchFamily="34" charset="-122"/>
              </a:rPr>
              <a:t>3</a:t>
            </a:r>
            <a:r>
              <a:rPr lang="zh-CN" altLang="en-US" b="0" dirty="0">
                <a:solidFill>
                  <a:srgbClr val="002060"/>
                </a:solidFill>
                <a:latin typeface="微软雅黑" panose="020B0503020204020204" pitchFamily="34" charset="-122"/>
                <a:ea typeface="微软雅黑" panose="020B0503020204020204" pitchFamily="34" charset="-122"/>
              </a:rPr>
              <a:t>）将全部</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组输出连接</a:t>
            </a:r>
            <a:r>
              <a:rPr lang="en-US" altLang="zh-CN" b="0" dirty="0">
                <a:solidFill>
                  <a:srgbClr val="002060"/>
                </a:solidFill>
                <a:latin typeface="微软雅黑" panose="020B0503020204020204" pitchFamily="34" charset="-122"/>
                <a:ea typeface="微软雅黑" panose="020B0503020204020204" pitchFamily="34" charset="-122"/>
              </a:rPr>
              <a:t>/</a:t>
            </a:r>
            <a:r>
              <a:rPr lang="zh-CN" altLang="en-US" b="0" dirty="0">
                <a:solidFill>
                  <a:srgbClr val="002060"/>
                </a:solidFill>
                <a:latin typeface="微软雅黑" panose="020B0503020204020204" pitchFamily="34" charset="-122"/>
                <a:ea typeface="微软雅黑" panose="020B0503020204020204" pitchFamily="34" charset="-122"/>
              </a:rPr>
              <a:t>堆叠</a:t>
            </a:r>
            <a:r>
              <a:rPr lang="en-US" altLang="zh-CN" b="0" dirty="0">
                <a:solidFill>
                  <a:srgbClr val="002060"/>
                </a:solidFill>
                <a:latin typeface="微软雅黑" panose="020B0503020204020204" pitchFamily="34" charset="-122"/>
                <a:ea typeface="微软雅黑" panose="020B0503020204020204" pitchFamily="34" charset="-122"/>
              </a:rPr>
              <a:t>concatenate</a:t>
            </a:r>
            <a:r>
              <a:rPr lang="zh-CN" altLang="en-US" b="0" dirty="0">
                <a:solidFill>
                  <a:srgbClr val="002060"/>
                </a:solidFill>
                <a:latin typeface="微软雅黑" panose="020B0503020204020204" pitchFamily="34" charset="-122"/>
                <a:ea typeface="微软雅黑" panose="020B0503020204020204" pitchFamily="34" charset="-122"/>
              </a:rPr>
              <a:t>，得到最终的输出特征（含</a:t>
            </a:r>
            <a:r>
              <a:rPr lang="en-US" altLang="zh-CN" b="0" dirty="0" err="1">
                <a:solidFill>
                  <a:srgbClr val="002060"/>
                </a:solidFill>
                <a:latin typeface="微软雅黑" panose="020B0503020204020204" pitchFamily="34" charset="-122"/>
                <a:ea typeface="微软雅黑" panose="020B0503020204020204" pitchFamily="34" charset="-122"/>
              </a:rPr>
              <a:t>D_out</a:t>
            </a:r>
            <a:r>
              <a:rPr lang="zh-CN" altLang="en-US" b="0" dirty="0">
                <a:solidFill>
                  <a:srgbClr val="002060"/>
                </a:solidFill>
                <a:latin typeface="微软雅黑" panose="020B0503020204020204" pitchFamily="34" charset="-122"/>
                <a:ea typeface="微软雅黑" panose="020B0503020204020204" pitchFamily="34" charset="-122"/>
              </a:rPr>
              <a:t>个通道）</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b="0" dirty="0">
                <a:solidFill>
                  <a:srgbClr val="002060"/>
                </a:solidFill>
                <a:latin typeface="微软雅黑" panose="020B0503020204020204" pitchFamily="34" charset="-122"/>
                <a:ea typeface="微软雅黑" panose="020B0503020204020204" pitchFamily="34" charset="-122"/>
              </a:rPr>
              <a:t>图中，</a:t>
            </a:r>
            <a:r>
              <a:rPr lang="en-US" altLang="zh-CN" b="0" dirty="0">
                <a:solidFill>
                  <a:srgbClr val="002060"/>
                </a:solidFill>
                <a:latin typeface="微软雅黑" panose="020B0503020204020204" pitchFamily="34" charset="-122"/>
                <a:ea typeface="微软雅黑" panose="020B0503020204020204" pitchFamily="34" charset="-122"/>
              </a:rPr>
              <a:t>g=2</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30000"/>
              </a:spcBef>
              <a:spcAft>
                <a:spcPct val="0"/>
              </a:spcAft>
              <a:buClrTx/>
              <a:buSzTx/>
              <a:buFontTx/>
              <a:buNone/>
              <a:defRPr/>
            </a:pPr>
            <a:r>
              <a:rPr lang="zh-CN" altLang="en-US" dirty="0"/>
              <a:t>计算所有卷积组总共参数个数，与常规卷积对比</a:t>
            </a:r>
            <a:r>
              <a:rPr lang="zh-CN" altLang="en-US" dirty="0">
                <a:solidFill>
                  <a:schemeClr val="tx1"/>
                </a:solidFill>
                <a:latin typeface="Arial" panose="020B0604020202020204" pitchFamily="34" charset="0"/>
                <a:ea typeface="宋体" panose="02010600030101010101" pitchFamily="2" charset="-122"/>
              </a:rPr>
              <a:t>，前者</a:t>
            </a:r>
            <a:r>
              <a:rPr lang="zh-CN" altLang="en-US" dirty="0">
                <a:solidFill>
                  <a:srgbClr val="002060"/>
                </a:solidFill>
                <a:latin typeface="微软雅黑" panose="020B0503020204020204" pitchFamily="34" charset="-122"/>
                <a:ea typeface="微软雅黑" panose="020B0503020204020204" pitchFamily="34" charset="-122"/>
              </a:rPr>
              <a:t>仅需后者</a:t>
            </a:r>
            <a:r>
              <a:rPr lang="en-US" altLang="zh-CN" dirty="0">
                <a:solidFill>
                  <a:srgbClr val="002060"/>
                </a:solidFill>
                <a:latin typeface="微软雅黑" panose="020B0503020204020204" pitchFamily="34" charset="-122"/>
                <a:ea typeface="微软雅黑" panose="020B0503020204020204" pitchFamily="34" charset="-122"/>
              </a:rPr>
              <a:t>1/g</a:t>
            </a:r>
            <a:r>
              <a:rPr lang="zh-CN" altLang="en-US" dirty="0">
                <a:solidFill>
                  <a:srgbClr val="002060"/>
                </a:solidFill>
                <a:latin typeface="微软雅黑" panose="020B0503020204020204" pitchFamily="34" charset="-122"/>
                <a:ea typeface="微软雅黑" panose="020B0503020204020204" pitchFamily="34" charset="-122"/>
              </a:rPr>
              <a:t>的参数（</a:t>
            </a:r>
            <a:r>
              <a:rPr lang="en-US" altLang="zh-CN" dirty="0">
                <a:solidFill>
                  <a:srgbClr val="002060"/>
                </a:solidFill>
                <a:latin typeface="微软雅黑" panose="020B0503020204020204" pitchFamily="34" charset="-122"/>
                <a:ea typeface="微软雅黑" panose="020B0503020204020204" pitchFamily="34" charset="-122"/>
              </a:rPr>
              <a:t>g</a:t>
            </a:r>
            <a:r>
              <a:rPr lang="zh-CN" altLang="en-US" dirty="0">
                <a:solidFill>
                  <a:srgbClr val="002060"/>
                </a:solidFill>
                <a:latin typeface="微软雅黑" panose="020B0503020204020204" pitchFamily="34" charset="-122"/>
                <a:ea typeface="微软雅黑" panose="020B0503020204020204" pitchFamily="34" charset="-122"/>
              </a:rPr>
              <a:t>是分组数）</a:t>
            </a:r>
            <a:r>
              <a:rPr lang="en-US" altLang="zh-CN" dirty="0">
                <a:solidFill>
                  <a:srgbClr val="002060"/>
                </a:solidFill>
                <a:latin typeface="微软雅黑" panose="020B0503020204020204" pitchFamily="34" charset="-122"/>
                <a:ea typeface="微软雅黑" panose="020B0503020204020204" pitchFamily="34" charset="-122"/>
              </a:rPr>
              <a:t>-&gt; </a:t>
            </a:r>
            <a:r>
              <a:rPr lang="zh-CN" altLang="en-US" dirty="0">
                <a:solidFill>
                  <a:srgbClr val="002060"/>
                </a:solidFill>
                <a:latin typeface="微软雅黑" panose="020B0503020204020204" pitchFamily="34" charset="-122"/>
                <a:ea typeface="微软雅黑" panose="020B0503020204020204" pitchFamily="34" charset="-122"/>
              </a:rPr>
              <a:t>轻量化</a:t>
            </a:r>
            <a:endParaRPr lang="en-US" altLang="zh-CN" dirty="0">
              <a:solidFill>
                <a:srgbClr val="002060"/>
              </a:solidFill>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b="0" dirty="0">
                <a:solidFill>
                  <a:srgbClr val="002060"/>
                </a:solidFill>
                <a:latin typeface="微软雅黑" panose="020B0503020204020204" pitchFamily="34" charset="-122"/>
                <a:ea typeface="微软雅黑" panose="020B0503020204020204" pitchFamily="34" charset="-122"/>
              </a:rPr>
              <a:t>分组卷积优点：   具有轻量化效果，早期在</a:t>
            </a:r>
            <a:r>
              <a:rPr lang="en-US" altLang="zh-CN" b="0" dirty="0" err="1">
                <a:solidFill>
                  <a:srgbClr val="002060"/>
                </a:solidFill>
                <a:latin typeface="微软雅黑" panose="020B0503020204020204" pitchFamily="34" charset="-122"/>
                <a:ea typeface="微软雅黑" panose="020B0503020204020204" pitchFamily="34" charset="-122"/>
              </a:rPr>
              <a:t>AlexNet</a:t>
            </a:r>
            <a:r>
              <a:rPr lang="zh-CN" altLang="en-US" b="0" dirty="0">
                <a:solidFill>
                  <a:srgbClr val="002060"/>
                </a:solidFill>
                <a:latin typeface="微软雅黑" panose="020B0503020204020204" pitchFamily="34" charset="-122"/>
                <a:ea typeface="微软雅黑" panose="020B0503020204020204" pitchFamily="34" charset="-122"/>
              </a:rPr>
              <a:t>上用于降低计算量</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b="0" dirty="0">
                <a:solidFill>
                  <a:srgbClr val="002060"/>
                </a:solidFill>
                <a:latin typeface="微软雅黑" panose="020B0503020204020204" pitchFamily="34" charset="-122"/>
                <a:ea typeface="微软雅黑" panose="020B0503020204020204" pitchFamily="34" charset="-122"/>
              </a:rPr>
              <a:t>分组卷积局限性：导致特征图间信息不流畅，输出特征图未能包含所有输入特征图信息，模型表达能力下降</a:t>
            </a:r>
            <a:endParaRPr lang="zh-CN" altLang="en-US" b="0" dirty="0">
              <a:solidFill>
                <a:srgbClr val="00206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简介量化的基本思想、对象【照读】</a:t>
            </a:r>
            <a:endParaRPr lang="en-US" altLang="zh-CN" dirty="0"/>
          </a:p>
          <a:p>
            <a:r>
              <a:rPr lang="zh-CN" altLang="en-US" dirty="0">
                <a:sym typeface="+mn-ea"/>
              </a:rPr>
              <a:t>好处：通过降低位宽，来降低计算、访存能耗与存储空间</a:t>
            </a:r>
            <a:r>
              <a:rPr lang="zh-CN" dirty="0">
                <a:sym typeface="+mn-ea"/>
              </a:rPr>
              <a:t>。</a:t>
            </a:r>
            <a:endParaRPr lang="zh-CN" dirty="0">
              <a:sym typeface="+mn-ea"/>
            </a:endParaRPr>
          </a:p>
          <a:p>
            <a:endParaRPr lang="en-US" altLang="zh-CN" dirty="0"/>
          </a:p>
          <a:p>
            <a:r>
              <a:rPr lang="zh-CN" altLang="en-US" dirty="0"/>
              <a:t>如映射是线性的，称为线性量化，否则称为非线性映射</a:t>
            </a:r>
            <a:endParaRPr lang="en-US" altLang="zh-CN" dirty="0"/>
          </a:p>
          <a:p>
            <a:r>
              <a:rPr lang="zh-CN" altLang="en-US" dirty="0"/>
              <a:t>线性：量化后数据均匀分布；非线性：不均匀，可根据真实数据的分布，在数据密集处提高分辨率（把精度用在</a:t>
            </a:r>
            <a:r>
              <a:rPr lang="en-US" altLang="zh-CN" dirty="0"/>
              <a:t>“</a:t>
            </a:r>
            <a:r>
              <a:rPr lang="zh-CN" altLang="en-US" dirty="0">
                <a:sym typeface="+mn-ea"/>
              </a:rPr>
              <a:t>刀刃</a:t>
            </a:r>
            <a:r>
              <a:rPr lang="en-US" altLang="zh-CN" dirty="0"/>
              <a:t>”</a:t>
            </a:r>
            <a:r>
              <a:rPr lang="zh-CN" altLang="en-US" dirty="0"/>
              <a:t>上：提升常用数据段的精度，牺牲极少量罕见数据的精度）</a:t>
            </a:r>
            <a:endParaRPr lang="zh-CN" altLang="en-US" dirty="0"/>
          </a:p>
          <a:p>
            <a:endParaRPr lang="en-US" altLang="zh-CN" dirty="0"/>
          </a:p>
          <a:p>
            <a:r>
              <a:rPr lang="zh-CN" altLang="en-US" dirty="0">
                <a:sym typeface="+mn-ea"/>
              </a:rPr>
              <a:t>【过渡】接下来分类介绍</a:t>
            </a:r>
            <a:endParaRPr lang="en-US" altLang="zh-CN" dirty="0"/>
          </a:p>
          <a:p>
            <a:endParaRPr lang="en-US" altLang="zh-CN" dirty="0"/>
          </a:p>
          <a:p>
            <a:r>
              <a:rPr lang="zh-CN" altLang="en-US" dirty="0"/>
              <a:t>参考：</a:t>
            </a:r>
            <a:r>
              <a:rPr lang="en-US" altLang="zh-CN" dirty="0"/>
              <a:t>https://laiye.com/tech-blog/2391</a:t>
            </a: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本页内容：深度卷积（</a:t>
            </a:r>
            <a:r>
              <a:rPr lang="en-US" altLang="zh-CN" dirty="0" err="1"/>
              <a:t>Depthwise</a:t>
            </a:r>
            <a:r>
              <a:rPr lang="en-US" altLang="zh-CN" dirty="0"/>
              <a:t> Conv.</a:t>
            </a:r>
            <a:r>
              <a:rPr lang="zh-CN" altLang="en-US" dirty="0"/>
              <a:t>）</a:t>
            </a:r>
            <a:endParaRPr lang="en-US" altLang="zh-CN" dirty="0"/>
          </a:p>
          <a:p>
            <a:pPr>
              <a:lnSpc>
                <a:spcPct val="15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30000"/>
              </a:spcBef>
              <a:spcAft>
                <a:spcPct val="0"/>
              </a:spcAft>
              <a:buClrTx/>
              <a:buSzTx/>
              <a:buFontTx/>
              <a:buNone/>
              <a:defRPr/>
            </a:pPr>
            <a:r>
              <a:rPr lang="zh-CN" altLang="en-US" b="0" dirty="0">
                <a:solidFill>
                  <a:srgbClr val="002060"/>
                </a:solidFill>
                <a:latin typeface="微软雅黑" panose="020B0503020204020204" pitchFamily="34" charset="-122"/>
                <a:ea typeface="微软雅黑" panose="020B0503020204020204" pitchFamily="34" charset="-122"/>
              </a:rPr>
              <a:t>深度卷积可视为极端情况下的分组卷积，要求：分组数</a:t>
            </a:r>
            <a:r>
              <a:rPr lang="en-US" altLang="zh-CN" b="0" dirty="0">
                <a:solidFill>
                  <a:srgbClr val="002060"/>
                </a:solidFill>
                <a:latin typeface="微软雅黑" panose="020B0503020204020204" pitchFamily="34" charset="-122"/>
                <a:ea typeface="微软雅黑" panose="020B0503020204020204" pitchFamily="34" charset="-122"/>
              </a:rPr>
              <a:t>g = </a:t>
            </a:r>
            <a:r>
              <a:rPr lang="zh-CN" altLang="en-US" b="0" dirty="0">
                <a:solidFill>
                  <a:srgbClr val="002060"/>
                </a:solidFill>
                <a:latin typeface="微软雅黑" panose="020B0503020204020204" pitchFamily="34" charset="-122"/>
                <a:ea typeface="微软雅黑" panose="020B0503020204020204" pitchFamily="34" charset="-122"/>
              </a:rPr>
              <a:t>输出特征通道数</a:t>
            </a:r>
            <a:r>
              <a:rPr lang="en-US" altLang="zh-CN" b="0" dirty="0" err="1">
                <a:solidFill>
                  <a:srgbClr val="002060"/>
                </a:solidFill>
                <a:latin typeface="微软雅黑" panose="020B0503020204020204" pitchFamily="34" charset="-122"/>
                <a:ea typeface="微软雅黑" panose="020B0503020204020204" pitchFamily="34" charset="-122"/>
              </a:rPr>
              <a:t>D_out</a:t>
            </a:r>
            <a:r>
              <a:rPr lang="zh-CN" altLang="en-US" b="0" dirty="0">
                <a:solidFill>
                  <a:srgbClr val="002060"/>
                </a:solidFill>
                <a:latin typeface="微软雅黑" panose="020B0503020204020204" pitchFamily="34" charset="-122"/>
                <a:ea typeface="微软雅黑" panose="020B0503020204020204" pitchFamily="34" charset="-122"/>
              </a:rPr>
              <a:t> </a:t>
            </a:r>
            <a:r>
              <a:rPr lang="en-US" altLang="zh-CN" b="0" dirty="0">
                <a:solidFill>
                  <a:srgbClr val="002060"/>
                </a:solidFill>
                <a:latin typeface="微软雅黑" panose="020B0503020204020204" pitchFamily="34" charset="-122"/>
                <a:ea typeface="微软雅黑" panose="020B0503020204020204" pitchFamily="34" charset="-122"/>
              </a:rPr>
              <a:t>= </a:t>
            </a:r>
            <a:r>
              <a:rPr lang="zh-CN" altLang="en-US" b="0" dirty="0">
                <a:solidFill>
                  <a:srgbClr val="002060"/>
                </a:solidFill>
                <a:latin typeface="微软雅黑" panose="020B0503020204020204" pitchFamily="34" charset="-122"/>
                <a:ea typeface="微软雅黑" panose="020B0503020204020204" pitchFamily="34" charset="-122"/>
              </a:rPr>
              <a:t>输入特征通道数</a:t>
            </a:r>
            <a:r>
              <a:rPr lang="en-US" altLang="zh-CN" b="0" dirty="0" err="1">
                <a:solidFill>
                  <a:srgbClr val="002060"/>
                </a:solidFill>
                <a:latin typeface="微软雅黑" panose="020B0503020204020204" pitchFamily="34" charset="-122"/>
                <a:ea typeface="微软雅黑" panose="020B0503020204020204" pitchFamily="34" charset="-122"/>
              </a:rPr>
              <a:t>D_in</a:t>
            </a: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30000"/>
              </a:spcBef>
              <a:spcAft>
                <a:spcPct val="0"/>
              </a:spcAft>
              <a:buClrTx/>
              <a:buSzTx/>
              <a:buFontTx/>
              <a:buNone/>
              <a:defRPr/>
            </a:pP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b="0" dirty="0">
                <a:solidFill>
                  <a:srgbClr val="002060"/>
                </a:solidFill>
                <a:latin typeface="微软雅黑" panose="020B0503020204020204" pitchFamily="34" charset="-122"/>
                <a:ea typeface="微软雅黑" panose="020B0503020204020204" pitchFamily="34" charset="-122"/>
              </a:rPr>
              <a:t>这种情况下，组卷积退化为：第</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通道的输入特征与第</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通道的（单个）卷积核进行卷积，得到第</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通道的输出特征，</a:t>
            </a:r>
            <a:r>
              <a:rPr lang="en-US" altLang="zh-CN" b="0" dirty="0">
                <a:solidFill>
                  <a:srgbClr val="002060"/>
                </a:solidFill>
                <a:latin typeface="微软雅黑" panose="020B0503020204020204" pitchFamily="34" charset="-122"/>
                <a:ea typeface="微软雅黑" panose="020B0503020204020204" pitchFamily="34" charset="-122"/>
              </a:rPr>
              <a:t>k=1,2,…,g</a:t>
            </a: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endParaRPr lang="en-US" altLang="zh-CN" b="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dirty="0"/>
              <a:t>计算后发现，所有卷积组总共参数个数进一步减少 </a:t>
            </a:r>
            <a:r>
              <a:rPr lang="en-US" altLang="zh-CN" dirty="0">
                <a:solidFill>
                  <a:srgbClr val="002060"/>
                </a:solidFill>
                <a:latin typeface="微软雅黑" panose="020B0503020204020204" pitchFamily="34" charset="-122"/>
                <a:ea typeface="微软雅黑" panose="020B0503020204020204" pitchFamily="34" charset="-122"/>
              </a:rPr>
              <a:t>-&gt; </a:t>
            </a:r>
            <a:r>
              <a:rPr lang="zh-CN" altLang="en-US" dirty="0">
                <a:solidFill>
                  <a:srgbClr val="002060"/>
                </a:solidFill>
                <a:latin typeface="微软雅黑" panose="020B0503020204020204" pitchFamily="34" charset="-122"/>
                <a:ea typeface="微软雅黑" panose="020B0503020204020204" pitchFamily="34" charset="-122"/>
              </a:rPr>
              <a:t>进一步轻量化</a:t>
            </a:r>
            <a:r>
              <a:rPr lang="zh-CN" altLang="en-US" b="0" dirty="0">
                <a:solidFill>
                  <a:srgbClr val="002060"/>
                </a:solidFill>
                <a:latin typeface="微软雅黑" panose="020B0503020204020204" pitchFamily="34" charset="-122"/>
                <a:ea typeface="微软雅黑" panose="020B0503020204020204" pitchFamily="34" charset="-122"/>
              </a:rPr>
              <a:t>，但前述局限性也更明显（通道间信息不流畅模型表达能力弱），因为深度卷积侧重于学习空间相关性，忽略通道相关性</a:t>
            </a:r>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本页内容：逐点卷积（</a:t>
            </a:r>
            <a:r>
              <a:rPr lang="en-US" altLang="zh-CN" dirty="0"/>
              <a:t>Pointwise Conv.</a:t>
            </a:r>
            <a:r>
              <a:rPr lang="zh-CN" altLang="en-US" dirty="0"/>
              <a:t>）</a:t>
            </a:r>
            <a:endParaRPr lang="en-US" altLang="zh-CN" dirty="0"/>
          </a:p>
          <a:p>
            <a:endParaRPr lang="en-US" altLang="zh-CN" dirty="0"/>
          </a:p>
          <a:p>
            <a:r>
              <a:rPr lang="zh-CN" altLang="en-US" dirty="0"/>
              <a:t>相对于深度卷积，另一个极端是逐点卷积，它可视为标准卷积在</a:t>
            </a:r>
            <a:r>
              <a:rPr lang="en-US" altLang="zh-CN" dirty="0"/>
              <a:t>w=h=1</a:t>
            </a:r>
            <a:r>
              <a:rPr lang="zh-CN" altLang="en-US" dirty="0"/>
              <a:t>下的退化情形</a:t>
            </a:r>
            <a:endParaRPr lang="en-US" altLang="zh-CN" dirty="0"/>
          </a:p>
          <a:p>
            <a:r>
              <a:rPr lang="en-US" altLang="zh-CN" dirty="0" err="1"/>
              <a:t>D_out</a:t>
            </a:r>
            <a:r>
              <a:rPr lang="zh-CN" altLang="en-US" dirty="0"/>
              <a:t>个卷积组，每个卷积组含</a:t>
            </a:r>
            <a:r>
              <a:rPr lang="en-US" altLang="zh-CN" dirty="0" err="1"/>
              <a:t>D_in</a:t>
            </a:r>
            <a:r>
              <a:rPr lang="zh-CN" altLang="en-US" dirty="0"/>
              <a:t>内核，每个内核大小为</a:t>
            </a:r>
            <a:r>
              <a:rPr lang="en-US" altLang="zh-CN" dirty="0"/>
              <a:t>1x1</a:t>
            </a:r>
            <a:r>
              <a:rPr lang="zh-CN" altLang="en-US" dirty="0"/>
              <a:t>，总计参数也不算多</a:t>
            </a:r>
            <a:endParaRPr lang="en-US" altLang="zh-CN" dirty="0"/>
          </a:p>
          <a:p>
            <a:endParaRPr lang="en-US" altLang="zh-CN" dirty="0"/>
          </a:p>
          <a:p>
            <a:r>
              <a:rPr lang="zh-CN" altLang="en-US" b="0" dirty="0">
                <a:solidFill>
                  <a:srgbClr val="002060"/>
                </a:solidFill>
                <a:latin typeface="微软雅黑" panose="020B0503020204020204" pitchFamily="34" charset="-122"/>
                <a:ea typeface="微软雅黑" panose="020B0503020204020204" pitchFamily="34" charset="-122"/>
              </a:rPr>
              <a:t>逐点卷积侧重于学习通道相关性，忽略空间相关性</a:t>
            </a:r>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50000"/>
              </a:lnSpc>
              <a:spcBef>
                <a:spcPct val="30000"/>
              </a:spcBef>
              <a:spcAft>
                <a:spcPct val="0"/>
              </a:spcAft>
              <a:buClrTx/>
              <a:buSzTx/>
              <a:buFont typeface="Wingdings" panose="05000000000000000000" pitchFamily="2" charset="2"/>
              <a:buNone/>
              <a:defRPr/>
            </a:pPr>
            <a:r>
              <a:rPr lang="zh-CN" altLang="en-US" dirty="0"/>
              <a:t>本页内容：深度可分离卷积（</a:t>
            </a:r>
            <a:r>
              <a:rPr lang="en-US" altLang="zh-CN" dirty="0"/>
              <a:t>Pointwise Conv.</a:t>
            </a:r>
            <a:r>
              <a:rPr lang="zh-CN" altLang="en-US" dirty="0"/>
              <a:t>）</a:t>
            </a:r>
            <a:endParaRPr lang="en-US" altLang="zh-CN" dirty="0"/>
          </a:p>
          <a:p>
            <a:pPr marL="0" indent="0">
              <a:lnSpc>
                <a:spcPct val="150000"/>
              </a:lnSpc>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r>
              <a:rPr lang="zh-CN" altLang="en-US" b="0" dirty="0">
                <a:solidFill>
                  <a:srgbClr val="002060"/>
                </a:solidFill>
                <a:latin typeface="微软雅黑" panose="020B0503020204020204" pitchFamily="34" charset="-122"/>
                <a:ea typeface="微软雅黑" panose="020B0503020204020204" pitchFamily="34" charset="-122"/>
              </a:rPr>
              <a:t>为兼顾空间相关性和通道相关性，同时还要维持参数较少，可结合深度卷积核逐点卷积以求折中</a:t>
            </a:r>
            <a:endParaRPr lang="en-US" altLang="zh-CN" b="0"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endParaRPr lang="en-US" altLang="zh-CN" b="0"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r>
              <a:rPr lang="zh-CN" altLang="en-US" b="0" dirty="0">
                <a:solidFill>
                  <a:srgbClr val="002060"/>
                </a:solidFill>
                <a:latin typeface="微软雅黑" panose="020B0503020204020204" pitchFamily="34" charset="-122"/>
                <a:ea typeface="微软雅黑" panose="020B0503020204020204" pitchFamily="34" charset="-122"/>
              </a:rPr>
              <a:t>若先深度，后逐点，这种卷积称为深度可分离卷积（分离指空间相关性和通道相关性的学习是分离的，即先做深度卷积获得特征的空间信息，然后将对所得输出特征做逐</a:t>
            </a:r>
            <a:r>
              <a:rPr lang="zh-CN" altLang="en-US" b="0" dirty="0">
                <a:solidFill>
                  <a:srgbClr val="C00000"/>
                </a:solidFill>
                <a:latin typeface="微软雅黑" panose="020B0503020204020204" pitchFamily="34" charset="-122"/>
                <a:ea typeface="微软雅黑" panose="020B0503020204020204" pitchFamily="34" charset="-122"/>
              </a:rPr>
              <a:t>点卷积</a:t>
            </a:r>
            <a:r>
              <a:rPr lang="zh-CN" altLang="en-US" b="0" dirty="0">
                <a:solidFill>
                  <a:srgbClr val="002060"/>
                </a:solidFill>
                <a:latin typeface="微软雅黑" panose="020B0503020204020204" pitchFamily="34" charset="-122"/>
                <a:ea typeface="微软雅黑" panose="020B0503020204020204" pitchFamily="34" charset="-122"/>
              </a:rPr>
              <a:t>，以融合不同通道之间的信息）</a:t>
            </a:r>
            <a:endParaRPr lang="en-US" altLang="zh-CN" b="0"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r>
              <a:rPr lang="zh-CN" altLang="en-US" b="0" dirty="0">
                <a:solidFill>
                  <a:srgbClr val="002060"/>
                </a:solidFill>
                <a:latin typeface="微软雅黑" panose="020B0503020204020204" pitchFamily="34" charset="-122"/>
                <a:ea typeface="微软雅黑" panose="020B0503020204020204" pitchFamily="34" charset="-122"/>
              </a:rPr>
              <a:t>此外，这样还允许输入输出通道数不相等。</a:t>
            </a:r>
            <a:endParaRPr lang="en-US" altLang="zh-CN" b="0"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endParaRPr lang="en-US" altLang="zh-CN" b="0" dirty="0">
              <a:solidFill>
                <a:srgbClr val="002060"/>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pPr>
            <a:r>
              <a:rPr lang="zh-CN" altLang="en-US" b="0" dirty="0">
                <a:solidFill>
                  <a:srgbClr val="002060"/>
                </a:solidFill>
                <a:latin typeface="微软雅黑" panose="020B0503020204020204" pitchFamily="34" charset="-122"/>
                <a:ea typeface="微软雅黑" panose="020B0503020204020204" pitchFamily="34" charset="-122"/>
              </a:rPr>
              <a:t>总参数个数 </a:t>
            </a:r>
            <a:r>
              <a:rPr lang="en-US" altLang="zh-CN" b="0" dirty="0">
                <a:solidFill>
                  <a:srgbClr val="002060"/>
                </a:solidFill>
                <a:latin typeface="微软雅黑" panose="020B0503020204020204" pitchFamily="34" charset="-122"/>
                <a:ea typeface="微软雅黑" panose="020B0503020204020204" pitchFamily="34" charset="-122"/>
              </a:rPr>
              <a:t>= </a:t>
            </a:r>
            <a:r>
              <a:rPr lang="zh-CN" altLang="en-US" b="0" dirty="0">
                <a:solidFill>
                  <a:srgbClr val="002060"/>
                </a:solidFill>
                <a:latin typeface="微软雅黑" panose="020B0503020204020204" pitchFamily="34" charset="-122"/>
                <a:ea typeface="微软雅黑" panose="020B0503020204020204" pitchFamily="34" charset="-122"/>
              </a:rPr>
              <a:t>深度卷积核参数（少） </a:t>
            </a:r>
            <a:r>
              <a:rPr lang="en-US" altLang="zh-CN" b="0" dirty="0">
                <a:solidFill>
                  <a:srgbClr val="002060"/>
                </a:solidFill>
                <a:latin typeface="微软雅黑" panose="020B0503020204020204" pitchFamily="34" charset="-122"/>
                <a:ea typeface="微软雅黑" panose="020B0503020204020204" pitchFamily="34" charset="-122"/>
              </a:rPr>
              <a:t>+ </a:t>
            </a:r>
            <a:r>
              <a:rPr lang="zh-CN" altLang="en-US" b="0" dirty="0">
                <a:solidFill>
                  <a:srgbClr val="002060"/>
                </a:solidFill>
                <a:latin typeface="微软雅黑" panose="020B0503020204020204" pitchFamily="34" charset="-122"/>
                <a:ea typeface="微软雅黑" panose="020B0503020204020204" pitchFamily="34" charset="-122"/>
              </a:rPr>
              <a:t>逐点卷积核参数（少），故“深度卷积</a:t>
            </a:r>
            <a:r>
              <a:rPr lang="en-US" altLang="zh-CN" b="0" dirty="0">
                <a:solidFill>
                  <a:srgbClr val="002060"/>
                </a:solidFill>
                <a:latin typeface="微软雅黑" panose="020B0503020204020204" pitchFamily="34" charset="-122"/>
                <a:ea typeface="微软雅黑" panose="020B0503020204020204" pitchFamily="34" charset="-122"/>
              </a:rPr>
              <a:t>+</a:t>
            </a:r>
            <a:r>
              <a:rPr lang="zh-CN" altLang="en-US" b="0" dirty="0">
                <a:solidFill>
                  <a:srgbClr val="002060"/>
                </a:solidFill>
                <a:latin typeface="微软雅黑" panose="020B0503020204020204" pitchFamily="34" charset="-122"/>
                <a:ea typeface="微软雅黑" panose="020B0503020204020204" pitchFamily="34" charset="-122"/>
              </a:rPr>
              <a:t>点卷积” 组合可达到轻量化效果</a:t>
            </a:r>
            <a:endParaRPr lang="zh-CN" altLang="en-US" b="0" dirty="0">
              <a:solidFill>
                <a:srgbClr val="00206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0000"/>
              </a:lnSpc>
            </a:pPr>
            <a:r>
              <a:rPr lang="en-US" altLang="zh-CN" b="0" dirty="0">
                <a:solidFill>
                  <a:srgbClr val="002060"/>
                </a:solidFill>
                <a:latin typeface="微软雅黑" panose="020B0503020204020204" pitchFamily="34" charset="-122"/>
                <a:ea typeface="微软雅黑" panose="020B0503020204020204" pitchFamily="34" charset="-122"/>
              </a:rPr>
              <a:t>4.3.1</a:t>
            </a:r>
            <a:r>
              <a:rPr lang="zh-CN" altLang="en-US" b="0" dirty="0">
                <a:solidFill>
                  <a:srgbClr val="002060"/>
                </a:solidFill>
                <a:latin typeface="微软雅黑" panose="020B0503020204020204" pitchFamily="34" charset="-122"/>
                <a:ea typeface="微软雅黑" panose="020B0503020204020204" pitchFamily="34" charset="-122"/>
              </a:rPr>
              <a:t>自本页之后开始接受一系列使用不同卷积类型的轻量化网络实例</a:t>
            </a:r>
            <a:endParaRPr lang="en-US" altLang="zh-CN" b="0" dirty="0">
              <a:solidFill>
                <a:srgbClr val="002060"/>
              </a:solidFill>
              <a:latin typeface="微软雅黑" panose="020B0503020204020204" pitchFamily="34" charset="-122"/>
              <a:ea typeface="微软雅黑" panose="020B0503020204020204" pitchFamily="34" charset="-122"/>
            </a:endParaRPr>
          </a:p>
          <a:p>
            <a:pPr lvl="0">
              <a:lnSpc>
                <a:spcPct val="120000"/>
              </a:lnSpc>
            </a:pPr>
            <a:endParaRPr lang="en-US" altLang="zh-CN" b="0" dirty="0">
              <a:solidFill>
                <a:srgbClr val="002060"/>
              </a:solidFill>
              <a:latin typeface="微软雅黑" panose="020B0503020204020204" pitchFamily="34" charset="-122"/>
              <a:ea typeface="微软雅黑" panose="020B0503020204020204" pitchFamily="34" charset="-122"/>
            </a:endParaRPr>
          </a:p>
          <a:p>
            <a:pPr lvl="0">
              <a:lnSpc>
                <a:spcPct val="120000"/>
              </a:lnSpc>
            </a:pPr>
            <a:r>
              <a:rPr lang="zh-CN" altLang="en-US" b="0" dirty="0">
                <a:solidFill>
                  <a:srgbClr val="002060"/>
                </a:solidFill>
                <a:latin typeface="微软雅黑" panose="020B0503020204020204" pitchFamily="34" charset="-122"/>
                <a:ea typeface="微软雅黑" panose="020B0503020204020204" pitchFamily="34" charset="-122"/>
              </a:rPr>
              <a:t>本页内容：</a:t>
            </a:r>
            <a:r>
              <a:rPr lang="en-US" altLang="zh-CN" b="0" dirty="0" err="1">
                <a:solidFill>
                  <a:srgbClr val="002060"/>
                </a:solidFill>
                <a:latin typeface="微软雅黑" panose="020B0503020204020204" pitchFamily="34" charset="-122"/>
                <a:ea typeface="微软雅黑" panose="020B0503020204020204" pitchFamily="34" charset="-122"/>
              </a:rPr>
              <a:t>MobileNet</a:t>
            </a:r>
            <a:r>
              <a:rPr lang="zh-CN" altLang="en-US" b="0" dirty="0">
                <a:solidFill>
                  <a:srgbClr val="002060"/>
                </a:solidFill>
                <a:latin typeface="微软雅黑" panose="020B0503020204020204" pitchFamily="34" charset="-122"/>
                <a:ea typeface="微软雅黑" panose="020B0503020204020204" pitchFamily="34" charset="-122"/>
              </a:rPr>
              <a:t>：用深度可分离卷积替代常规卷积</a:t>
            </a:r>
            <a:endParaRPr lang="en-US" altLang="zh-CN" b="0" dirty="0">
              <a:solidFill>
                <a:srgbClr val="002060"/>
              </a:solidFill>
              <a:latin typeface="微软雅黑" panose="020B0503020204020204" pitchFamily="34" charset="-122"/>
              <a:ea typeface="微软雅黑" panose="020B0503020204020204" pitchFamily="34" charset="-122"/>
            </a:endParaRPr>
          </a:p>
          <a:p>
            <a:pPr lvl="0">
              <a:lnSpc>
                <a:spcPct val="120000"/>
              </a:lnSpc>
            </a:pP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30000"/>
              </a:spcBef>
              <a:spcAft>
                <a:spcPct val="0"/>
              </a:spcAft>
              <a:buClrTx/>
              <a:buSzTx/>
              <a:buFontTx/>
              <a:buNone/>
              <a:defRPr/>
            </a:pPr>
            <a:r>
              <a:rPr lang="en-US" altLang="zh-CN" b="0" dirty="0" err="1">
                <a:solidFill>
                  <a:srgbClr val="002060"/>
                </a:solidFill>
                <a:latin typeface="微软雅黑" panose="020B0503020204020204" pitchFamily="34" charset="-122"/>
                <a:ea typeface="微软雅黑" panose="020B0503020204020204" pitchFamily="34" charset="-122"/>
              </a:rPr>
              <a:t>MobileNet</a:t>
            </a:r>
            <a:r>
              <a:rPr lang="en-US" altLang="zh-CN" b="0" dirty="0">
                <a:solidFill>
                  <a:srgbClr val="002060"/>
                </a:solidFill>
                <a:latin typeface="微软雅黑" panose="020B0503020204020204" pitchFamily="34" charset="-122"/>
                <a:ea typeface="微软雅黑" panose="020B0503020204020204" pitchFamily="34" charset="-122"/>
              </a:rPr>
              <a:t> V2</a:t>
            </a:r>
            <a:r>
              <a:rPr lang="zh-CN" altLang="en-US" b="0" dirty="0">
                <a:solidFill>
                  <a:srgbClr val="002060"/>
                </a:solidFill>
                <a:latin typeface="微软雅黑" panose="020B0503020204020204" pitchFamily="34" charset="-122"/>
                <a:ea typeface="微软雅黑" panose="020B0503020204020204" pitchFamily="34" charset="-122"/>
              </a:rPr>
              <a:t>：核心为反向残差块，</a:t>
            </a:r>
            <a:r>
              <a:rPr lang="zh-CN" altLang="en-US" sz="1200" dirty="0">
                <a:solidFill>
                  <a:srgbClr val="002060"/>
                </a:solidFill>
                <a:latin typeface="微软雅黑" panose="020B0503020204020204" pitchFamily="34" charset="-122"/>
                <a:ea typeface="微软雅黑" panose="020B0503020204020204" pitchFamily="34" charset="-122"/>
              </a:rPr>
              <a:t>采用</a:t>
            </a:r>
            <a:r>
              <a:rPr lang="zh-CN" altLang="en-US" sz="1200" dirty="0">
                <a:solidFill>
                  <a:srgbClr val="C00000"/>
                </a:solidFill>
                <a:latin typeface="微软雅黑" panose="020B0503020204020204" pitchFamily="34" charset="-122"/>
                <a:ea typeface="微软雅黑" panose="020B0503020204020204" pitchFamily="34" charset="-122"/>
              </a:rPr>
              <a:t>两边窄中间宽</a:t>
            </a:r>
            <a:r>
              <a:rPr lang="zh-CN" altLang="en-US" sz="1200" dirty="0">
                <a:solidFill>
                  <a:srgbClr val="002060"/>
                </a:solidFill>
                <a:latin typeface="微软雅黑" panose="020B0503020204020204" pitchFamily="34" charset="-122"/>
                <a:ea typeface="微软雅黑" panose="020B0503020204020204" pitchFamily="34" charset="-122"/>
              </a:rPr>
              <a:t>的通道结构</a:t>
            </a:r>
            <a:endParaRPr lang="en-US" altLang="zh-CN" b="0" dirty="0">
              <a:solidFill>
                <a:srgbClr val="002060"/>
              </a:solidFill>
              <a:latin typeface="微软雅黑" panose="020B0503020204020204" pitchFamily="34" charset="-122"/>
              <a:ea typeface="微软雅黑" panose="020B0503020204020204" pitchFamily="34" charset="-122"/>
            </a:endParaRPr>
          </a:p>
          <a:p>
            <a:pPr marL="539750" lvl="0">
              <a:buClr>
                <a:srgbClr val="002060"/>
              </a:buClr>
              <a:buFont typeface="Wingdings" panose="05000000000000000000" pitchFamily="2" charset="2"/>
              <a:buChar char="u"/>
            </a:pPr>
            <a:r>
              <a:rPr lang="zh-CN" altLang="en-US" sz="1200" b="0" dirty="0">
                <a:solidFill>
                  <a:srgbClr val="002060"/>
                </a:solidFill>
                <a:latin typeface="微软雅黑" panose="020B0503020204020204" pitchFamily="34" charset="-122"/>
                <a:ea typeface="微软雅黑" panose="020B0503020204020204" pitchFamily="34" charset="-122"/>
              </a:rPr>
              <a:t>在</a:t>
            </a:r>
            <a:r>
              <a:rPr lang="en-US" altLang="zh-CN" sz="1200" b="0" dirty="0" err="1">
                <a:solidFill>
                  <a:srgbClr val="002060"/>
                </a:solidFill>
                <a:latin typeface="微软雅黑" panose="020B0503020204020204" pitchFamily="34" charset="-122"/>
                <a:ea typeface="微软雅黑" panose="020B0503020204020204" pitchFamily="34" charset="-122"/>
              </a:rPr>
              <a:t>MobileNet</a:t>
            </a:r>
            <a:r>
              <a:rPr lang="en-US" altLang="zh-CN" sz="1200" b="0" dirty="0">
                <a:solidFill>
                  <a:srgbClr val="002060"/>
                </a:solidFill>
                <a:latin typeface="微软雅黑" panose="020B0503020204020204" pitchFamily="34" charset="-122"/>
                <a:ea typeface="微软雅黑" panose="020B0503020204020204" pitchFamily="34" charset="-122"/>
              </a:rPr>
              <a:t> </a:t>
            </a:r>
            <a:r>
              <a:rPr lang="zh-CN" altLang="en-US" sz="1200" b="0" dirty="0">
                <a:solidFill>
                  <a:srgbClr val="002060"/>
                </a:solidFill>
                <a:latin typeface="微软雅黑" panose="020B0503020204020204" pitchFamily="34" charset="-122"/>
                <a:ea typeface="微软雅黑" panose="020B0503020204020204" pitchFamily="34" charset="-122"/>
              </a:rPr>
              <a:t>基础上，引入</a:t>
            </a:r>
            <a:r>
              <a:rPr lang="en-US" altLang="zh-CN" sz="1200" b="0" dirty="0" err="1">
                <a:solidFill>
                  <a:srgbClr val="002060"/>
                </a:solidFill>
                <a:latin typeface="微软雅黑" panose="020B0503020204020204" pitchFamily="34" charset="-122"/>
                <a:ea typeface="微软雅黑" panose="020B0503020204020204" pitchFamily="34" charset="-122"/>
              </a:rPr>
              <a:t>ResNet</a:t>
            </a:r>
            <a:r>
              <a:rPr lang="en-US" altLang="zh-CN" sz="1200" b="0" dirty="0">
                <a:solidFill>
                  <a:srgbClr val="002060"/>
                </a:solidFill>
                <a:latin typeface="微软雅黑" panose="020B0503020204020204" pitchFamily="34" charset="-122"/>
                <a:ea typeface="微软雅黑" panose="020B0503020204020204" pitchFamily="34" charset="-122"/>
              </a:rPr>
              <a:t> </a:t>
            </a:r>
            <a:r>
              <a:rPr lang="zh-CN" altLang="en-US" sz="1200" b="0" dirty="0">
                <a:solidFill>
                  <a:srgbClr val="002060"/>
                </a:solidFill>
                <a:latin typeface="微软雅黑" panose="020B0503020204020204" pitchFamily="34" charset="-122"/>
                <a:ea typeface="微软雅黑" panose="020B0503020204020204" pitchFamily="34" charset="-122"/>
              </a:rPr>
              <a:t>的残差结构</a:t>
            </a:r>
            <a:endParaRPr lang="en-US" altLang="zh-CN" sz="1200" b="0" dirty="0">
              <a:solidFill>
                <a:srgbClr val="002060"/>
              </a:solidFill>
              <a:latin typeface="微软雅黑" panose="020B0503020204020204" pitchFamily="34" charset="-122"/>
              <a:ea typeface="微软雅黑" panose="020B0503020204020204" pitchFamily="34" charset="-122"/>
            </a:endParaRPr>
          </a:p>
          <a:p>
            <a:pPr marL="539750" lvl="0">
              <a:buClr>
                <a:srgbClr val="002060"/>
              </a:buClr>
              <a:buFont typeface="Wingdings" panose="05000000000000000000" pitchFamily="2" charset="2"/>
              <a:buChar char="u"/>
            </a:pPr>
            <a:r>
              <a:rPr lang="zh-CN" altLang="en-US" sz="1200" b="0" dirty="0">
                <a:solidFill>
                  <a:srgbClr val="002060"/>
                </a:solidFill>
                <a:latin typeface="微软雅黑" panose="020B0503020204020204" pitchFamily="34" charset="-122"/>
                <a:ea typeface="微软雅黑" panose="020B0503020204020204" pitchFamily="34" charset="-122"/>
              </a:rPr>
              <a:t>通过高维的特征结合</a:t>
            </a:r>
            <a:r>
              <a:rPr lang="en-US" altLang="zh-CN" sz="1200" b="0" dirty="0" err="1">
                <a:solidFill>
                  <a:srgbClr val="002060"/>
                </a:solidFill>
                <a:latin typeface="微软雅黑" panose="020B0503020204020204" pitchFamily="34" charset="-122"/>
                <a:ea typeface="微软雅黑" panose="020B0503020204020204" pitchFamily="34" charset="-122"/>
              </a:rPr>
              <a:t>ReLU</a:t>
            </a:r>
            <a:r>
              <a:rPr lang="en-US" altLang="zh-CN" sz="1200" b="0" dirty="0">
                <a:solidFill>
                  <a:srgbClr val="002060"/>
                </a:solidFill>
                <a:latin typeface="微软雅黑" panose="020B0503020204020204" pitchFamily="34" charset="-122"/>
                <a:ea typeface="微软雅黑" panose="020B0503020204020204" pitchFamily="34" charset="-122"/>
              </a:rPr>
              <a:t> </a:t>
            </a:r>
            <a:r>
              <a:rPr lang="zh-CN" altLang="en-US" sz="1200" b="0" dirty="0">
                <a:solidFill>
                  <a:srgbClr val="002060"/>
                </a:solidFill>
                <a:latin typeface="微软雅黑" panose="020B0503020204020204" pitchFamily="34" charset="-122"/>
                <a:ea typeface="微软雅黑" panose="020B0503020204020204" pitchFamily="34" charset="-122"/>
              </a:rPr>
              <a:t>激活层，尽可能地保留低维输入信息，解决常规</a:t>
            </a:r>
            <a:r>
              <a:rPr lang="en-US" altLang="zh-CN" sz="1200" b="0" dirty="0" err="1">
                <a:solidFill>
                  <a:srgbClr val="002060"/>
                </a:solidFill>
                <a:latin typeface="微软雅黑" panose="020B0503020204020204" pitchFamily="34" charset="-122"/>
                <a:ea typeface="微软雅黑" panose="020B0503020204020204" pitchFamily="34" charset="-122"/>
              </a:rPr>
              <a:t>ResNet</a:t>
            </a:r>
            <a:r>
              <a:rPr lang="en-US" altLang="zh-CN" sz="1200" b="0" dirty="0">
                <a:solidFill>
                  <a:srgbClr val="002060"/>
                </a:solidFill>
                <a:latin typeface="微软雅黑" panose="020B0503020204020204" pitchFamily="34" charset="-122"/>
                <a:ea typeface="微软雅黑" panose="020B0503020204020204" pitchFamily="34" charset="-122"/>
              </a:rPr>
              <a:t> </a:t>
            </a:r>
            <a:r>
              <a:rPr lang="zh-CN" altLang="en-US" sz="1200" b="0" dirty="0">
                <a:solidFill>
                  <a:srgbClr val="002060"/>
                </a:solidFill>
                <a:latin typeface="微软雅黑" panose="020B0503020204020204" pitchFamily="34" charset="-122"/>
                <a:ea typeface="微软雅黑" panose="020B0503020204020204" pitchFamily="34" charset="-122"/>
              </a:rPr>
              <a:t>中大量使用</a:t>
            </a:r>
            <a:r>
              <a:rPr lang="en-US" altLang="zh-CN" sz="1200" b="0" dirty="0" err="1">
                <a:solidFill>
                  <a:srgbClr val="002060"/>
                </a:solidFill>
                <a:latin typeface="微软雅黑" panose="020B0503020204020204" pitchFamily="34" charset="-122"/>
                <a:ea typeface="微软雅黑" panose="020B0503020204020204" pitchFamily="34" charset="-122"/>
              </a:rPr>
              <a:t>ReLU</a:t>
            </a:r>
            <a:r>
              <a:rPr lang="zh-CN" altLang="en-US" sz="1200" b="0" dirty="0">
                <a:solidFill>
                  <a:srgbClr val="002060"/>
                </a:solidFill>
                <a:latin typeface="微软雅黑" panose="020B0503020204020204" pitchFamily="34" charset="-122"/>
                <a:ea typeface="微软雅黑" panose="020B0503020204020204" pitchFamily="34" charset="-122"/>
              </a:rPr>
              <a:t>激活函数导致神经元失活的缺陷 。</a:t>
            </a:r>
            <a:endParaRPr lang="en-US" altLang="zh-CN" sz="1200" b="0" dirty="0">
              <a:solidFill>
                <a:srgbClr val="002060"/>
              </a:solidFill>
              <a:latin typeface="微软雅黑" panose="020B0503020204020204" pitchFamily="34" charset="-122"/>
              <a:ea typeface="微软雅黑" panose="020B0503020204020204" pitchFamily="34" charset="-122"/>
            </a:endParaRPr>
          </a:p>
          <a:p>
            <a:pPr marL="539750" lvl="0">
              <a:buClr>
                <a:srgbClr val="002060"/>
              </a:buClr>
              <a:buFont typeface="Wingdings" panose="05000000000000000000" pitchFamily="2" charset="2"/>
              <a:buChar char="u"/>
            </a:pPr>
            <a:r>
              <a:rPr lang="zh-CN" altLang="en-US" sz="1200" b="0" dirty="0">
                <a:solidFill>
                  <a:srgbClr val="002060"/>
                </a:solidFill>
                <a:latin typeface="微软雅黑" panose="020B0503020204020204" pitchFamily="34" charset="-122"/>
                <a:ea typeface="微软雅黑" panose="020B0503020204020204" pitchFamily="34" charset="-122"/>
              </a:rPr>
              <a:t>采用两边窄中间宽的通道结构，</a:t>
            </a:r>
            <a:r>
              <a:rPr kumimoji="1" lang="zh-CN" altLang="en-US" sz="1200" b="0" kern="0" dirty="0">
                <a:solidFill>
                  <a:srgbClr val="002060"/>
                </a:solidFill>
                <a:latin typeface="微软雅黑" panose="020B0503020204020204" pitchFamily="34" charset="-122"/>
                <a:ea typeface="微软雅黑" panose="020B0503020204020204" pitchFamily="34" charset="-122"/>
              </a:rPr>
              <a:t>对输入进行特征扩展，将低维特征映射到高维空间</a:t>
            </a:r>
            <a:endParaRPr kumimoji="1" lang="en-US" altLang="zh-CN" sz="1200" b="0" kern="0" dirty="0">
              <a:solidFill>
                <a:srgbClr val="002060"/>
              </a:solidFill>
              <a:latin typeface="微软雅黑" panose="020B0503020204020204" pitchFamily="34" charset="-122"/>
              <a:ea typeface="微软雅黑" panose="020B0503020204020204" pitchFamily="34" charset="-122"/>
            </a:endParaRPr>
          </a:p>
          <a:p>
            <a:pPr marL="539750" lvl="0">
              <a:buClr>
                <a:srgbClr val="002060"/>
              </a:buClr>
              <a:buFont typeface="Wingdings" panose="05000000000000000000" pitchFamily="2" charset="2"/>
              <a:buChar char="u"/>
            </a:pPr>
            <a:r>
              <a:rPr kumimoji="1" lang="zh-CN" altLang="en-US" sz="1200" b="0" kern="0" dirty="0">
                <a:solidFill>
                  <a:srgbClr val="002060"/>
                </a:solidFill>
                <a:latin typeface="微软雅黑" panose="020B0503020204020204" pitchFamily="34" charset="-122"/>
                <a:ea typeface="微软雅黑" panose="020B0503020204020204" pitchFamily="34" charset="-122"/>
              </a:rPr>
              <a:t>对高维特征做深度卷积代替常规卷积，可保留信息且不失非线性 </a:t>
            </a:r>
            <a:endParaRPr kumimoji="1" lang="en-US" altLang="zh-CN" sz="1200" b="0" kern="0" dirty="0">
              <a:solidFill>
                <a:srgbClr val="002060"/>
              </a:solidFill>
              <a:latin typeface="微软雅黑" panose="020B0503020204020204" pitchFamily="34" charset="-122"/>
              <a:ea typeface="微软雅黑" panose="020B0503020204020204" pitchFamily="34" charset="-122"/>
            </a:endParaRPr>
          </a:p>
          <a:p>
            <a:pPr marL="539750" lvl="0">
              <a:buClr>
                <a:srgbClr val="002060"/>
              </a:buClr>
              <a:buFont typeface="Wingdings" panose="05000000000000000000" pitchFamily="2" charset="2"/>
              <a:buChar char="u"/>
            </a:pPr>
            <a:r>
              <a:rPr kumimoji="1" lang="zh-CN" altLang="en-US" sz="1200" b="0" kern="0" dirty="0">
                <a:solidFill>
                  <a:srgbClr val="002060"/>
                </a:solidFill>
                <a:latin typeface="微软雅黑" panose="020B0503020204020204" pitchFamily="34" charset="-122"/>
                <a:ea typeface="微软雅黑" panose="020B0503020204020204" pitchFamily="34" charset="-122"/>
              </a:rPr>
              <a:t>将最后一个</a:t>
            </a:r>
            <a:r>
              <a:rPr kumimoji="1" lang="en-US" altLang="zh-CN" sz="1200" b="0" kern="0" dirty="0" err="1">
                <a:solidFill>
                  <a:srgbClr val="002060"/>
                </a:solidFill>
                <a:latin typeface="微软雅黑" panose="020B0503020204020204" pitchFamily="34" charset="-122"/>
                <a:ea typeface="微软雅黑" panose="020B0503020204020204" pitchFamily="34" charset="-122"/>
              </a:rPr>
              <a:t>ReLU</a:t>
            </a:r>
            <a:r>
              <a:rPr kumimoji="1" lang="zh-CN" altLang="en-US" sz="1200" b="0" kern="0" dirty="0">
                <a:solidFill>
                  <a:srgbClr val="002060"/>
                </a:solidFill>
                <a:latin typeface="微软雅黑" panose="020B0503020204020204" pitchFamily="34" charset="-122"/>
                <a:ea typeface="微软雅黑" panose="020B0503020204020204" pitchFamily="34" charset="-122"/>
              </a:rPr>
              <a:t>激活层替换为投影层（</a:t>
            </a:r>
            <a:r>
              <a:rPr kumimoji="1" lang="zh-CN" altLang="en-US" kern="0" dirty="0">
                <a:solidFill>
                  <a:srgbClr val="C00000"/>
                </a:solidFill>
                <a:latin typeface="微软雅黑" panose="020B0503020204020204" pitchFamily="34" charset="-122"/>
                <a:ea typeface="微软雅黑" panose="020B0503020204020204" pitchFamily="34" charset="-122"/>
                <a:sym typeface="+mn-ea"/>
              </a:rPr>
              <a:t>映射层</a:t>
            </a:r>
            <a:r>
              <a:rPr kumimoji="1" lang="zh-CN" altLang="en-US" sz="1200" b="0" kern="0" dirty="0">
                <a:solidFill>
                  <a:srgbClr val="002060"/>
                </a:solidFill>
                <a:latin typeface="微软雅黑" panose="020B0503020204020204" pitchFamily="34" charset="-122"/>
                <a:ea typeface="微软雅黑" panose="020B0503020204020204" pitchFamily="34" charset="-122"/>
              </a:rPr>
              <a:t>），即用</a:t>
            </a:r>
            <a:r>
              <a:rPr kumimoji="1" lang="en-US" altLang="zh-CN" sz="1200" b="0" kern="0" dirty="0">
                <a:solidFill>
                  <a:srgbClr val="002060"/>
                </a:solidFill>
                <a:latin typeface="微软雅黑" panose="020B0503020204020204" pitchFamily="34" charset="-122"/>
                <a:ea typeface="微软雅黑" panose="020B0503020204020204" pitchFamily="34" charset="-122"/>
              </a:rPr>
              <a:t>1×1 </a:t>
            </a:r>
            <a:r>
              <a:rPr kumimoji="1" lang="zh-CN" altLang="en-US" sz="1200" b="0" kern="0" dirty="0">
                <a:solidFill>
                  <a:srgbClr val="002060"/>
                </a:solidFill>
                <a:latin typeface="微软雅黑" panose="020B0503020204020204" pitchFamily="34" charset="-122"/>
                <a:ea typeface="微软雅黑" panose="020B0503020204020204" pitchFamily="34" charset="-122"/>
              </a:rPr>
              <a:t>的网络结构将高维特征映射到低维空间</a:t>
            </a:r>
            <a:endParaRPr kumimoji="1" lang="zh-CN" altLang="en-US" sz="1200" b="0" kern="0" dirty="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参考：</a:t>
            </a:r>
            <a:r>
              <a:rPr lang="en-US" altLang="zh-CN" dirty="0"/>
              <a:t>https://www.zhihu.com/question/376488105/answer/1849379553</a:t>
            </a:r>
            <a:endParaRPr lang="en-US" altLang="zh-CN" dirty="0"/>
          </a:p>
          <a:p>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002060"/>
                </a:solidFill>
                <a:latin typeface="微软雅黑" panose="020B0503020204020204" pitchFamily="34" charset="-122"/>
                <a:ea typeface="微软雅黑" panose="020B0503020204020204" pitchFamily="34" charset="-122"/>
              </a:rPr>
              <a:t>本页内容：</a:t>
            </a:r>
            <a:r>
              <a:rPr lang="en-US" altLang="zh-CN" b="0" dirty="0" err="1">
                <a:solidFill>
                  <a:srgbClr val="002060"/>
                </a:solidFill>
                <a:latin typeface="微软雅黑" panose="020B0503020204020204" pitchFamily="34" charset="-122"/>
                <a:ea typeface="微软雅黑" panose="020B0503020204020204" pitchFamily="34" charset="-122"/>
              </a:rPr>
              <a:t>Xception</a:t>
            </a:r>
            <a:r>
              <a:rPr lang="zh-CN" altLang="en-US" b="0" dirty="0">
                <a:solidFill>
                  <a:srgbClr val="002060"/>
                </a:solidFill>
                <a:latin typeface="微软雅黑" panose="020B0503020204020204" pitchFamily="34" charset="-122"/>
                <a:ea typeface="微软雅黑" panose="020B0503020204020204" pitchFamily="34" charset="-122"/>
              </a:rPr>
              <a:t>，它类似于</a:t>
            </a:r>
            <a:r>
              <a:rPr lang="en-US" altLang="zh-CN" b="0" dirty="0" err="1">
                <a:solidFill>
                  <a:srgbClr val="002060"/>
                </a:solidFill>
                <a:latin typeface="微软雅黑" panose="020B0503020204020204" pitchFamily="34" charset="-122"/>
                <a:ea typeface="微软雅黑" panose="020B0503020204020204" pitchFamily="34" charset="-122"/>
              </a:rPr>
              <a:t>MobileNet</a:t>
            </a:r>
            <a:r>
              <a:rPr lang="zh-CN" altLang="en-US" b="0" dirty="0">
                <a:solidFill>
                  <a:srgbClr val="002060"/>
                </a:solidFill>
                <a:latin typeface="微软雅黑" panose="020B0503020204020204" pitchFamily="34" charset="-122"/>
                <a:ea typeface="微软雅黑" panose="020B0503020204020204" pitchFamily="34" charset="-122"/>
              </a:rPr>
              <a:t>，但调换了深度、逐点卷积的顺序，即</a:t>
            </a:r>
            <a:endParaRPr lang="en-US" altLang="zh-CN" b="0" dirty="0">
              <a:solidFill>
                <a:srgbClr val="002060"/>
              </a:solidFill>
              <a:latin typeface="微软雅黑" panose="020B0503020204020204" pitchFamily="34" charset="-122"/>
              <a:ea typeface="微软雅黑" panose="020B0503020204020204" pitchFamily="34" charset="-122"/>
            </a:endParaRPr>
          </a:p>
          <a:p>
            <a:r>
              <a:rPr lang="en-US" altLang="zh-CN" b="0" dirty="0" err="1">
                <a:solidFill>
                  <a:srgbClr val="002060"/>
                </a:solidFill>
                <a:latin typeface="微软雅黑" panose="020B0503020204020204" pitchFamily="34" charset="-122"/>
                <a:ea typeface="微软雅黑" panose="020B0503020204020204" pitchFamily="34" charset="-122"/>
              </a:rPr>
              <a:t>MobileNet</a:t>
            </a:r>
            <a:r>
              <a:rPr lang="zh-CN" altLang="en-US" b="0" dirty="0">
                <a:solidFill>
                  <a:srgbClr val="002060"/>
                </a:solidFill>
                <a:latin typeface="微软雅黑" panose="020B0503020204020204" pitchFamily="34" charset="-122"/>
                <a:ea typeface="微软雅黑" panose="020B0503020204020204" pitchFamily="34" charset="-122"/>
              </a:rPr>
              <a:t>：先深度（学习空间相关性）、再逐点（学习通道相关性）</a:t>
            </a: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err="1">
                <a:solidFill>
                  <a:srgbClr val="002060"/>
                </a:solidFill>
                <a:latin typeface="微软雅黑" panose="020B0503020204020204" pitchFamily="34" charset="-122"/>
                <a:ea typeface="微软雅黑" panose="020B0503020204020204" pitchFamily="34" charset="-122"/>
              </a:rPr>
              <a:t>Xception</a:t>
            </a:r>
            <a:r>
              <a:rPr lang="zh-CN" altLang="en-US" b="0" dirty="0">
                <a:solidFill>
                  <a:srgbClr val="002060"/>
                </a:solidFill>
                <a:latin typeface="微软雅黑" panose="020B0503020204020204" pitchFamily="34" charset="-122"/>
                <a:ea typeface="微软雅黑" panose="020B0503020204020204" pitchFamily="34" charset="-122"/>
              </a:rPr>
              <a:t>：再逐点（学习通道相关性）、先深度（学习空间相关性）</a:t>
            </a:r>
            <a:endParaRPr lang="en-US" altLang="zh-CN" b="0" dirty="0">
              <a:solidFill>
                <a:srgbClr val="002060"/>
              </a:solidFill>
              <a:latin typeface="微软雅黑" panose="020B0503020204020204" pitchFamily="34" charset="-122"/>
              <a:ea typeface="微软雅黑" panose="020B0503020204020204" pitchFamily="34" charset="-122"/>
            </a:endParaRPr>
          </a:p>
          <a:p>
            <a:endParaRPr lang="en-US" altLang="zh-CN" b="0" dirty="0">
              <a:solidFill>
                <a:srgbClr val="002060"/>
              </a:solidFill>
              <a:latin typeface="微软雅黑" panose="020B0503020204020204" pitchFamily="34" charset="-122"/>
              <a:ea typeface="微软雅黑" panose="020B0503020204020204" pitchFamily="34" charset="-122"/>
            </a:endParaRPr>
          </a:p>
          <a:p>
            <a:r>
              <a:rPr lang="en-US" altLang="zh-CN" b="0" dirty="0" err="1">
                <a:solidFill>
                  <a:srgbClr val="002060"/>
                </a:solidFill>
                <a:latin typeface="微软雅黑" panose="020B0503020204020204" pitchFamily="34" charset="-122"/>
                <a:ea typeface="微软雅黑" panose="020B0503020204020204" pitchFamily="34" charset="-122"/>
              </a:rPr>
              <a:t>Xception</a:t>
            </a:r>
            <a:r>
              <a:rPr lang="zh-CN" altLang="en-US" b="0" dirty="0">
                <a:solidFill>
                  <a:srgbClr val="002060"/>
                </a:solidFill>
                <a:latin typeface="微软雅黑" panose="020B0503020204020204" pitchFamily="34" charset="-122"/>
                <a:ea typeface="微软雅黑" panose="020B0503020204020204" pitchFamily="34" charset="-122"/>
              </a:rPr>
              <a:t>是谷歌</a:t>
            </a:r>
            <a:r>
              <a:rPr lang="en-US" altLang="zh-CN" b="0" dirty="0">
                <a:solidFill>
                  <a:srgbClr val="002060"/>
                </a:solidFill>
                <a:latin typeface="微软雅黑" panose="020B0503020204020204" pitchFamily="34" charset="-122"/>
                <a:ea typeface="微软雅黑" panose="020B0503020204020204" pitchFamily="34" charset="-122"/>
              </a:rPr>
              <a:t>2017 </a:t>
            </a:r>
            <a:r>
              <a:rPr lang="zh-CN" altLang="en-US" b="0" dirty="0">
                <a:solidFill>
                  <a:srgbClr val="002060"/>
                </a:solidFill>
                <a:latin typeface="微软雅黑" panose="020B0503020204020204" pitchFamily="34" charset="-122"/>
                <a:ea typeface="微软雅黑" panose="020B0503020204020204" pitchFamily="34" charset="-122"/>
              </a:rPr>
              <a:t>年在</a:t>
            </a:r>
            <a:r>
              <a:rPr lang="en-US" altLang="zh-CN" b="0" dirty="0">
                <a:solidFill>
                  <a:srgbClr val="002060"/>
                </a:solidFill>
                <a:latin typeface="微软雅黑" panose="020B0503020204020204" pitchFamily="34" charset="-122"/>
                <a:ea typeface="微软雅黑" panose="020B0503020204020204" pitchFamily="34" charset="-122"/>
              </a:rPr>
              <a:t>Inception V3</a:t>
            </a:r>
            <a:r>
              <a:rPr lang="zh-CN" altLang="en-US" b="0" dirty="0">
                <a:solidFill>
                  <a:srgbClr val="002060"/>
                </a:solidFill>
                <a:latin typeface="微软雅黑" panose="020B0503020204020204" pitchFamily="34" charset="-122"/>
                <a:ea typeface="微软雅黑" panose="020B0503020204020204" pitchFamily="34" charset="-122"/>
              </a:rPr>
              <a:t>基础上设计的轻量化网络，命名：</a:t>
            </a:r>
            <a:r>
              <a:rPr lang="en-US" b="0" i="0" dirty="0" err="1">
                <a:solidFill>
                  <a:srgbClr val="121212"/>
                </a:solidFill>
                <a:effectLst/>
                <a:latin typeface="-apple-system"/>
              </a:rPr>
              <a:t>Xception</a:t>
            </a:r>
            <a:r>
              <a:rPr lang="zh-TW" altLang="en-US" b="0" i="0" dirty="0">
                <a:solidFill>
                  <a:srgbClr val="121212"/>
                </a:solidFill>
                <a:effectLst/>
                <a:latin typeface="-apple-system"/>
              </a:rPr>
              <a:t> </a:t>
            </a:r>
            <a:r>
              <a:rPr lang="en-US" altLang="zh-CN" b="0" i="0" dirty="0">
                <a:solidFill>
                  <a:srgbClr val="121212"/>
                </a:solidFill>
                <a:effectLst/>
                <a:latin typeface="-apple-system"/>
              </a:rPr>
              <a:t>= </a:t>
            </a:r>
            <a:r>
              <a:rPr lang="en-US" b="0" i="0" dirty="0">
                <a:solidFill>
                  <a:srgbClr val="121212"/>
                </a:solidFill>
                <a:effectLst/>
                <a:latin typeface="-apple-system"/>
              </a:rPr>
              <a:t>Extreme Inception</a:t>
            </a:r>
            <a:r>
              <a:rPr lang="en-US" altLang="zh-CN" b="0" i="0" dirty="0">
                <a:solidFill>
                  <a:srgbClr val="121212"/>
                </a:solidFill>
                <a:effectLst/>
                <a:latin typeface="-apple-system"/>
              </a:rPr>
              <a:t> </a:t>
            </a:r>
            <a:endParaRPr lang="en-US" altLang="zh-CN" b="0" dirty="0">
              <a:solidFill>
                <a:srgbClr val="002060"/>
              </a:solidFill>
              <a:latin typeface="微软雅黑" panose="020B0503020204020204" pitchFamily="34" charset="-122"/>
              <a:ea typeface="微软雅黑" panose="020B0503020204020204" pitchFamily="34" charset="-122"/>
            </a:endParaRPr>
          </a:p>
          <a:p>
            <a:endParaRPr lang="en-US" altLang="zh-CN" b="0" dirty="0">
              <a:solidFill>
                <a:srgbClr val="002060"/>
              </a:solidFill>
              <a:latin typeface="微软雅黑" panose="020B0503020204020204" pitchFamily="34" charset="-122"/>
              <a:ea typeface="微软雅黑" panose="020B0503020204020204" pitchFamily="34" charset="-122"/>
            </a:endParaRPr>
          </a:p>
          <a:p>
            <a:r>
              <a:rPr lang="zh-CN" altLang="en-US" b="0" dirty="0">
                <a:solidFill>
                  <a:srgbClr val="002060"/>
                </a:solidFill>
                <a:latin typeface="微软雅黑" panose="020B0503020204020204" pitchFamily="34" charset="-122"/>
                <a:ea typeface="微软雅黑" panose="020B0503020204020204" pitchFamily="34" charset="-122"/>
              </a:rPr>
              <a:t>右图：</a:t>
            </a:r>
            <a:r>
              <a:rPr lang="en-US" altLang="zh-CN" b="0" dirty="0" err="1">
                <a:solidFill>
                  <a:srgbClr val="002060"/>
                </a:solidFill>
                <a:latin typeface="微软雅黑" panose="020B0503020204020204" pitchFamily="34" charset="-122"/>
                <a:ea typeface="微软雅黑" panose="020B0503020204020204" pitchFamily="34" charset="-122"/>
              </a:rPr>
              <a:t>Xception</a:t>
            </a:r>
            <a:r>
              <a:rPr lang="zh-CN" altLang="en-US" b="0" dirty="0">
                <a:solidFill>
                  <a:srgbClr val="002060"/>
                </a:solidFill>
                <a:latin typeface="微软雅黑" panose="020B0503020204020204" pitchFamily="34" charset="-122"/>
                <a:ea typeface="微软雅黑" panose="020B0503020204020204" pitchFamily="34" charset="-122"/>
              </a:rPr>
              <a:t>模块</a:t>
            </a:r>
            <a:endParaRPr lang="en-US" altLang="zh-CN" b="0" dirty="0">
              <a:solidFill>
                <a:srgbClr val="002060"/>
              </a:solidFill>
              <a:latin typeface="微软雅黑" panose="020B0503020204020204" pitchFamily="34" charset="-122"/>
              <a:ea typeface="微软雅黑" panose="020B0503020204020204" pitchFamily="34" charset="-122"/>
            </a:endParaRPr>
          </a:p>
          <a:p>
            <a:r>
              <a:rPr lang="en-US" altLang="zh-CN" b="0" dirty="0">
                <a:solidFill>
                  <a:srgbClr val="002060"/>
                </a:solidFill>
                <a:latin typeface="微软雅黑" panose="020B0503020204020204" pitchFamily="34" charset="-122"/>
                <a:ea typeface="微软雅黑" panose="020B0503020204020204" pitchFamily="34" charset="-122"/>
              </a:rPr>
              <a:t>1</a:t>
            </a:r>
            <a:r>
              <a:rPr lang="zh-CN" altLang="en-US" b="0" dirty="0">
                <a:solidFill>
                  <a:srgbClr val="002060"/>
                </a:solidFill>
                <a:latin typeface="微软雅黑" panose="020B0503020204020204" pitchFamily="34" charset="-122"/>
                <a:ea typeface="微软雅黑" panose="020B0503020204020204" pitchFamily="34" charset="-122"/>
              </a:rPr>
              <a:t>）</a:t>
            </a:r>
            <a:r>
              <a:rPr lang="en-US" altLang="zh-CN" b="0" dirty="0" err="1">
                <a:solidFill>
                  <a:srgbClr val="002060"/>
                </a:solidFill>
                <a:latin typeface="微软雅黑" panose="020B0503020204020204" pitchFamily="34" charset="-122"/>
                <a:ea typeface="微软雅黑" panose="020B0503020204020204" pitchFamily="34" charset="-122"/>
              </a:rPr>
              <a:t>D_in</a:t>
            </a:r>
            <a:r>
              <a:rPr lang="zh-CN" altLang="en-US" b="0" dirty="0">
                <a:solidFill>
                  <a:srgbClr val="002060"/>
                </a:solidFill>
                <a:latin typeface="微软雅黑" panose="020B0503020204020204" pitchFamily="34" charset="-122"/>
                <a:ea typeface="微软雅黑" panose="020B0503020204020204" pitchFamily="34" charset="-122"/>
              </a:rPr>
              <a:t>个通道的输入特征，先与</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组卷积核（每组</a:t>
            </a:r>
            <a:r>
              <a:rPr lang="en-US" altLang="zh-CN" b="0" dirty="0" err="1">
                <a:solidFill>
                  <a:srgbClr val="002060"/>
                </a:solidFill>
                <a:latin typeface="微软雅黑" panose="020B0503020204020204" pitchFamily="34" charset="-122"/>
                <a:ea typeface="微软雅黑" panose="020B0503020204020204" pitchFamily="34" charset="-122"/>
              </a:rPr>
              <a:t>D_in</a:t>
            </a:r>
            <a:r>
              <a:rPr lang="zh-CN" altLang="en-US" b="0" dirty="0">
                <a:solidFill>
                  <a:srgbClr val="002060"/>
                </a:solidFill>
                <a:latin typeface="微软雅黑" panose="020B0503020204020204" pitchFamily="34" charset="-122"/>
                <a:ea typeface="微软雅黑" panose="020B0503020204020204" pitchFamily="34" charset="-122"/>
              </a:rPr>
              <a:t>个</a:t>
            </a:r>
            <a:r>
              <a:rPr lang="en-US" altLang="zh-CN" b="0" dirty="0">
                <a:solidFill>
                  <a:srgbClr val="002060"/>
                </a:solidFill>
                <a:latin typeface="微软雅黑" panose="020B0503020204020204" pitchFamily="34" charset="-122"/>
                <a:ea typeface="微软雅黑" panose="020B0503020204020204" pitchFamily="34" charset="-122"/>
              </a:rPr>
              <a:t>1x1</a:t>
            </a:r>
            <a:r>
              <a:rPr lang="zh-CN" altLang="en-US" b="0" dirty="0">
                <a:solidFill>
                  <a:srgbClr val="002060"/>
                </a:solidFill>
                <a:latin typeface="微软雅黑" panose="020B0503020204020204" pitchFamily="34" charset="-122"/>
                <a:ea typeface="微软雅黑" panose="020B0503020204020204" pitchFamily="34" charset="-122"/>
              </a:rPr>
              <a:t>的内核）做逐点卷积，得</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个通道的特征图</a:t>
            </a: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solidFill>
                  <a:srgbClr val="002060"/>
                </a:solidFill>
                <a:latin typeface="微软雅黑" panose="020B0503020204020204" pitchFamily="34" charset="-122"/>
                <a:ea typeface="微软雅黑" panose="020B0503020204020204" pitchFamily="34" charset="-122"/>
              </a:rPr>
              <a:t>2</a:t>
            </a:r>
            <a:r>
              <a:rPr lang="zh-CN" altLang="en-US" b="0" dirty="0">
                <a:solidFill>
                  <a:srgbClr val="002060"/>
                </a:solidFill>
                <a:latin typeface="微软雅黑" panose="020B0503020204020204" pitchFamily="34" charset="-122"/>
                <a:ea typeface="微软雅黑" panose="020B0503020204020204" pitchFamily="34" charset="-122"/>
              </a:rPr>
              <a:t>）所得的每个单通道特征图与</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组</a:t>
            </a:r>
            <a:r>
              <a:rPr lang="en-US" altLang="zh-CN" b="0" dirty="0">
                <a:solidFill>
                  <a:srgbClr val="002060"/>
                </a:solidFill>
                <a:latin typeface="微软雅黑" panose="020B0503020204020204" pitchFamily="34" charset="-122"/>
                <a:ea typeface="微软雅黑" panose="020B0503020204020204" pitchFamily="34" charset="-122"/>
              </a:rPr>
              <a:t>3x3</a:t>
            </a:r>
            <a:r>
              <a:rPr lang="zh-CN" altLang="en-US" b="0" dirty="0">
                <a:solidFill>
                  <a:srgbClr val="002060"/>
                </a:solidFill>
                <a:latin typeface="微软雅黑" panose="020B0503020204020204" pitchFamily="34" charset="-122"/>
                <a:ea typeface="微软雅黑" panose="020B0503020204020204" pitchFamily="34" charset="-122"/>
              </a:rPr>
              <a:t>卷积核做卷积，得</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个通道的输出特征（共</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组）</a:t>
            </a:r>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solidFill>
                  <a:srgbClr val="002060"/>
                </a:solidFill>
                <a:latin typeface="微软雅黑" panose="020B0503020204020204" pitchFamily="34" charset="-122"/>
                <a:ea typeface="微软雅黑" panose="020B0503020204020204" pitchFamily="34" charset="-122"/>
              </a:rPr>
              <a:t>3</a:t>
            </a:r>
            <a:r>
              <a:rPr lang="zh-CN" altLang="en-US" b="0" dirty="0">
                <a:solidFill>
                  <a:srgbClr val="002060"/>
                </a:solidFill>
                <a:latin typeface="微软雅黑" panose="020B0503020204020204" pitchFamily="34" charset="-122"/>
                <a:ea typeface="微软雅黑" panose="020B0503020204020204" pitchFamily="34" charset="-122"/>
              </a:rPr>
              <a:t>）合并</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组</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/k</a:t>
            </a:r>
            <a:r>
              <a:rPr lang="zh-CN" altLang="en-US" b="0" dirty="0">
                <a:solidFill>
                  <a:srgbClr val="002060"/>
                </a:solidFill>
                <a:latin typeface="微软雅黑" panose="020B0503020204020204" pitchFamily="34" charset="-122"/>
                <a:ea typeface="微软雅黑" panose="020B0503020204020204" pitchFamily="34" charset="-122"/>
              </a:rPr>
              <a:t>个通道的输出，得</a:t>
            </a:r>
            <a:r>
              <a:rPr lang="en-US" altLang="zh-CN" b="0" dirty="0" err="1">
                <a:solidFill>
                  <a:srgbClr val="002060"/>
                </a:solidFill>
                <a:latin typeface="微软雅黑" panose="020B0503020204020204" pitchFamily="34" charset="-122"/>
                <a:ea typeface="微软雅黑" panose="020B0503020204020204" pitchFamily="34" charset="-122"/>
              </a:rPr>
              <a:t>D_out</a:t>
            </a:r>
            <a:r>
              <a:rPr lang="zh-CN" altLang="en-US" b="0" dirty="0">
                <a:solidFill>
                  <a:srgbClr val="002060"/>
                </a:solidFill>
                <a:latin typeface="微软雅黑" panose="020B0503020204020204" pitchFamily="34" charset="-122"/>
                <a:ea typeface="微软雅黑" panose="020B0503020204020204" pitchFamily="34" charset="-122"/>
              </a:rPr>
              <a:t>通道的输出</a:t>
            </a:r>
            <a:endParaRPr lang="en-US" altLang="zh-CN" b="0" dirty="0">
              <a:solidFill>
                <a:srgbClr val="002060"/>
              </a:solidFill>
              <a:latin typeface="微软雅黑" panose="020B0503020204020204" pitchFamily="34" charset="-122"/>
              <a:ea typeface="微软雅黑" panose="020B0503020204020204" pitchFamily="34" charset="-122"/>
            </a:endParaRPr>
          </a:p>
          <a:p>
            <a:endParaRPr lang="en-US" altLang="zh-CN"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i="0" dirty="0">
                <a:solidFill>
                  <a:srgbClr val="121212"/>
                </a:solidFill>
                <a:effectLst/>
                <a:latin typeface="-apple-system"/>
              </a:rPr>
              <a:t>Inception</a:t>
            </a:r>
            <a:r>
              <a:rPr lang="zh-CN" altLang="en-US" b="0" i="0" dirty="0">
                <a:solidFill>
                  <a:srgbClr val="121212"/>
                </a:solidFill>
                <a:effectLst/>
                <a:latin typeface="-apple-system"/>
              </a:rPr>
              <a:t>：</a:t>
            </a:r>
            <a:r>
              <a:rPr lang="zh-CN" altLang="en-US" dirty="0"/>
              <a:t>步骤</a:t>
            </a:r>
            <a:r>
              <a:rPr lang="en-US" altLang="zh-CN" dirty="0"/>
              <a:t>2</a:t>
            </a:r>
            <a:r>
              <a:rPr lang="zh-CN" altLang="en-US" dirty="0"/>
              <a:t>）中，把</a:t>
            </a:r>
            <a:r>
              <a:rPr lang="en-US" altLang="zh-CN" dirty="0"/>
              <a:t>1</a:t>
            </a:r>
            <a:r>
              <a:rPr lang="zh-CN" altLang="en-US" dirty="0"/>
              <a:t>）中所得</a:t>
            </a:r>
            <a:r>
              <a:rPr lang="en-US" altLang="zh-CN" dirty="0"/>
              <a:t>k</a:t>
            </a:r>
            <a:r>
              <a:rPr lang="zh-CN" altLang="en-US" dirty="0"/>
              <a:t>通道的特征分为</a:t>
            </a:r>
            <a:r>
              <a:rPr lang="en-US" altLang="zh-CN" dirty="0"/>
              <a:t>g</a:t>
            </a:r>
            <a:r>
              <a:rPr lang="zh-CN" altLang="en-US" dirty="0"/>
              <a:t>组（</a:t>
            </a:r>
            <a:r>
              <a:rPr lang="en-US" altLang="zh-CN" dirty="0"/>
              <a:t>g&lt;k</a:t>
            </a:r>
            <a:r>
              <a:rPr lang="zh-CN" altLang="en-US" dirty="0"/>
              <a:t>），每组对应</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a:t>
            </a:r>
            <a:r>
              <a:rPr lang="en-US" altLang="zh-CN" dirty="0"/>
              <a:t>g</a:t>
            </a:r>
            <a:r>
              <a:rPr lang="zh-CN" altLang="en-US" dirty="0"/>
              <a:t>组</a:t>
            </a:r>
            <a:r>
              <a:rPr lang="zh-CN" altLang="en-US" b="0" dirty="0">
                <a:solidFill>
                  <a:srgbClr val="002060"/>
                </a:solidFill>
                <a:latin typeface="微软雅黑" panose="020B0503020204020204" pitchFamily="34" charset="-122"/>
                <a:ea typeface="微软雅黑" panose="020B0503020204020204" pitchFamily="34" charset="-122"/>
              </a:rPr>
              <a:t>卷积核（每组含</a:t>
            </a:r>
            <a:r>
              <a:rPr lang="en-US" altLang="zh-CN" b="0" dirty="0">
                <a:solidFill>
                  <a:srgbClr val="002060"/>
                </a:solidFill>
                <a:latin typeface="微软雅黑" panose="020B0503020204020204" pitchFamily="34" charset="-122"/>
                <a:ea typeface="微软雅黑" panose="020B0503020204020204" pitchFamily="34" charset="-122"/>
              </a:rPr>
              <a:t>k/g</a:t>
            </a:r>
            <a:r>
              <a:rPr lang="zh-CN" altLang="en-US" b="0" dirty="0">
                <a:solidFill>
                  <a:srgbClr val="002060"/>
                </a:solidFill>
                <a:latin typeface="微软雅黑" panose="020B0503020204020204" pitchFamily="34" charset="-122"/>
                <a:ea typeface="微软雅黑" panose="020B0503020204020204" pitchFamily="34" charset="-122"/>
              </a:rPr>
              <a:t>个</a:t>
            </a:r>
            <a:r>
              <a:rPr lang="en-US" altLang="zh-CN" b="0" dirty="0">
                <a:solidFill>
                  <a:srgbClr val="002060"/>
                </a:solidFill>
                <a:latin typeface="微软雅黑" panose="020B0503020204020204" pitchFamily="34" charset="-122"/>
                <a:ea typeface="微软雅黑" panose="020B0503020204020204" pitchFamily="34" charset="-122"/>
              </a:rPr>
              <a:t>3x3</a:t>
            </a:r>
            <a:r>
              <a:rPr lang="zh-CN" altLang="en-US" b="0" dirty="0">
                <a:solidFill>
                  <a:srgbClr val="002060"/>
                </a:solidFill>
                <a:latin typeface="微软雅黑" panose="020B0503020204020204" pitchFamily="34" charset="-122"/>
                <a:ea typeface="微软雅黑" panose="020B0503020204020204" pitchFamily="34" charset="-122"/>
              </a:rPr>
              <a:t>内核）</a:t>
            </a:r>
            <a:r>
              <a:rPr lang="zh-CN" altLang="en-US" dirty="0"/>
              <a:t>，分组卷积，</a:t>
            </a:r>
            <a:r>
              <a:rPr lang="zh-CN" altLang="en-US" b="0" dirty="0">
                <a:solidFill>
                  <a:srgbClr val="002060"/>
                </a:solidFill>
                <a:latin typeface="微软雅黑" panose="020B0503020204020204" pitchFamily="34" charset="-122"/>
                <a:ea typeface="微软雅黑" panose="020B0503020204020204" pitchFamily="34" charset="-122"/>
              </a:rPr>
              <a:t>得</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组</a:t>
            </a:r>
            <a:r>
              <a:rPr lang="en-US" altLang="zh-CN" b="0" dirty="0" err="1">
                <a:solidFill>
                  <a:srgbClr val="002060"/>
                </a:solidFill>
                <a:latin typeface="微软雅黑" panose="020B0503020204020204" pitchFamily="34" charset="-122"/>
                <a:ea typeface="微软雅黑" panose="020B0503020204020204" pitchFamily="34" charset="-122"/>
              </a:rPr>
              <a:t>D_out</a:t>
            </a:r>
            <a:r>
              <a:rPr lang="en-US" altLang="zh-CN" b="0" dirty="0">
                <a:solidFill>
                  <a:srgbClr val="002060"/>
                </a:solidFill>
                <a:latin typeface="微软雅黑" panose="020B0503020204020204" pitchFamily="34" charset="-122"/>
                <a:ea typeface="微软雅黑" panose="020B0503020204020204" pitchFamily="34" charset="-122"/>
              </a:rPr>
              <a:t>/g</a:t>
            </a:r>
            <a:r>
              <a:rPr lang="zh-CN" altLang="en-US" b="0" dirty="0">
                <a:solidFill>
                  <a:srgbClr val="002060"/>
                </a:solidFill>
                <a:latin typeface="微软雅黑" panose="020B0503020204020204" pitchFamily="34" charset="-122"/>
                <a:ea typeface="微软雅黑" panose="020B0503020204020204" pitchFamily="34" charset="-122"/>
              </a:rPr>
              <a:t>个通道的输出特征。可见</a:t>
            </a:r>
            <a:r>
              <a:rPr lang="en-US" altLang="zh-CN" b="0" dirty="0" err="1">
                <a:solidFill>
                  <a:srgbClr val="002060"/>
                </a:solidFill>
                <a:latin typeface="微软雅黑" panose="020B0503020204020204" pitchFamily="34" charset="-122"/>
                <a:ea typeface="微软雅黑" panose="020B0503020204020204" pitchFamily="34" charset="-122"/>
              </a:rPr>
              <a:t>Xception</a:t>
            </a:r>
            <a:r>
              <a:rPr lang="zh-CN" altLang="en-US" b="0" dirty="0">
                <a:solidFill>
                  <a:srgbClr val="002060"/>
                </a:solidFill>
                <a:latin typeface="微软雅黑" panose="020B0503020204020204" pitchFamily="34" charset="-122"/>
                <a:ea typeface="微软雅黑" panose="020B0503020204020204" pitchFamily="34" charset="-122"/>
              </a:rPr>
              <a:t>相当于极端情况下（</a:t>
            </a:r>
            <a:r>
              <a:rPr lang="en-US" altLang="zh-CN" b="0" dirty="0">
                <a:solidFill>
                  <a:srgbClr val="002060"/>
                </a:solidFill>
                <a:latin typeface="微软雅黑" panose="020B0503020204020204" pitchFamily="34" charset="-122"/>
                <a:ea typeface="微软雅黑" panose="020B0503020204020204" pitchFamily="34" charset="-122"/>
              </a:rPr>
              <a:t>g=k</a:t>
            </a:r>
            <a:r>
              <a:rPr lang="zh-CN" altLang="en-US" b="0" dirty="0">
                <a:solidFill>
                  <a:srgbClr val="002060"/>
                </a:solidFill>
                <a:latin typeface="微软雅黑" panose="020B0503020204020204" pitchFamily="34" charset="-122"/>
                <a:ea typeface="微软雅黑" panose="020B0503020204020204" pitchFamily="34" charset="-122"/>
              </a:rPr>
              <a:t>）的</a:t>
            </a:r>
            <a:r>
              <a:rPr lang="en-US" altLang="zh-CN" b="0" dirty="0">
                <a:solidFill>
                  <a:srgbClr val="002060"/>
                </a:solidFill>
                <a:latin typeface="微软雅黑" panose="020B0503020204020204" pitchFamily="34" charset="-122"/>
                <a:ea typeface="微软雅黑" panose="020B0503020204020204" pitchFamily="34" charset="-122"/>
              </a:rPr>
              <a:t>Inception</a:t>
            </a:r>
            <a:r>
              <a:rPr lang="zh-CN" altLang="en-US" b="0" dirty="0">
                <a:solidFill>
                  <a:srgbClr val="002060"/>
                </a:solidFill>
                <a:latin typeface="微软雅黑" panose="020B0503020204020204" pitchFamily="34" charset="-122"/>
                <a:ea typeface="微软雅黑" panose="020B0503020204020204" pitchFamily="34" charset="-122"/>
              </a:rPr>
              <a:t>，故名</a:t>
            </a:r>
            <a:r>
              <a:rPr lang="en-US" altLang="zh-CN" b="0" dirty="0">
                <a:solidFill>
                  <a:srgbClr val="002060"/>
                </a:solidFill>
                <a:latin typeface="微软雅黑" panose="020B0503020204020204" pitchFamily="34" charset="-122"/>
                <a:ea typeface="微软雅黑" panose="020B0503020204020204" pitchFamily="34" charset="-122"/>
              </a:rPr>
              <a:t> </a:t>
            </a:r>
            <a:endParaRPr lang="en-US" altLang="zh-CN" dirty="0"/>
          </a:p>
          <a:p>
            <a:endParaRPr lang="en-US" altLang="zh-CN" dirty="0"/>
          </a:p>
          <a:p>
            <a:r>
              <a:rPr lang="zh-CN" altLang="en-US" dirty="0"/>
              <a:t>参考：</a:t>
            </a:r>
            <a:endParaRPr lang="en-US" altLang="zh-CN" dirty="0"/>
          </a:p>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002060"/>
                </a:solidFill>
                <a:latin typeface="微软雅黑" panose="020B0503020204020204" pitchFamily="34" charset="-122"/>
                <a:ea typeface="微软雅黑" panose="020B0503020204020204" pitchFamily="34" charset="-122"/>
              </a:rPr>
              <a:t>本页内容：</a:t>
            </a:r>
            <a:r>
              <a:rPr lang="en-US" altLang="zh-CN" b="0" dirty="0" err="1">
                <a:solidFill>
                  <a:srgbClr val="002060"/>
                </a:solidFill>
                <a:latin typeface="微软雅黑" panose="020B0503020204020204" pitchFamily="34" charset="-122"/>
                <a:ea typeface="微软雅黑" panose="020B0503020204020204" pitchFamily="34" charset="-122"/>
              </a:rPr>
              <a:t>ShuffleNet</a:t>
            </a:r>
            <a:endParaRPr lang="en-US" altLang="zh-CN" b="0" dirty="0">
              <a:solidFill>
                <a:srgbClr val="002060"/>
              </a:solidFill>
              <a:latin typeface="微软雅黑" panose="020B0503020204020204" pitchFamily="34" charset="-122"/>
              <a:ea typeface="微软雅黑" panose="020B0503020204020204" pitchFamily="34" charset="-122"/>
            </a:endParaRPr>
          </a:p>
          <a:p>
            <a:endParaRPr lang="en-US" altLang="zh-CN" b="0" i="0" dirty="0">
              <a:solidFill>
                <a:srgbClr val="002060"/>
              </a:solidFill>
              <a:effectLst/>
              <a:latin typeface="微软雅黑" panose="020B0503020204020204" pitchFamily="34" charset="-122"/>
              <a:ea typeface="微软雅黑" panose="020B0503020204020204" pitchFamily="34" charset="-122"/>
            </a:endParaRPr>
          </a:p>
          <a:p>
            <a:r>
              <a:rPr lang="zh-CN" altLang="en-US" b="0" i="0" dirty="0">
                <a:solidFill>
                  <a:srgbClr val="002060"/>
                </a:solidFill>
                <a:effectLst/>
                <a:latin typeface="微软雅黑" panose="020B0503020204020204" pitchFamily="34" charset="-122"/>
                <a:ea typeface="微软雅黑" panose="020B0503020204020204" pitchFamily="34" charset="-122"/>
              </a:rPr>
              <a:t>采用了类似于深度可分离卷积的方法：在两次组卷积直接进行通道混洗（</a:t>
            </a:r>
            <a:r>
              <a:rPr lang="en-US" altLang="zh-CN" b="0" i="0" dirty="0">
                <a:solidFill>
                  <a:srgbClr val="002060"/>
                </a:solidFill>
                <a:effectLst/>
                <a:latin typeface="微软雅黑" panose="020B0503020204020204" pitchFamily="34" charset="-122"/>
                <a:ea typeface="微软雅黑" panose="020B0503020204020204" pitchFamily="34" charset="-122"/>
              </a:rPr>
              <a:t>shuffle</a:t>
            </a:r>
            <a:r>
              <a:rPr lang="zh-CN" altLang="en-US" b="0" i="0" dirty="0">
                <a:solidFill>
                  <a:srgbClr val="002060"/>
                </a:solidFill>
                <a:effectLst/>
                <a:latin typeface="微软雅黑" panose="020B0503020204020204" pitchFamily="34" charset="-122"/>
                <a:ea typeface="微软雅黑" panose="020B0503020204020204" pitchFamily="34" charset="-122"/>
              </a:rPr>
              <a:t>），实现跨组信息流动，取得较好效果</a:t>
            </a:r>
            <a:endParaRPr lang="en-US" altLang="zh-CN" b="0" i="0" dirty="0">
              <a:solidFill>
                <a:srgbClr val="121212"/>
              </a:solidFill>
              <a:effectLst/>
              <a:latin typeface="-apple-system"/>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0" i="0" dirty="0">
                <a:solidFill>
                  <a:srgbClr val="333333"/>
                </a:solidFill>
                <a:effectLst/>
                <a:latin typeface="PingFang SC"/>
              </a:rPr>
              <a:t>首先看线性量化：</a:t>
            </a:r>
            <a:endParaRPr lang="zh-CN" altLang="en-US" b="0"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i="0" dirty="0">
                <a:solidFill>
                  <a:srgbClr val="333333"/>
                </a:solidFill>
                <a:effectLst/>
                <a:latin typeface="PingFang SC"/>
              </a:rPr>
              <a:t>线性量化要求量化后数据均匀分布，一般表示为定点数（可视为：整形数</a:t>
            </a:r>
            <a:r>
              <a:rPr lang="en-US" altLang="zh-CN" i="0" dirty="0">
                <a:solidFill>
                  <a:srgbClr val="333333"/>
                </a:solidFill>
                <a:effectLst/>
                <a:latin typeface="PingFang SC"/>
              </a:rPr>
              <a:t> + </a:t>
            </a:r>
            <a:r>
              <a:rPr lang="zh-CN" altLang="en-US" i="0" dirty="0">
                <a:solidFill>
                  <a:srgbClr val="333333"/>
                </a:solidFill>
                <a:effectLst/>
                <a:latin typeface="PingFang SC"/>
              </a:rPr>
              <a:t>固定小数点位置）。</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i="0" dirty="0">
                <a:solidFill>
                  <a:srgbClr val="333333"/>
                </a:solidFill>
                <a:effectLst/>
                <a:latin typeface="PingFang SC"/>
              </a:rPr>
              <a:t>1</a:t>
            </a:r>
            <a:r>
              <a:rPr lang="zh-CN" altLang="en-US" i="0" dirty="0">
                <a:solidFill>
                  <a:srgbClr val="333333"/>
                </a:solidFill>
                <a:effectLst/>
                <a:latin typeface="PingFang SC"/>
              </a:rPr>
              <a:t>）按量化后的数据值域</a:t>
            </a:r>
            <a:r>
              <a:rPr lang="en-US" altLang="zh-CN" i="0" dirty="0">
                <a:solidFill>
                  <a:srgbClr val="333333"/>
                </a:solidFill>
                <a:effectLst/>
                <a:latin typeface="PingFang SC"/>
              </a:rPr>
              <a:t> </a:t>
            </a:r>
            <a:r>
              <a:rPr lang="zh-CN" altLang="en-US" i="0" dirty="0">
                <a:solidFill>
                  <a:srgbClr val="333333"/>
                </a:solidFill>
                <a:effectLst/>
                <a:latin typeface="PingFang SC"/>
              </a:rPr>
              <a:t>是否以</a:t>
            </a:r>
            <a:r>
              <a:rPr lang="en-US" altLang="zh-CN" i="0" dirty="0">
                <a:solidFill>
                  <a:srgbClr val="333333"/>
                </a:solidFill>
                <a:effectLst/>
                <a:latin typeface="PingFang SC"/>
              </a:rPr>
              <a:t> 0 </a:t>
            </a:r>
            <a:r>
              <a:rPr lang="zh-CN" altLang="en-US" i="0" dirty="0">
                <a:solidFill>
                  <a:srgbClr val="333333"/>
                </a:solidFill>
                <a:effectLst/>
                <a:latin typeface="PingFang SC"/>
              </a:rPr>
              <a:t>为中心对称，分为：对称量化</a:t>
            </a:r>
            <a:r>
              <a:rPr lang="en-US" altLang="zh-CN" i="0" dirty="0">
                <a:solidFill>
                  <a:srgbClr val="333333"/>
                </a:solidFill>
                <a:effectLst/>
                <a:latin typeface="PingFang SC"/>
              </a:rPr>
              <a:t> </a:t>
            </a:r>
            <a:r>
              <a:rPr lang="zh-CN" altLang="en-US" i="0" dirty="0">
                <a:solidFill>
                  <a:srgbClr val="333333"/>
                </a:solidFill>
                <a:effectLst/>
                <a:latin typeface="PingFang SC"/>
              </a:rPr>
              <a:t>与</a:t>
            </a:r>
            <a:r>
              <a:rPr lang="en-US" altLang="zh-CN" i="0" dirty="0">
                <a:solidFill>
                  <a:srgbClr val="333333"/>
                </a:solidFill>
                <a:effectLst/>
                <a:latin typeface="PingFang SC"/>
              </a:rPr>
              <a:t> </a:t>
            </a:r>
            <a:r>
              <a:rPr lang="zh-CN" altLang="en-US" i="0" dirty="0">
                <a:solidFill>
                  <a:srgbClr val="333333"/>
                </a:solidFill>
                <a:effectLst/>
                <a:latin typeface="PingFang SC"/>
              </a:rPr>
              <a:t>非对称量化。</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i="0" dirty="0">
                <a:solidFill>
                  <a:srgbClr val="333333"/>
                </a:solidFill>
                <a:effectLst/>
                <a:latin typeface="PingFang SC"/>
              </a:rPr>
              <a:t>如（后边</a:t>
            </a:r>
            <a:r>
              <a:rPr lang="en-US" altLang="zh-CN" i="0" dirty="0">
                <a:solidFill>
                  <a:srgbClr val="333333"/>
                </a:solidFill>
                <a:effectLst/>
                <a:latin typeface="PingFang SC"/>
              </a:rPr>
              <a:t>4.1.3 </a:t>
            </a:r>
            <a:r>
              <a:rPr lang="zh-CN" altLang="en-US" i="0" dirty="0">
                <a:solidFill>
                  <a:srgbClr val="333333"/>
                </a:solidFill>
                <a:effectLst/>
                <a:latin typeface="PingFang SC"/>
              </a:rPr>
              <a:t>仿射映射量化</a:t>
            </a:r>
            <a:r>
              <a:rPr lang="en-US" altLang="zh-CN" i="0" dirty="0">
                <a:solidFill>
                  <a:srgbClr val="333333"/>
                </a:solidFill>
                <a:effectLst/>
                <a:latin typeface="PingFang SC"/>
              </a:rPr>
              <a:t> </a:t>
            </a:r>
            <a:r>
              <a:rPr lang="zh-CN" altLang="en-US" i="0" dirty="0">
                <a:solidFill>
                  <a:srgbClr val="333333"/>
                </a:solidFill>
                <a:effectLst/>
                <a:latin typeface="PingFang SC"/>
              </a:rPr>
              <a:t>会讲），</a:t>
            </a:r>
            <a:r>
              <a:rPr lang="en-US" altLang="zh-CN" i="0" dirty="0">
                <a:solidFill>
                  <a:srgbClr val="333333"/>
                </a:solidFill>
                <a:effectLst/>
                <a:latin typeface="PingFang SC"/>
              </a:rPr>
              <a:t>32</a:t>
            </a:r>
            <a:r>
              <a:rPr lang="zh-CN" altLang="en-US" i="0" dirty="0">
                <a:solidFill>
                  <a:srgbClr val="333333"/>
                </a:solidFill>
                <a:effectLst/>
                <a:latin typeface="PingFang SC"/>
              </a:rPr>
              <a:t>位浮点数化定点数时，</a:t>
            </a:r>
            <a:r>
              <a:rPr lang="en-US" altLang="zh-CN" i="0" dirty="0">
                <a:solidFill>
                  <a:srgbClr val="333333"/>
                </a:solidFill>
                <a:effectLst/>
                <a:latin typeface="PingFang SC"/>
              </a:rPr>
              <a:t>0</a:t>
            </a:r>
            <a:r>
              <a:rPr lang="zh-CN" altLang="en-US" i="0" dirty="0">
                <a:solidFill>
                  <a:srgbClr val="333333"/>
                </a:solidFill>
                <a:effectLst/>
                <a:latin typeface="PingFang SC"/>
              </a:rPr>
              <a:t>点未必映射到整形的</a:t>
            </a:r>
            <a:r>
              <a:rPr lang="en-US" altLang="zh-CN" i="0" dirty="0">
                <a:solidFill>
                  <a:srgbClr val="333333"/>
                </a:solidFill>
                <a:effectLst/>
                <a:latin typeface="PingFang SC"/>
              </a:rPr>
              <a:t>0</a:t>
            </a:r>
            <a:r>
              <a:rPr lang="zh-CN" altLang="en-US" i="0" dirty="0">
                <a:solidFill>
                  <a:srgbClr val="333333"/>
                </a:solidFill>
                <a:effectLst/>
                <a:latin typeface="PingFang SC"/>
              </a:rPr>
              <a:t>点，就属于非对称量化。</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i="0" dirty="0">
                <a:solidFill>
                  <a:srgbClr val="333333"/>
                </a:solidFill>
                <a:effectLst/>
                <a:latin typeface="PingFang SC"/>
              </a:rPr>
              <a:t>2</a:t>
            </a:r>
            <a:r>
              <a:rPr lang="zh-CN" altLang="en-US" i="0" dirty="0">
                <a:solidFill>
                  <a:srgbClr val="333333"/>
                </a:solidFill>
                <a:effectLst/>
                <a:latin typeface="PingFang SC"/>
              </a:rPr>
              <a:t>）按</a:t>
            </a:r>
            <a:r>
              <a:rPr lang="en-US" altLang="zh-CN" i="0" dirty="0">
                <a:solidFill>
                  <a:srgbClr val="333333"/>
                </a:solidFill>
                <a:effectLst/>
                <a:latin typeface="PingFang SC"/>
              </a:rPr>
              <a:t> </a:t>
            </a:r>
            <a:r>
              <a:rPr lang="zh-CN" altLang="en-US" i="0" dirty="0">
                <a:solidFill>
                  <a:srgbClr val="333333"/>
                </a:solidFill>
                <a:effectLst/>
                <a:latin typeface="PingFang SC"/>
              </a:rPr>
              <a:t>量化中是否有饱和操作，又可分为：饱和量化</a:t>
            </a:r>
            <a:r>
              <a:rPr lang="en-US" altLang="zh-CN" i="0" dirty="0">
                <a:solidFill>
                  <a:srgbClr val="333333"/>
                </a:solidFill>
                <a:effectLst/>
                <a:latin typeface="PingFang SC"/>
              </a:rPr>
              <a:t> </a:t>
            </a:r>
            <a:r>
              <a:rPr lang="zh-CN" altLang="en-US" i="0" dirty="0">
                <a:solidFill>
                  <a:srgbClr val="333333"/>
                </a:solidFill>
                <a:effectLst/>
                <a:latin typeface="PingFang SC"/>
              </a:rPr>
              <a:t>与</a:t>
            </a:r>
            <a:r>
              <a:rPr lang="en-US" altLang="zh-CN" i="0" dirty="0">
                <a:solidFill>
                  <a:srgbClr val="333333"/>
                </a:solidFill>
                <a:effectLst/>
                <a:latin typeface="PingFang SC"/>
              </a:rPr>
              <a:t> </a:t>
            </a:r>
            <a:r>
              <a:rPr lang="zh-CN" altLang="en-US" i="0" dirty="0">
                <a:solidFill>
                  <a:srgbClr val="333333"/>
                </a:solidFill>
                <a:effectLst/>
                <a:latin typeface="PingFang SC"/>
              </a:rPr>
              <a:t>非饱和量化。</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i="0" dirty="0">
                <a:solidFill>
                  <a:srgbClr val="333333"/>
                </a:solidFill>
                <a:effectLst/>
                <a:latin typeface="PingFang SC"/>
              </a:rPr>
              <a:t>非饱和：根据量化前后范围，成比例放缩；以量化到</a:t>
            </a:r>
            <a:r>
              <a:rPr lang="en-US" altLang="zh-CN" i="0" dirty="0">
                <a:solidFill>
                  <a:srgbClr val="333333"/>
                </a:solidFill>
                <a:effectLst/>
                <a:latin typeface="PingFang SC"/>
              </a:rPr>
              <a:t>8bit</a:t>
            </a:r>
            <a:r>
              <a:rPr lang="zh-CN" altLang="en-US" i="0" dirty="0">
                <a:solidFill>
                  <a:srgbClr val="333333"/>
                </a:solidFill>
                <a:effectLst/>
                <a:latin typeface="PingFang SC"/>
              </a:rPr>
              <a:t>定点数为例，原数据最大绝对值</a:t>
            </a:r>
            <a:r>
              <a:rPr lang="en-US" altLang="zh-CN" i="0" dirty="0">
                <a:solidFill>
                  <a:srgbClr val="333333"/>
                </a:solidFill>
                <a:effectLst/>
                <a:latin typeface="PingFang SC"/>
              </a:rPr>
              <a:t> |max| </a:t>
            </a:r>
            <a:r>
              <a:rPr lang="zh-CN" altLang="en-US" i="0" dirty="0">
                <a:solidFill>
                  <a:srgbClr val="333333"/>
                </a:solidFill>
                <a:effectLst/>
                <a:latin typeface="PingFang SC"/>
              </a:rPr>
              <a:t>映射到</a:t>
            </a:r>
            <a:r>
              <a:rPr lang="en-US" altLang="zh-CN" i="0" dirty="0">
                <a:solidFill>
                  <a:srgbClr val="333333"/>
                </a:solidFill>
                <a:effectLst/>
                <a:latin typeface="PingFang SC"/>
              </a:rPr>
              <a:t> 127(</a:t>
            </a:r>
            <a:r>
              <a:rPr lang="zh-CN" altLang="en-US" i="0" dirty="0">
                <a:solidFill>
                  <a:srgbClr val="333333"/>
                </a:solidFill>
                <a:effectLst/>
                <a:latin typeface="PingFang SC"/>
              </a:rPr>
              <a:t>点小数点前的整数</a:t>
            </a:r>
            <a:r>
              <a:rPr lang="en-US" altLang="zh-CN" i="0" dirty="0">
                <a:solidFill>
                  <a:srgbClr val="333333"/>
                </a:solidFill>
                <a:effectLst/>
                <a:latin typeface="PingFang SC"/>
              </a:rPr>
              <a:t>)</a:t>
            </a:r>
            <a:r>
              <a:rPr lang="zh-CN" altLang="en-US" i="0" dirty="0">
                <a:solidFill>
                  <a:srgbClr val="333333"/>
                </a:solidFill>
                <a:effectLst/>
                <a:latin typeface="PingFang SC"/>
              </a:rPr>
              <a:t>，</a:t>
            </a:r>
            <a:r>
              <a:rPr lang="zh-CN" altLang="en-US" dirty="0">
                <a:solidFill>
                  <a:srgbClr val="333333"/>
                </a:solidFill>
                <a:effectLst/>
                <a:latin typeface="PingFang SC"/>
                <a:sym typeface="+mn-ea"/>
              </a:rPr>
              <a:t>而</a:t>
            </a:r>
            <a:r>
              <a:rPr lang="en-US" altLang="zh-CN" i="0" dirty="0">
                <a:solidFill>
                  <a:srgbClr val="333333"/>
                </a:solidFill>
                <a:effectLst/>
                <a:latin typeface="PingFang SC"/>
              </a:rPr>
              <a:t>-|max| -&gt; -127</a:t>
            </a:r>
            <a:r>
              <a:rPr lang="zh-CN" altLang="en-US" i="0" dirty="0">
                <a:solidFill>
                  <a:srgbClr val="333333"/>
                </a:solidFill>
                <a:effectLst/>
                <a:latin typeface="PingFang SC"/>
              </a:rPr>
              <a:t>，</a:t>
            </a:r>
            <a:r>
              <a:rPr lang="zh-CN" altLang="en-US" dirty="0">
                <a:solidFill>
                  <a:srgbClr val="333333"/>
                </a:solidFill>
                <a:effectLst/>
                <a:latin typeface="PingFang SC"/>
                <a:sym typeface="+mn-ea"/>
              </a:rPr>
              <a:t>量化比例因子等于</a:t>
            </a:r>
            <a:r>
              <a:rPr lang="en-US" altLang="zh-CN" dirty="0" err="1">
                <a:solidFill>
                  <a:srgbClr val="333333"/>
                </a:solidFill>
                <a:effectLst/>
                <a:latin typeface="PingFang SC"/>
                <a:sym typeface="+mn-ea"/>
              </a:rPr>
              <a:t>abs_max</a:t>
            </a:r>
            <a:r>
              <a:rPr lang="en-US" altLang="zh-CN" dirty="0">
                <a:solidFill>
                  <a:srgbClr val="333333"/>
                </a:solidFill>
                <a:effectLst/>
                <a:latin typeface="PingFang SC"/>
                <a:sym typeface="+mn-ea"/>
              </a:rPr>
              <a:t>/127</a:t>
            </a:r>
            <a:r>
              <a:rPr lang="zh-CN" altLang="en-US" i="0" dirty="0">
                <a:solidFill>
                  <a:srgbClr val="333333"/>
                </a:solidFill>
                <a:effectLst/>
                <a:latin typeface="PingFang SC"/>
              </a:rPr>
              <a:t>。</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i="0" dirty="0">
                <a:solidFill>
                  <a:srgbClr val="333333"/>
                </a:solidFill>
                <a:effectLst/>
                <a:latin typeface="PingFang SC"/>
              </a:rPr>
              <a:t>饱和（也叫</a:t>
            </a:r>
            <a:r>
              <a:rPr lang="en-US" altLang="zh-CN" i="0" dirty="0">
                <a:solidFill>
                  <a:srgbClr val="333333"/>
                </a:solidFill>
                <a:effectLst/>
                <a:latin typeface="PingFang SC"/>
              </a:rPr>
              <a:t>“</a:t>
            </a:r>
            <a:r>
              <a:rPr lang="zh-CN" altLang="en-US" dirty="0">
                <a:solidFill>
                  <a:srgbClr val="333333"/>
                </a:solidFill>
                <a:effectLst/>
                <a:latin typeface="PingFang SC"/>
                <a:sym typeface="+mn-ea"/>
              </a:rPr>
              <a:t>最大值量化</a:t>
            </a:r>
            <a:r>
              <a:rPr lang="en-US" altLang="zh-CN" i="0" dirty="0">
                <a:solidFill>
                  <a:srgbClr val="333333"/>
                </a:solidFill>
                <a:effectLst/>
                <a:latin typeface="PingFang SC"/>
              </a:rPr>
              <a:t>”</a:t>
            </a:r>
            <a:r>
              <a:rPr lang="zh-CN" altLang="en-US" i="0" dirty="0">
                <a:solidFill>
                  <a:srgbClr val="333333"/>
                </a:solidFill>
                <a:effectLst/>
                <a:latin typeface="PingFang SC"/>
              </a:rPr>
              <a:t>）：</a:t>
            </a:r>
            <a:r>
              <a:rPr lang="zh-CN" altLang="en-US" dirty="0">
                <a:solidFill>
                  <a:srgbClr val="333333"/>
                </a:solidFill>
                <a:effectLst/>
                <a:latin typeface="PingFang SC"/>
                <a:sym typeface="+mn-ea"/>
              </a:rPr>
              <a:t>通过统计计算一个合适的阈值</a:t>
            </a:r>
            <a:r>
              <a:rPr lang="en-US" altLang="zh-CN" dirty="0">
                <a:solidFill>
                  <a:srgbClr val="333333"/>
                </a:solidFill>
                <a:effectLst/>
                <a:latin typeface="PingFang SC"/>
                <a:sym typeface="+mn-ea"/>
              </a:rPr>
              <a:t>T (0&lt;T&lt;</a:t>
            </a:r>
            <a:r>
              <a:rPr lang="en-US" altLang="zh-CN" dirty="0" err="1">
                <a:solidFill>
                  <a:srgbClr val="333333"/>
                </a:solidFill>
                <a:effectLst/>
                <a:latin typeface="PingFang SC"/>
                <a:sym typeface="+mn-ea"/>
              </a:rPr>
              <a:t>mab_max</a:t>
            </a:r>
            <a:r>
              <a:rPr lang="en-US" altLang="zh-CN" dirty="0">
                <a:solidFill>
                  <a:srgbClr val="333333"/>
                </a:solidFill>
                <a:effectLst/>
                <a:latin typeface="PingFang SC"/>
                <a:sym typeface="+mn-ea"/>
              </a:rPr>
              <a:t>)</a:t>
            </a:r>
            <a:r>
              <a:rPr lang="zh-CN" altLang="en-US" dirty="0">
                <a:solidFill>
                  <a:srgbClr val="333333"/>
                </a:solidFill>
                <a:effectLst/>
                <a:latin typeface="PingFang SC"/>
                <a:sym typeface="+mn-ea"/>
              </a:rPr>
              <a:t>，将其映射为</a:t>
            </a:r>
            <a:r>
              <a:rPr lang="en-US" altLang="zh-CN" dirty="0">
                <a:solidFill>
                  <a:srgbClr val="333333"/>
                </a:solidFill>
                <a:effectLst/>
                <a:latin typeface="PingFang SC"/>
                <a:sym typeface="+mn-ea"/>
              </a:rPr>
              <a:t>127</a:t>
            </a:r>
            <a:r>
              <a:rPr lang="zh-CN" altLang="en-US" dirty="0">
                <a:solidFill>
                  <a:srgbClr val="333333"/>
                </a:solidFill>
                <a:effectLst/>
                <a:latin typeface="PingFang SC"/>
                <a:sym typeface="+mn-ea"/>
              </a:rPr>
              <a:t>，而饱和区外的数据一概映射到</a:t>
            </a:r>
            <a:r>
              <a:rPr lang="en-US" altLang="zh-CN" dirty="0">
                <a:solidFill>
                  <a:srgbClr val="333333"/>
                </a:solidFill>
                <a:effectLst/>
                <a:latin typeface="PingFang SC"/>
                <a:sym typeface="+mn-ea"/>
              </a:rPr>
              <a:t> +/- 127</a:t>
            </a:r>
            <a:r>
              <a:rPr lang="zh-CN" altLang="en-US" dirty="0">
                <a:solidFill>
                  <a:srgbClr val="333333"/>
                </a:solidFill>
                <a:effectLst/>
                <a:latin typeface="PingFang SC"/>
                <a:sym typeface="+mn-ea"/>
              </a:rPr>
              <a:t>，量化比例因子等于</a:t>
            </a:r>
            <a:r>
              <a:rPr lang="en-US" altLang="zh-CN" dirty="0">
                <a:solidFill>
                  <a:srgbClr val="333333"/>
                </a:solidFill>
                <a:effectLst/>
                <a:latin typeface="PingFang SC"/>
                <a:sym typeface="+mn-ea"/>
              </a:rPr>
              <a:t>T/127</a:t>
            </a:r>
            <a:r>
              <a:rPr lang="zh-CN" altLang="en-US" dirty="0">
                <a:solidFill>
                  <a:srgbClr val="333333"/>
                </a:solidFill>
                <a:effectLst/>
                <a:latin typeface="PingFang SC"/>
                <a:sym typeface="+mn-ea"/>
              </a:rPr>
              <a:t>。</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solidFill>
                <a:srgbClr val="002060"/>
              </a:solidFill>
              <a:latin typeface="微软雅黑" panose="020B0503020204020204" pitchFamily="34" charset="-122"/>
              <a:ea typeface="微软雅黑" panose="020B0503020204020204" pitchFamily="34" charset="-122"/>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002060"/>
                </a:solidFill>
                <a:latin typeface="微软雅黑" panose="020B0503020204020204" pitchFamily="34" charset="-122"/>
                <a:ea typeface="微软雅黑" panose="020B0503020204020204" pitchFamily="34" charset="-122"/>
                <a:sym typeface="+mn-ea"/>
              </a:rPr>
              <a:t>注：原数据正负分布不均时，非饱和量化会浪费一部分值域（</a:t>
            </a:r>
            <a:r>
              <a:rPr lang="zh-CN" altLang="en-US" dirty="0">
                <a:solidFill>
                  <a:srgbClr val="333333"/>
                </a:solidFill>
                <a:effectLst/>
                <a:latin typeface="PingFang SC"/>
                <a:sym typeface="+mn-ea"/>
              </a:rPr>
              <a:t>有一部分值域是空闲的</a:t>
            </a:r>
            <a:r>
              <a:rPr lang="zh-CN" altLang="en-US" dirty="0">
                <a:solidFill>
                  <a:srgbClr val="002060"/>
                </a:solidFill>
                <a:latin typeface="微软雅黑" panose="020B0503020204020204" pitchFamily="34" charset="-122"/>
                <a:ea typeface="微软雅黑" panose="020B0503020204020204" pitchFamily="34" charset="-122"/>
                <a:sym typeface="+mn-ea"/>
              </a:rPr>
              <a:t>），因此：</a:t>
            </a:r>
            <a:endParaRPr lang="zh-CN" altLang="en-US"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i="0" dirty="0">
                <a:solidFill>
                  <a:srgbClr val="333333"/>
                </a:solidFill>
                <a:effectLst/>
                <a:latin typeface="PingFang SC"/>
              </a:rPr>
              <a:t>权重参数</a:t>
            </a:r>
            <a:r>
              <a:rPr lang="zh-CN" altLang="en-US" b="0" i="0" dirty="0">
                <a:solidFill>
                  <a:srgbClr val="333333"/>
                </a:solidFill>
                <a:effectLst/>
                <a:latin typeface="PingFang SC"/>
              </a:rPr>
              <a:t>一般分布比较</a:t>
            </a:r>
            <a:r>
              <a:rPr lang="zh-CN" altLang="en-US" b="1" i="0" dirty="0">
                <a:solidFill>
                  <a:srgbClr val="333333"/>
                </a:solidFill>
                <a:effectLst/>
                <a:latin typeface="PingFang SC"/>
              </a:rPr>
              <a:t>均匀</a:t>
            </a:r>
            <a:r>
              <a:rPr lang="en-US" altLang="zh-CN" b="0" i="0" dirty="0">
                <a:solidFill>
                  <a:srgbClr val="333333"/>
                </a:solidFill>
                <a:effectLst/>
                <a:latin typeface="PingFang SC"/>
              </a:rPr>
              <a:t>, </a:t>
            </a:r>
            <a:r>
              <a:rPr lang="zh-CN" altLang="en-US" b="0" i="0" dirty="0">
                <a:solidFill>
                  <a:srgbClr val="333333"/>
                </a:solidFill>
                <a:effectLst/>
                <a:latin typeface="PingFang SC"/>
              </a:rPr>
              <a:t>故常采用</a:t>
            </a:r>
            <a:r>
              <a:rPr lang="zh-CN" altLang="en-US" b="1" i="0" dirty="0">
                <a:solidFill>
                  <a:srgbClr val="333333"/>
                </a:solidFill>
                <a:effectLst/>
                <a:latin typeface="PingFang SC"/>
              </a:rPr>
              <a:t>非饱和</a:t>
            </a:r>
            <a:r>
              <a:rPr lang="zh-CN" altLang="en-US" i="0" dirty="0">
                <a:solidFill>
                  <a:srgbClr val="333333"/>
                </a:solidFill>
                <a:effectLst/>
                <a:latin typeface="PingFang SC"/>
              </a:rPr>
              <a:t>量化</a:t>
            </a:r>
            <a:r>
              <a:rPr lang="zh-CN" altLang="en-US" b="1" i="0" dirty="0">
                <a:solidFill>
                  <a:srgbClr val="333333"/>
                </a:solidFill>
                <a:effectLst/>
                <a:latin typeface="PingFang SC"/>
              </a:rPr>
              <a:t>；</a:t>
            </a:r>
            <a:endParaRPr lang="zh-CN" altLang="en-US" b="1"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i="0" dirty="0">
                <a:solidFill>
                  <a:srgbClr val="333333"/>
                </a:solidFill>
                <a:effectLst/>
                <a:latin typeface="PingFang SC"/>
              </a:rPr>
              <a:t>激活值</a:t>
            </a:r>
            <a:r>
              <a:rPr lang="en-US" altLang="zh-CN" b="0" i="0" dirty="0">
                <a:solidFill>
                  <a:srgbClr val="333333"/>
                </a:solidFill>
                <a:effectLst/>
                <a:latin typeface="PingFang SC"/>
              </a:rPr>
              <a:t>Tensor</a:t>
            </a:r>
            <a:r>
              <a:rPr lang="zh-CN" altLang="en-US" b="0" i="0" dirty="0">
                <a:solidFill>
                  <a:srgbClr val="333333"/>
                </a:solidFill>
                <a:effectLst/>
                <a:latin typeface="PingFang SC"/>
              </a:rPr>
              <a:t>（包括输入和输出）其值分布</a:t>
            </a:r>
            <a:r>
              <a:rPr lang="zh-CN" altLang="en-US" b="1" i="0" dirty="0">
                <a:solidFill>
                  <a:srgbClr val="333333"/>
                </a:solidFill>
                <a:effectLst/>
                <a:latin typeface="PingFang SC"/>
              </a:rPr>
              <a:t>不均匀</a:t>
            </a:r>
            <a:r>
              <a:rPr lang="zh-CN" altLang="en-US" b="0" i="0" dirty="0">
                <a:solidFill>
                  <a:srgbClr val="333333"/>
                </a:solidFill>
                <a:effectLst/>
                <a:latin typeface="PingFang SC"/>
              </a:rPr>
              <a:t>，故常采用</a:t>
            </a:r>
            <a:r>
              <a:rPr lang="zh-CN" altLang="en-US" b="1" i="0" dirty="0">
                <a:solidFill>
                  <a:srgbClr val="333333"/>
                </a:solidFill>
                <a:effectLst/>
                <a:latin typeface="PingFang SC"/>
              </a:rPr>
              <a:t>饱和</a:t>
            </a:r>
            <a:r>
              <a:rPr lang="zh-CN" altLang="en-US" i="0" dirty="0">
                <a:solidFill>
                  <a:srgbClr val="333333"/>
                </a:solidFill>
                <a:effectLst/>
                <a:latin typeface="PingFang SC"/>
              </a:rPr>
              <a:t>量化</a:t>
            </a:r>
            <a:r>
              <a:rPr lang="zh-CN" altLang="en-US" b="0" i="0" dirty="0">
                <a:solidFill>
                  <a:srgbClr val="333333"/>
                </a:solidFill>
                <a:effectLst/>
                <a:latin typeface="PingFang SC"/>
              </a:rPr>
              <a:t>方法 。</a:t>
            </a:r>
            <a:endParaRPr lang="zh-CN" altLang="en-US" b="0" i="0" dirty="0">
              <a:solidFill>
                <a:srgbClr val="333333"/>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solidFill>
                  <a:srgbClr val="002060"/>
                </a:solidFill>
                <a:latin typeface="微软雅黑" panose="020B0503020204020204" pitchFamily="34" charset="-122"/>
                <a:ea typeface="微软雅黑" panose="020B0503020204020204" pitchFamily="34" charset="-122"/>
              </a:rPr>
              <a:t>本页内容：</a:t>
            </a:r>
            <a:r>
              <a:rPr kumimoji="1" lang="zh-CN" altLang="en-US" sz="1200" b="0" dirty="0">
                <a:solidFill>
                  <a:srgbClr val="002060"/>
                </a:solidFill>
                <a:latin typeface="微软雅黑" panose="020B0503020204020204" pitchFamily="34" charset="-122"/>
                <a:ea typeface="微软雅黑" panose="020B0503020204020204" pitchFamily="34" charset="-122"/>
              </a:rPr>
              <a:t>基于 “</a:t>
            </a:r>
            <a:r>
              <a:rPr lang="en-US" altLang="zh-CN" sz="1200" b="0" dirty="0">
                <a:solidFill>
                  <a:srgbClr val="002060"/>
                </a:solidFill>
                <a:latin typeface="微软雅黑" panose="020B0503020204020204" pitchFamily="34" charset="-122"/>
                <a:ea typeface="微软雅黑" panose="020B0503020204020204" pitchFamily="34" charset="-122"/>
              </a:rPr>
              <a:t>Ghost </a:t>
            </a:r>
            <a:r>
              <a:rPr lang="zh-CN" altLang="en-US" sz="1200" b="0" dirty="0">
                <a:solidFill>
                  <a:srgbClr val="002060"/>
                </a:solidFill>
                <a:latin typeface="微软雅黑" panose="020B0503020204020204" pitchFamily="34" charset="-122"/>
                <a:ea typeface="微软雅黑" panose="020B0503020204020204" pitchFamily="34" charset="-122"/>
              </a:rPr>
              <a:t>特征”的</a:t>
            </a:r>
            <a:r>
              <a:rPr kumimoji="1" lang="zh-CN" altLang="en-US" sz="1200" b="0" dirty="0">
                <a:solidFill>
                  <a:srgbClr val="002060"/>
                </a:solidFill>
                <a:latin typeface="微软雅黑" panose="020B0503020204020204" pitchFamily="34" charset="-122"/>
                <a:ea typeface="微软雅黑" panose="020B0503020204020204" pitchFamily="34" charset="-122"/>
              </a:rPr>
              <a:t>轻量化网络</a:t>
            </a:r>
            <a:endParaRPr lang="en-US" altLang="zh-CN" sz="1200"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solidFill>
                  <a:srgbClr val="002060"/>
                </a:solidFill>
                <a:latin typeface="微软雅黑" panose="020B0503020204020204" pitchFamily="34" charset="-122"/>
                <a:ea typeface="微软雅黑" panose="020B0503020204020204" pitchFamily="34" charset="-122"/>
              </a:rPr>
              <a:t>左图：相同颜色圈中的图表示相似的特征，其中一张可视为固有特征，其余与之相似的特征称之为</a:t>
            </a:r>
            <a:r>
              <a:rPr lang="en-US" altLang="zh-CN" sz="1200" b="0" dirty="0">
                <a:solidFill>
                  <a:srgbClr val="002060"/>
                </a:solidFill>
                <a:latin typeface="微软雅黑" panose="020B0503020204020204" pitchFamily="34" charset="-122"/>
                <a:ea typeface="微软雅黑" panose="020B0503020204020204" pitchFamily="34" charset="-122"/>
              </a:rPr>
              <a:t>ghost</a:t>
            </a:r>
            <a:r>
              <a:rPr lang="zh-CN" altLang="en-US" sz="1200" b="0" dirty="0">
                <a:solidFill>
                  <a:srgbClr val="002060"/>
                </a:solidFill>
                <a:latin typeface="微软雅黑" panose="020B0503020204020204" pitchFamily="34" charset="-122"/>
                <a:ea typeface="微软雅黑" panose="020B0503020204020204" pitchFamily="34" charset="-122"/>
              </a:rPr>
              <a:t>特征；图中带“扳手”的箭头指通过少量计算即可从固有特征生成</a:t>
            </a:r>
            <a:r>
              <a:rPr lang="en-US" altLang="zh-CN" sz="1200" b="0" dirty="0">
                <a:solidFill>
                  <a:srgbClr val="002060"/>
                </a:solidFill>
                <a:latin typeface="微软雅黑" panose="020B0503020204020204" pitchFamily="34" charset="-122"/>
                <a:ea typeface="微软雅黑" panose="020B0503020204020204" pitchFamily="34" charset="-122"/>
              </a:rPr>
              <a:t>ghost</a:t>
            </a:r>
            <a:r>
              <a:rPr lang="zh-CN" altLang="en-US" sz="1200" b="0" dirty="0">
                <a:solidFill>
                  <a:srgbClr val="002060"/>
                </a:solidFill>
                <a:latin typeface="微软雅黑" panose="020B0503020204020204" pitchFamily="34" charset="-122"/>
                <a:ea typeface="微软雅黑" panose="020B0503020204020204" pitchFamily="34" charset="-122"/>
              </a:rPr>
              <a:t>特征</a:t>
            </a:r>
            <a:endParaRPr lang="en-US" altLang="zh-CN" sz="1200"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solidFill>
                  <a:srgbClr val="002060"/>
                </a:solidFill>
                <a:latin typeface="微软雅黑" panose="020B0503020204020204" pitchFamily="34" charset="-122"/>
                <a:ea typeface="微软雅黑" panose="020B0503020204020204" pitchFamily="34" charset="-122"/>
              </a:rPr>
              <a:t>右图：示意图，输入经卷积运算后，所得输出中同时含有固有特征（彩色）和</a:t>
            </a:r>
            <a:r>
              <a:rPr lang="en-US" altLang="zh-CN" sz="1200" b="0" dirty="0">
                <a:solidFill>
                  <a:srgbClr val="002060"/>
                </a:solidFill>
                <a:latin typeface="微软雅黑" panose="020B0503020204020204" pitchFamily="34" charset="-122"/>
                <a:ea typeface="微软雅黑" panose="020B0503020204020204" pitchFamily="34" charset="-122"/>
              </a:rPr>
              <a:t>ghost</a:t>
            </a:r>
            <a:r>
              <a:rPr lang="zh-CN" altLang="en-US" sz="1200" b="0" dirty="0">
                <a:solidFill>
                  <a:srgbClr val="002060"/>
                </a:solidFill>
                <a:latin typeface="微软雅黑" panose="020B0503020204020204" pitchFamily="34" charset="-122"/>
                <a:ea typeface="微软雅黑" panose="020B0503020204020204" pitchFamily="34" charset="-122"/>
              </a:rPr>
              <a:t>特征（灰色，冗余）</a:t>
            </a:r>
            <a:endParaRPr lang="en-US" altLang="zh-CN" sz="1200"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solidFill>
                  <a:srgbClr val="002060"/>
                </a:solidFill>
                <a:latin typeface="微软雅黑" panose="020B0503020204020204" pitchFamily="34" charset="-122"/>
                <a:ea typeface="微软雅黑" panose="020B0503020204020204" pitchFamily="34" charset="-122"/>
              </a:rPr>
              <a:t>问题：能否通过去除冗余</a:t>
            </a:r>
            <a:r>
              <a:rPr lang="zh-CN" altLang="en-US" sz="1200" b="0" dirty="0">
                <a:solidFill>
                  <a:srgbClr val="C00000"/>
                </a:solidFill>
                <a:latin typeface="微软雅黑" panose="020B0503020204020204" pitchFamily="34" charset="-122"/>
                <a:ea typeface="微软雅黑" panose="020B0503020204020204" pitchFamily="34" charset="-122"/>
              </a:rPr>
              <a:t>特征图，</a:t>
            </a:r>
            <a:r>
              <a:rPr lang="zh-CN" altLang="en-US" sz="1200" b="0" dirty="0">
                <a:solidFill>
                  <a:srgbClr val="002060"/>
                </a:solidFill>
                <a:latin typeface="微软雅黑" panose="020B0503020204020204" pitchFamily="34" charset="-122"/>
                <a:ea typeface="微软雅黑" panose="020B0503020204020204" pitchFamily="34" charset="-122"/>
              </a:rPr>
              <a:t>进行轻量化设计？ </a:t>
            </a:r>
            <a:r>
              <a:rPr lang="en-US" altLang="zh-CN" sz="1200" b="0" dirty="0">
                <a:solidFill>
                  <a:srgbClr val="002060"/>
                </a:solidFill>
                <a:latin typeface="微软雅黑" panose="020B0503020204020204" pitchFamily="34" charset="-122"/>
                <a:ea typeface="微软雅黑" panose="020B0503020204020204" pitchFamily="34" charset="-122"/>
              </a:rPr>
              <a:t>-&gt; </a:t>
            </a:r>
            <a:r>
              <a:rPr lang="en-US" altLang="zh-CN" sz="1200" b="0" dirty="0" err="1">
                <a:solidFill>
                  <a:srgbClr val="002060"/>
                </a:solidFill>
                <a:latin typeface="微软雅黑" panose="020B0503020204020204" pitchFamily="34" charset="-122"/>
                <a:ea typeface="微软雅黑" panose="020B0503020204020204" pitchFamily="34" charset="-122"/>
              </a:rPr>
              <a:t>GhostNet</a:t>
            </a:r>
            <a:endParaRPr lang="zh-CN" altLang="en-US" sz="1200"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1" dirty="0">
              <a:solidFill>
                <a:srgbClr val="00206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首先使用较少的卷积核对输入进行常规卷积，获得通道较少的输出特征并将其作为内在特征图，然后对内在特征图的每个通道进行线性变换，得到其对应的</a:t>
            </a:r>
            <a:r>
              <a:rPr lang="en-US" altLang="zh-CN" dirty="0"/>
              <a:t>Ghost </a:t>
            </a:r>
            <a:r>
              <a:rPr lang="zh-CN" altLang="en-US" dirty="0"/>
              <a:t>特征图，最后将内在特征图与</a:t>
            </a:r>
            <a:r>
              <a:rPr lang="en-US" altLang="zh-CN" dirty="0"/>
              <a:t>Ghost </a:t>
            </a:r>
            <a:r>
              <a:rPr lang="zh-CN" altLang="en-US" dirty="0"/>
              <a:t>特征图进行通道连接，取得最终的</a:t>
            </a:r>
            <a:r>
              <a:rPr lang="en-US" altLang="zh-CN" dirty="0" err="1"/>
              <a:t>GhostNet</a:t>
            </a:r>
            <a:r>
              <a:rPr lang="en-US" altLang="zh-CN" dirty="0"/>
              <a:t> </a:t>
            </a:r>
            <a:r>
              <a:rPr lang="zh-CN" altLang="en-US" dirty="0"/>
              <a:t>卷积输出特征。</a:t>
            </a:r>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https://www.zhihu.com/question/402674728</a:t>
            </a:r>
            <a:endParaRPr lang="en-US" altLang="zh-CN" dirty="0"/>
          </a:p>
          <a:p>
            <a:r>
              <a:rPr lang="en-US" altLang="zh-CN" dirty="0"/>
              <a:t>https://www.zhihu.com/question/376488105/answer/1849379553</a:t>
            </a:r>
            <a:endParaRPr lang="en-US" altLang="zh-C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通过训练大网络，比较容易找到</a:t>
            </a:r>
            <a:r>
              <a:rPr lang="zh-CN" altLang="en-US" b="1" dirty="0">
                <a:latin typeface="Arial" panose="020B0604020202020204" pitchFamily="34" charset="0"/>
              </a:rPr>
              <a:t>泛化能力强</a:t>
            </a:r>
            <a:r>
              <a:rPr lang="zh-CN" altLang="en-US" dirty="0">
                <a:latin typeface="Arial" panose="020B0604020202020204" pitchFamily="34" charset="0"/>
              </a:rPr>
              <a:t>（在训练数据没覆盖到的点预测准）的模型。</a:t>
            </a:r>
            <a:endParaRPr lang="en-US" altLang="zh-CN" dirty="0">
              <a:latin typeface="Arial" panose="020B0604020202020204" pitchFamily="34" charset="0"/>
            </a:endParaRPr>
          </a:p>
          <a:p>
            <a:r>
              <a:rPr lang="zh-CN" altLang="en-US" dirty="0">
                <a:latin typeface="Arial" panose="020B0604020202020204" pitchFamily="34" charset="0"/>
              </a:rPr>
              <a:t>一种策略是训练多个网络，并对多网络预测结果取平均，认为平均结果倾向于泛化，由于整个模型要包含多个网络，所以体量大；另一种策略</a:t>
            </a:r>
            <a:r>
              <a:rPr lang="zh-CN" altLang="en-US" dirty="0">
                <a:latin typeface="Arial" panose="020B0604020202020204" pitchFamily="34" charset="0"/>
              </a:rPr>
              <a:t>是训练大网络时，用强正则化克服过拟合，获得泛化能力强的大模型。</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问题：大网络不便于部署，而泛化能力强的小网络虽然也是存在的，但是没那么容易找到。</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解决思路：先训练一泛化能力强的大网络（教师网络），再设法将其泛化能力传授给一小网络（学生网络），以便部署，这一过程叫“知识蒸馏”（</a:t>
            </a:r>
            <a:r>
              <a:rPr lang="en-US" altLang="zh-CN" dirty="0">
                <a:latin typeface="Arial" panose="020B0604020202020204" pitchFamily="34" charset="0"/>
              </a:rPr>
              <a:t>Knowledge Distillation</a:t>
            </a:r>
            <a:r>
              <a:rPr lang="zh-CN" altLang="en-US" dirty="0">
                <a:latin typeface="Arial" panose="020B0604020202020204" pitchFamily="34" charset="0"/>
              </a:rPr>
              <a:t>）</a:t>
            </a:r>
            <a:endParaRPr lang="zh-CN" altLang="en-US" dirty="0">
              <a:latin typeface="Arial" panose="020B0604020202020204" pitchFamily="34" charset="0"/>
            </a:endParaRPr>
          </a:p>
          <a:p>
            <a:endParaRPr lang="zh-CN" altLang="en-US" dirty="0">
              <a:latin typeface="Arial" panose="020B0604020202020204" pitchFamily="34" charset="0"/>
            </a:endParaRPr>
          </a:p>
          <a:p>
            <a:r>
              <a:rPr lang="zh-CN" altLang="en-US" dirty="0">
                <a:sym typeface="+mn-ea"/>
              </a:rPr>
              <a:t>大网络</a:t>
            </a:r>
            <a:r>
              <a:rPr lang="zh-CN" altLang="en-US" b="1" dirty="0">
                <a:sym typeface="+mn-ea"/>
              </a:rPr>
              <a:t>泛化能力强</a:t>
            </a:r>
            <a:r>
              <a:rPr lang="zh-CN" altLang="en-US" dirty="0">
                <a:sym typeface="+mn-ea"/>
              </a:rPr>
              <a:t>这种说法见于我们串讲的</a:t>
            </a:r>
            <a:r>
              <a:rPr lang="en-US" altLang="zh-CN" dirty="0">
                <a:sym typeface="+mn-ea"/>
              </a:rPr>
              <a:t>survey paper</a:t>
            </a:r>
            <a:r>
              <a:rPr lang="zh-CN" altLang="en-US" dirty="0">
                <a:sym typeface="+mn-ea"/>
              </a:rPr>
              <a:t>，以及</a:t>
            </a:r>
            <a:r>
              <a:rPr lang="en-US" altLang="zh-CN" dirty="0">
                <a:sym typeface="+mn-ea"/>
              </a:rPr>
              <a:t> [</a:t>
            </a:r>
            <a:r>
              <a:rPr lang="en-US" dirty="0">
                <a:sym typeface="+mn-ea"/>
              </a:rPr>
              <a:t>T. G. </a:t>
            </a:r>
            <a:r>
              <a:rPr lang="en-US" dirty="0" err="1">
                <a:sym typeface="+mn-ea"/>
              </a:rPr>
              <a:t>Dietterich</a:t>
            </a:r>
            <a:r>
              <a:rPr lang="en-US" dirty="0">
                <a:sym typeface="+mn-ea"/>
              </a:rPr>
              <a:t>. </a:t>
            </a:r>
            <a:r>
              <a:rPr lang="zh-CN" altLang="en-US" dirty="0">
                <a:sym typeface="+mn-ea"/>
              </a:rPr>
              <a:t>“</a:t>
            </a:r>
            <a:r>
              <a:rPr lang="en-US" dirty="0">
                <a:sym typeface="+mn-ea"/>
              </a:rPr>
              <a:t>Ensemble methods in machine learning</a:t>
            </a:r>
            <a:r>
              <a:rPr lang="zh-CN" altLang="en-US" dirty="0">
                <a:sym typeface="+mn-ea"/>
              </a:rPr>
              <a:t>“</a:t>
            </a:r>
            <a:r>
              <a:rPr lang="en-US" dirty="0">
                <a:sym typeface="+mn-ea"/>
              </a:rPr>
              <a:t>. Multiple classifier systems, </a:t>
            </a:r>
            <a:r>
              <a:rPr lang="en-US" altLang="zh-CN" dirty="0">
                <a:sym typeface="+mn-ea"/>
              </a:rPr>
              <a:t>pp</a:t>
            </a:r>
            <a:r>
              <a:rPr lang="en-US" dirty="0">
                <a:sym typeface="+mn-ea"/>
              </a:rPr>
              <a:t>1–15. Springer, 2000</a:t>
            </a:r>
            <a:r>
              <a:rPr lang="en-US" altLang="zh-CN" dirty="0">
                <a:sym typeface="+mn-ea"/>
              </a:rPr>
              <a:t>]</a:t>
            </a:r>
            <a:r>
              <a:rPr lang="zh-CN" altLang="en-US" dirty="0">
                <a:sym typeface="+mn-ea"/>
              </a:rPr>
              <a:t>和</a:t>
            </a:r>
            <a:r>
              <a:rPr lang="en-US" altLang="zh-CN" dirty="0">
                <a:sym typeface="+mn-ea"/>
              </a:rPr>
              <a:t>[</a:t>
            </a:r>
            <a:r>
              <a:rPr lang="en-US" dirty="0">
                <a:sym typeface="+mn-ea"/>
              </a:rPr>
              <a:t>N. Srivastava, et</a:t>
            </a:r>
            <a:r>
              <a:rPr lang="zh-CN" altLang="en-US" dirty="0">
                <a:sym typeface="+mn-ea"/>
              </a:rPr>
              <a:t> </a:t>
            </a:r>
            <a:r>
              <a:rPr lang="en-US" altLang="zh-CN" dirty="0">
                <a:sym typeface="+mn-ea"/>
              </a:rPr>
              <a:t>al</a:t>
            </a:r>
            <a:r>
              <a:rPr lang="en-US" dirty="0">
                <a:sym typeface="+mn-ea"/>
              </a:rPr>
              <a:t>. </a:t>
            </a:r>
            <a:r>
              <a:rPr lang="zh-CN" altLang="en-US" dirty="0">
                <a:sym typeface="+mn-ea"/>
              </a:rPr>
              <a:t>”</a:t>
            </a:r>
            <a:r>
              <a:rPr lang="en-US" dirty="0">
                <a:sym typeface="+mn-ea"/>
              </a:rPr>
              <a:t>Dropout: A simple way to prevent neural networks from overfitting</a:t>
            </a:r>
            <a:r>
              <a:rPr lang="zh-CN" altLang="en-US" dirty="0">
                <a:sym typeface="+mn-ea"/>
              </a:rPr>
              <a:t>“</a:t>
            </a:r>
            <a:r>
              <a:rPr lang="en-US" dirty="0">
                <a:sym typeface="+mn-ea"/>
              </a:rPr>
              <a:t>. The Journal of Machine Learning Research, 15(1):1929–1958, 2014. </a:t>
            </a:r>
            <a:r>
              <a:rPr lang="en-US" altLang="zh-CN" dirty="0">
                <a:sym typeface="+mn-ea"/>
              </a:rPr>
              <a:t>]</a:t>
            </a:r>
            <a:r>
              <a:rPr lang="zh-CN" altLang="en-US" dirty="0">
                <a:sym typeface="+mn-ea"/>
              </a:rPr>
              <a:t> 。</a:t>
            </a:r>
            <a:endParaRPr lang="zh-CN" altLang="zh-CN"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600" rtl="0" eaLnBrk="0" fontAlgn="base" latinLnBrk="0" hangingPunct="0">
              <a:lnSpc>
                <a:spcPct val="100000"/>
              </a:lnSpc>
              <a:spcBef>
                <a:spcPct val="30000"/>
              </a:spcBef>
              <a:spcAft>
                <a:spcPct val="0"/>
              </a:spcAft>
              <a:buClrTx/>
              <a:buSzTx/>
              <a:buFontTx/>
              <a:buNone/>
              <a:defRPr/>
            </a:pPr>
            <a:r>
              <a:rPr kumimoji="1" lang="zh-CN" altLang="en-US" sz="1000" b="0" kern="0" dirty="0">
                <a:solidFill>
                  <a:srgbClr val="002060"/>
                </a:solidFill>
                <a:latin typeface="微软雅黑" panose="020B0503020204020204" pitchFamily="34" charset="-122"/>
                <a:ea typeface="微软雅黑" panose="020B0503020204020204" pitchFamily="34" charset="-122"/>
              </a:rPr>
              <a:t>核心想法是：大网络（教师）倒数第二层的输出（即所谓“软预测”）中，携带了泛化信息。这些泛化信息是大网络（教师）经过训练新得出的，而原始训练数据（输入</a:t>
            </a:r>
            <a:r>
              <a:rPr kumimoji="1" lang="en-US" altLang="zh-CN" sz="1000" b="0" kern="0" dirty="0">
                <a:solidFill>
                  <a:srgbClr val="002060"/>
                </a:solidFill>
                <a:latin typeface="微软雅黑" panose="020B0503020204020204" pitchFamily="34" charset="-122"/>
                <a:ea typeface="微软雅黑" panose="020B0503020204020204" pitchFamily="34" charset="-122"/>
              </a:rPr>
              <a:t>-</a:t>
            </a:r>
            <a:r>
              <a:rPr kumimoji="1" lang="zh-CN" altLang="en-US" sz="1000" b="0" kern="0" dirty="0">
                <a:solidFill>
                  <a:srgbClr val="002060"/>
                </a:solidFill>
                <a:latin typeface="微软雅黑" panose="020B0503020204020204" pitchFamily="34" charset="-122"/>
                <a:ea typeface="微软雅黑" panose="020B0503020204020204" pitchFamily="34" charset="-122"/>
              </a:rPr>
              <a:t>标签对）中不具有这些信息。所以用原训练数据 </a:t>
            </a:r>
            <a:r>
              <a:rPr kumimoji="1" lang="en-US" altLang="zh-CN" sz="1000" b="0" kern="0" dirty="0">
                <a:solidFill>
                  <a:srgbClr val="002060"/>
                </a:solidFill>
                <a:latin typeface="微软雅黑" panose="020B0503020204020204" pitchFamily="34" charset="-122"/>
                <a:ea typeface="微软雅黑" panose="020B0503020204020204" pitchFamily="34" charset="-122"/>
              </a:rPr>
              <a:t>+ </a:t>
            </a:r>
            <a:r>
              <a:rPr kumimoji="1" lang="zh-CN" altLang="en-US" sz="1000" b="0" kern="0" dirty="0">
                <a:solidFill>
                  <a:srgbClr val="002060"/>
                </a:solidFill>
                <a:latin typeface="微软雅黑" panose="020B0503020204020204" pitchFamily="34" charset="-122"/>
                <a:ea typeface="微软雅黑" panose="020B0503020204020204" pitchFamily="34" charset="-122"/>
              </a:rPr>
              <a:t>大网络（教师）软预测来训练小网络（学生），可把泛化能力传递给小网络，而小网络限于自身规模，难以单单从训练数据中直接获得这种泛化能力。</a:t>
            </a:r>
            <a:endParaRPr kumimoji="1" lang="en-US" altLang="zh-CN" sz="1000" b="0" kern="0" dirty="0">
              <a:solidFill>
                <a:srgbClr val="002060"/>
              </a:solidFill>
              <a:latin typeface="微软雅黑" panose="020B0503020204020204" pitchFamily="34" charset="-122"/>
              <a:ea typeface="微软雅黑" panose="020B0503020204020204" pitchFamily="34" charset="-122"/>
            </a:endParaRPr>
          </a:p>
          <a:p>
            <a:pPr marL="0" marR="0" lvl="0" indent="0" algn="l" defTabSz="609600" rtl="0" eaLnBrk="0" fontAlgn="base" latinLnBrk="0" hangingPunct="0">
              <a:lnSpc>
                <a:spcPct val="100000"/>
              </a:lnSpc>
              <a:spcBef>
                <a:spcPct val="30000"/>
              </a:spcBef>
              <a:spcAft>
                <a:spcPct val="0"/>
              </a:spcAft>
              <a:buClrTx/>
              <a:buSzTx/>
              <a:buFontTx/>
              <a:buNone/>
              <a:defRPr/>
            </a:pPr>
            <a:endParaRPr kumimoji="1" lang="en-US" altLang="zh-CN" sz="1000" b="0" kern="0" dirty="0">
              <a:solidFill>
                <a:srgbClr val="002060"/>
              </a:solidFill>
              <a:latin typeface="微软雅黑" panose="020B0503020204020204" pitchFamily="34" charset="-122"/>
              <a:ea typeface="微软雅黑" panose="020B0503020204020204" pitchFamily="34" charset="-122"/>
            </a:endParaRPr>
          </a:p>
          <a:p>
            <a:pPr marL="0" marR="0" lvl="0" indent="0" algn="l" defTabSz="609600" rtl="0" eaLnBrk="0" fontAlgn="base" latinLnBrk="0" hangingPunct="0">
              <a:lnSpc>
                <a:spcPct val="100000"/>
              </a:lnSpc>
              <a:spcBef>
                <a:spcPct val="30000"/>
              </a:spcBef>
              <a:spcAft>
                <a:spcPct val="0"/>
              </a:spcAft>
              <a:buClrTx/>
              <a:buSzTx/>
              <a:buFontTx/>
              <a:buNone/>
              <a:defRPr/>
            </a:pPr>
            <a:r>
              <a:rPr kumimoji="1" lang="zh-CN" altLang="en-US" sz="1000" b="0" kern="0" dirty="0">
                <a:solidFill>
                  <a:srgbClr val="002060"/>
                </a:solidFill>
                <a:latin typeface="微软雅黑" panose="020B0503020204020204" pitchFamily="34" charset="-122"/>
                <a:ea typeface="微软雅黑" panose="020B0503020204020204" pitchFamily="34" charset="-122"/>
              </a:rPr>
              <a:t>例：输入手写数字</a:t>
            </a:r>
            <a:r>
              <a:rPr kumimoji="1" lang="en-US" altLang="zh-CN" sz="1000" b="0" kern="0" dirty="0">
                <a:solidFill>
                  <a:srgbClr val="002060"/>
                </a:solidFill>
                <a:latin typeface="微软雅黑" panose="020B0503020204020204" pitchFamily="34" charset="-122"/>
                <a:ea typeface="微软雅黑" panose="020B0503020204020204" pitchFamily="34" charset="-122"/>
              </a:rPr>
              <a:t>0~9</a:t>
            </a:r>
            <a:r>
              <a:rPr kumimoji="1" lang="zh-CN" altLang="en-US" sz="1000" b="0" kern="0" dirty="0">
                <a:solidFill>
                  <a:srgbClr val="002060"/>
                </a:solidFill>
                <a:latin typeface="微软雅黑" panose="020B0503020204020204" pitchFamily="34" charset="-122"/>
                <a:ea typeface="微软雅黑" panose="020B0503020204020204" pitchFamily="34" charset="-122"/>
              </a:rPr>
              <a:t>图片，输出</a:t>
            </a:r>
            <a:r>
              <a:rPr kumimoji="1" lang="en-US" altLang="zh-CN" sz="1000" b="0" kern="0" dirty="0">
                <a:solidFill>
                  <a:srgbClr val="002060"/>
                </a:solidFill>
                <a:latin typeface="微软雅黑" panose="020B0503020204020204" pitchFamily="34" charset="-122"/>
                <a:ea typeface="微软雅黑" panose="020B0503020204020204" pitchFamily="34" charset="-122"/>
              </a:rPr>
              <a:t>0~9</a:t>
            </a:r>
            <a:r>
              <a:rPr kumimoji="1" lang="zh-CN" altLang="en-US" sz="1000" b="0" kern="0" dirty="0">
                <a:solidFill>
                  <a:srgbClr val="002060"/>
                </a:solidFill>
                <a:latin typeface="微软雅黑" panose="020B0503020204020204" pitchFamily="34" charset="-122"/>
                <a:ea typeface="微软雅黑" panose="020B0503020204020204" pitchFamily="34" charset="-122"/>
              </a:rPr>
              <a:t>标签</a:t>
            </a:r>
            <a:endParaRPr kumimoji="1" lang="en-US" altLang="zh-CN" sz="1000" b="0" kern="0" dirty="0">
              <a:solidFill>
                <a:srgbClr val="002060"/>
              </a:solidFill>
              <a:latin typeface="微软雅黑" panose="020B0503020204020204" pitchFamily="34" charset="-122"/>
              <a:ea typeface="微软雅黑" panose="020B0503020204020204" pitchFamily="34" charset="-122"/>
            </a:endParaRPr>
          </a:p>
          <a:p>
            <a:pPr marL="0" marR="0" lvl="0" indent="0" algn="l" defTabSz="609600" rtl="0" eaLnBrk="0" fontAlgn="base" latinLnBrk="0" hangingPunct="0">
              <a:lnSpc>
                <a:spcPct val="100000"/>
              </a:lnSpc>
              <a:spcBef>
                <a:spcPct val="30000"/>
              </a:spcBef>
              <a:spcAft>
                <a:spcPct val="0"/>
              </a:spcAft>
              <a:buClrTx/>
              <a:buSzTx/>
              <a:buFontTx/>
              <a:buNone/>
              <a:defRPr/>
            </a:pPr>
            <a:r>
              <a:rPr kumimoji="1" lang="zh-CN" altLang="en-US" sz="1000" b="0" kern="0" dirty="0">
                <a:solidFill>
                  <a:srgbClr val="002060"/>
                </a:solidFill>
                <a:latin typeface="微软雅黑" panose="020B0503020204020204" pitchFamily="34" charset="-122"/>
                <a:ea typeface="微软雅黑" panose="020B0503020204020204" pitchFamily="34" charset="-122"/>
              </a:rPr>
              <a:t>例中，两个输入都是“</a:t>
            </a:r>
            <a:r>
              <a:rPr kumimoji="1" lang="en-US" altLang="zh-CN" sz="1000" b="0" kern="0" dirty="0">
                <a:solidFill>
                  <a:srgbClr val="002060"/>
                </a:solidFill>
                <a:latin typeface="微软雅黑" panose="020B0503020204020204" pitchFamily="34" charset="-122"/>
                <a:ea typeface="微软雅黑" panose="020B0503020204020204" pitchFamily="34" charset="-122"/>
              </a:rPr>
              <a:t>2</a:t>
            </a:r>
            <a:r>
              <a:rPr kumimoji="1" lang="zh-CN" altLang="en-US" sz="1000" b="0" kern="0" dirty="0">
                <a:solidFill>
                  <a:srgbClr val="002060"/>
                </a:solidFill>
                <a:latin typeface="微软雅黑" panose="020B0503020204020204" pitchFamily="34" charset="-122"/>
                <a:ea typeface="微软雅黑" panose="020B0503020204020204" pitchFamily="34" charset="-122"/>
              </a:rPr>
              <a:t>”，但上边的</a:t>
            </a:r>
            <a:r>
              <a:rPr kumimoji="1" lang="en-US" altLang="zh-CN" sz="1000" b="0" kern="0" dirty="0">
                <a:solidFill>
                  <a:srgbClr val="002060"/>
                </a:solidFill>
                <a:latin typeface="微软雅黑" panose="020B0503020204020204" pitchFamily="34" charset="-122"/>
                <a:ea typeface="微软雅黑" panose="020B0503020204020204" pitchFamily="34" charset="-122"/>
              </a:rPr>
              <a:t>2</a:t>
            </a:r>
            <a:r>
              <a:rPr kumimoji="1" lang="zh-CN" altLang="en-US" sz="1000" b="0" kern="0" dirty="0">
                <a:solidFill>
                  <a:srgbClr val="002060"/>
                </a:solidFill>
                <a:latin typeface="微软雅黑" panose="020B0503020204020204" pitchFamily="34" charset="-122"/>
                <a:ea typeface="微软雅黑" panose="020B0503020204020204" pitchFamily="34" charset="-122"/>
              </a:rPr>
              <a:t>写得有点像</a:t>
            </a:r>
            <a:r>
              <a:rPr kumimoji="1" lang="en-US" altLang="zh-CN" sz="1000" b="0" kern="0" dirty="0">
                <a:solidFill>
                  <a:srgbClr val="002060"/>
                </a:solidFill>
                <a:latin typeface="微软雅黑" panose="020B0503020204020204" pitchFamily="34" charset="-122"/>
                <a:ea typeface="微软雅黑" panose="020B0503020204020204" pitchFamily="34" charset="-122"/>
              </a:rPr>
              <a:t>3</a:t>
            </a:r>
            <a:r>
              <a:rPr kumimoji="1" lang="zh-CN" altLang="en-US" sz="1000" b="0" kern="0" dirty="0">
                <a:solidFill>
                  <a:srgbClr val="002060"/>
                </a:solidFill>
                <a:latin typeface="微软雅黑" panose="020B0503020204020204" pitchFamily="34" charset="-122"/>
                <a:ea typeface="微软雅黑" panose="020B0503020204020204" pitchFamily="34" charset="-122"/>
              </a:rPr>
              <a:t>，下边的</a:t>
            </a:r>
            <a:r>
              <a:rPr kumimoji="1" lang="en-US" altLang="zh-CN" sz="1000" b="0" kern="0" dirty="0">
                <a:solidFill>
                  <a:srgbClr val="002060"/>
                </a:solidFill>
                <a:latin typeface="微软雅黑" panose="020B0503020204020204" pitchFamily="34" charset="-122"/>
                <a:ea typeface="微软雅黑" panose="020B0503020204020204" pitchFamily="34" charset="-122"/>
              </a:rPr>
              <a:t>2</a:t>
            </a:r>
            <a:r>
              <a:rPr kumimoji="1" lang="zh-CN" altLang="en-US" sz="1000" b="0" kern="0" dirty="0">
                <a:solidFill>
                  <a:srgbClr val="002060"/>
                </a:solidFill>
                <a:latin typeface="微软雅黑" panose="020B0503020204020204" pitchFamily="34" charset="-122"/>
                <a:ea typeface="微软雅黑" panose="020B0503020204020204" pitchFamily="34" charset="-122"/>
              </a:rPr>
              <a:t>写得有点像</a:t>
            </a:r>
            <a:r>
              <a:rPr kumimoji="1" lang="en-US" altLang="zh-CN" sz="1000" b="0" kern="0" dirty="0">
                <a:solidFill>
                  <a:srgbClr val="002060"/>
                </a:solidFill>
                <a:latin typeface="微软雅黑" panose="020B0503020204020204" pitchFamily="34" charset="-122"/>
                <a:ea typeface="微软雅黑" panose="020B0503020204020204" pitchFamily="34" charset="-122"/>
              </a:rPr>
              <a:t>7</a:t>
            </a:r>
            <a:r>
              <a:rPr kumimoji="1" lang="zh-CN" altLang="en-US" sz="1000" b="0" kern="0" dirty="0">
                <a:solidFill>
                  <a:srgbClr val="002060"/>
                </a:solidFill>
                <a:latin typeface="微软雅黑" panose="020B0503020204020204" pitchFamily="34" charset="-122"/>
                <a:ea typeface="微软雅黑" panose="020B0503020204020204" pitchFamily="34" charset="-122"/>
              </a:rPr>
              <a:t>，但在训练数据中，只是标记这两个输入图片为</a:t>
            </a:r>
            <a:r>
              <a:rPr kumimoji="1" lang="en-US" altLang="zh-CN" sz="1000" b="0" kern="0" dirty="0">
                <a:solidFill>
                  <a:srgbClr val="002060"/>
                </a:solidFill>
                <a:latin typeface="微软雅黑" panose="020B0503020204020204" pitchFamily="34" charset="-122"/>
                <a:ea typeface="微软雅黑" panose="020B0503020204020204" pitchFamily="34" charset="-122"/>
              </a:rPr>
              <a:t>2</a:t>
            </a:r>
            <a:r>
              <a:rPr kumimoji="1" lang="zh-CN" altLang="en-US" sz="1000" b="0" kern="0" dirty="0">
                <a:solidFill>
                  <a:srgbClr val="002060"/>
                </a:solidFill>
                <a:latin typeface="微软雅黑" panose="020B0503020204020204" pitchFamily="34" charset="-122"/>
                <a:ea typeface="微软雅黑" panose="020B0503020204020204" pitchFamily="34" charset="-122"/>
              </a:rPr>
              <a:t>，不包含“有点像</a:t>
            </a:r>
            <a:r>
              <a:rPr kumimoji="1" lang="en-US" altLang="zh-CN" sz="1000" b="0" kern="0" dirty="0">
                <a:solidFill>
                  <a:srgbClr val="002060"/>
                </a:solidFill>
                <a:latin typeface="微软雅黑" panose="020B0503020204020204" pitchFamily="34" charset="-122"/>
                <a:ea typeface="微软雅黑" panose="020B0503020204020204" pitchFamily="34" charset="-122"/>
              </a:rPr>
              <a:t>…</a:t>
            </a:r>
            <a:r>
              <a:rPr kumimoji="1" lang="zh-CN" altLang="en-US" sz="1000" b="0" kern="0" dirty="0">
                <a:solidFill>
                  <a:srgbClr val="002060"/>
                </a:solidFill>
                <a:latin typeface="微软雅黑" panose="020B0503020204020204" pitchFamily="34" charset="-122"/>
                <a:ea typeface="微软雅黑" panose="020B0503020204020204" pitchFamily="34" charset="-122"/>
              </a:rPr>
              <a:t>”的信息，而大网络（教师）倒数第二层的输出（软预测）中包含这种信息，具体体现为某些负标签的值相对较大：上图软预测中，负标签</a:t>
            </a:r>
            <a:r>
              <a:rPr kumimoji="1" lang="en-US" altLang="zh-CN" sz="1000" b="0" kern="0" dirty="0">
                <a:solidFill>
                  <a:srgbClr val="002060"/>
                </a:solidFill>
                <a:latin typeface="微软雅黑" panose="020B0503020204020204" pitchFamily="34" charset="-122"/>
                <a:ea typeface="微软雅黑" panose="020B0503020204020204" pitchFamily="34" charset="-122"/>
              </a:rPr>
              <a:t>3</a:t>
            </a:r>
            <a:r>
              <a:rPr kumimoji="1" lang="zh-CN" altLang="en-US" sz="1000" b="0" kern="0" dirty="0">
                <a:solidFill>
                  <a:srgbClr val="002060"/>
                </a:solidFill>
                <a:latin typeface="微软雅黑" panose="020B0503020204020204" pitchFamily="34" charset="-122"/>
                <a:ea typeface="微软雅黑" panose="020B0503020204020204" pitchFamily="34" charset="-122"/>
              </a:rPr>
              <a:t>的值第二大；下图软预测中，负标签</a:t>
            </a:r>
            <a:r>
              <a:rPr kumimoji="1" lang="en-US" altLang="zh-CN" sz="1000" b="0" kern="0" dirty="0">
                <a:solidFill>
                  <a:srgbClr val="002060"/>
                </a:solidFill>
                <a:latin typeface="微软雅黑" panose="020B0503020204020204" pitchFamily="34" charset="-122"/>
                <a:ea typeface="微软雅黑" panose="020B0503020204020204" pitchFamily="34" charset="-122"/>
              </a:rPr>
              <a:t>7</a:t>
            </a:r>
            <a:r>
              <a:rPr kumimoji="1" lang="zh-CN" altLang="en-US" sz="1000" b="0" kern="0" dirty="0">
                <a:solidFill>
                  <a:srgbClr val="002060"/>
                </a:solidFill>
                <a:latin typeface="微软雅黑" panose="020B0503020204020204" pitchFamily="34" charset="-122"/>
                <a:ea typeface="微软雅黑" panose="020B0503020204020204" pitchFamily="34" charset="-122"/>
              </a:rPr>
              <a:t>的值第二大。</a:t>
            </a:r>
            <a:r>
              <a:rPr kumimoji="1" lang="en-US" altLang="zh-CN" sz="1000" b="0" kern="0" dirty="0">
                <a:solidFill>
                  <a:srgbClr val="002060"/>
                </a:solidFill>
                <a:latin typeface="微软雅黑" panose="020B0503020204020204" pitchFamily="34" charset="-122"/>
                <a:ea typeface="微软雅黑" panose="020B0503020204020204" pitchFamily="34" charset="-122"/>
              </a:rPr>
              <a:t>Hinton</a:t>
            </a:r>
            <a:r>
              <a:rPr kumimoji="1" lang="zh-CN" altLang="en-US" sz="1000" b="0" kern="0" dirty="0">
                <a:solidFill>
                  <a:srgbClr val="002060"/>
                </a:solidFill>
                <a:latin typeface="微软雅黑" panose="020B0503020204020204" pitchFamily="34" charset="-122"/>
                <a:ea typeface="微软雅黑" panose="020B0503020204020204" pitchFamily="34" charset="-122"/>
              </a:rPr>
              <a:t>等人认为这种信息体现了网络的泛化能力（框中为原话引用）。因此，在原训练数据的基础上，再加上软预测的额外信息，训练小网络（学生），可赋予其泛化能力</a:t>
            </a:r>
            <a:endParaRPr lang="zh-CN" altLang="zh-CN" sz="1000" b="0" dirty="0">
              <a:latin typeface="Arial" panose="020B0604020202020204" pitchFamily="34" charset="0"/>
            </a:endParaRPr>
          </a:p>
          <a:p>
            <a:pPr defTabSz="609600"/>
            <a:endParaRPr kumimoji="1" lang="en-US" altLang="zh-CN" sz="1000" b="1"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技术细节：如何使用软预测（</a:t>
            </a:r>
            <a:r>
              <a:rPr lang="en-US" altLang="zh-CN" dirty="0" err="1">
                <a:latin typeface="Arial" panose="020B0604020202020204" pitchFamily="34" charset="0"/>
              </a:rPr>
              <a:t>z_i</a:t>
            </a:r>
            <a:r>
              <a:rPr lang="zh-CN" altLang="en-US" dirty="0">
                <a:latin typeface="Arial" panose="020B0604020202020204" pitchFamily="34" charset="0"/>
              </a:rPr>
              <a:t>）中的信息？</a:t>
            </a:r>
            <a:endParaRPr lang="en-US" altLang="zh-CN" dirty="0">
              <a:latin typeface="Arial" panose="020B0604020202020204" pitchFamily="34" charset="0"/>
            </a:endParaRPr>
          </a:p>
          <a:p>
            <a:r>
              <a:rPr lang="zh-CN" altLang="en-US" dirty="0">
                <a:latin typeface="Arial" panose="020B0604020202020204" pitchFamily="34" charset="0"/>
              </a:rPr>
              <a:t>问题：很多情况下，正标签“一枝独秀”，负标签中的信息作用太小，怎么办？</a:t>
            </a:r>
            <a:endParaRPr lang="en-US" altLang="zh-CN" dirty="0">
              <a:latin typeface="Arial" panose="020B0604020202020204" pitchFamily="34" charset="0"/>
            </a:endParaRPr>
          </a:p>
          <a:p>
            <a:r>
              <a:rPr lang="zh-CN" altLang="en-US" dirty="0">
                <a:latin typeface="Arial" panose="020B0604020202020204" pitchFamily="34" charset="0"/>
              </a:rPr>
              <a:t>解决方法：用带有参数</a:t>
            </a:r>
            <a:r>
              <a:rPr lang="en-US" altLang="zh-CN" dirty="0">
                <a:latin typeface="Arial" panose="020B0604020202020204" pitchFamily="34" charset="0"/>
              </a:rPr>
              <a:t>T</a:t>
            </a:r>
            <a:r>
              <a:rPr lang="zh-CN" altLang="en-US" dirty="0">
                <a:latin typeface="Arial" panose="020B0604020202020204" pitchFamily="34" charset="0"/>
              </a:rPr>
              <a:t>（蒸馏温度）的</a:t>
            </a:r>
            <a:r>
              <a:rPr lang="en-US" altLang="zh-CN" dirty="0" err="1">
                <a:latin typeface="Arial" panose="020B0604020202020204" pitchFamily="34" charset="0"/>
              </a:rPr>
              <a:t>softmax</a:t>
            </a:r>
            <a:r>
              <a:rPr lang="zh-CN" altLang="en-US" dirty="0">
                <a:latin typeface="Arial" panose="020B0604020202020204" pitchFamily="34" charset="0"/>
              </a:rPr>
              <a:t>函数，将软预测</a:t>
            </a:r>
            <a:r>
              <a:rPr lang="en-US" altLang="zh-CN" dirty="0" err="1">
                <a:latin typeface="Arial" panose="020B0604020202020204" pitchFamily="34" charset="0"/>
              </a:rPr>
              <a:t>z_i</a:t>
            </a:r>
            <a:r>
              <a:rPr lang="zh-CN" altLang="en-US" dirty="0">
                <a:latin typeface="Arial" panose="020B0604020202020204" pitchFamily="34" charset="0"/>
              </a:rPr>
              <a:t>带入该函数，获得</a:t>
            </a:r>
            <a:r>
              <a:rPr lang="en-US" altLang="zh-CN" dirty="0" err="1">
                <a:latin typeface="Arial" panose="020B0604020202020204" pitchFamily="34" charset="0"/>
              </a:rPr>
              <a:t>q_i</a:t>
            </a:r>
            <a:endParaRPr lang="en-US" altLang="zh-CN" dirty="0">
              <a:latin typeface="Arial" panose="020B0604020202020204" pitchFamily="34" charset="0"/>
            </a:endParaRPr>
          </a:p>
          <a:p>
            <a:r>
              <a:rPr lang="zh-CN" altLang="en-US" dirty="0">
                <a:latin typeface="Arial" panose="020B0604020202020204" pitchFamily="34" charset="0"/>
              </a:rPr>
              <a:t>观察到：随</a:t>
            </a:r>
            <a:r>
              <a:rPr lang="en-US" altLang="zh-CN" dirty="0">
                <a:latin typeface="Arial" panose="020B0604020202020204" pitchFamily="34" charset="0"/>
              </a:rPr>
              <a:t>T</a:t>
            </a:r>
            <a:r>
              <a:rPr lang="zh-CN" altLang="en-US" dirty="0">
                <a:latin typeface="Arial" panose="020B0604020202020204" pitchFamily="34" charset="0"/>
              </a:rPr>
              <a:t>增大，</a:t>
            </a:r>
            <a:r>
              <a:rPr lang="en-US" altLang="zh-CN" dirty="0" err="1">
                <a:latin typeface="Arial" panose="020B0604020202020204" pitchFamily="34" charset="0"/>
              </a:rPr>
              <a:t>z_i</a:t>
            </a:r>
            <a:r>
              <a:rPr lang="en-US" altLang="zh-CN" dirty="0">
                <a:latin typeface="Arial" panose="020B0604020202020204" pitchFamily="34" charset="0"/>
              </a:rPr>
              <a:t>/T</a:t>
            </a:r>
            <a:r>
              <a:rPr lang="zh-CN" altLang="en-US" dirty="0">
                <a:latin typeface="Arial" panose="020B0604020202020204" pitchFamily="34" charset="0"/>
              </a:rPr>
              <a:t> </a:t>
            </a:r>
            <a:r>
              <a:rPr lang="en-US" altLang="zh-CN" dirty="0">
                <a:latin typeface="Arial" panose="020B0604020202020204" pitchFamily="34" charset="0"/>
              </a:rPr>
              <a:t>-&gt; 0</a:t>
            </a:r>
            <a:r>
              <a:rPr lang="zh-CN" altLang="en-US" dirty="0">
                <a:latin typeface="Arial" panose="020B0604020202020204" pitchFamily="34" charset="0"/>
              </a:rPr>
              <a:t>，</a:t>
            </a:r>
            <a:r>
              <a:rPr lang="en-US" altLang="zh-CN" dirty="0">
                <a:latin typeface="Arial" panose="020B0604020202020204" pitchFamily="34" charset="0"/>
              </a:rPr>
              <a:t>exp</a:t>
            </a:r>
            <a:r>
              <a:rPr lang="zh-CN" altLang="en-US" dirty="0">
                <a:latin typeface="Arial" panose="020B0604020202020204" pitchFamily="34" charset="0"/>
              </a:rPr>
              <a:t>（</a:t>
            </a:r>
            <a:r>
              <a:rPr lang="en-US" altLang="zh-CN" dirty="0" err="1">
                <a:latin typeface="Arial" panose="020B0604020202020204" pitchFamily="34" charset="0"/>
              </a:rPr>
              <a:t>z_i</a:t>
            </a:r>
            <a:r>
              <a:rPr lang="en-US" altLang="zh-CN" dirty="0">
                <a:latin typeface="Arial" panose="020B0604020202020204" pitchFamily="34" charset="0"/>
              </a:rPr>
              <a:t>/T</a:t>
            </a:r>
            <a:r>
              <a:rPr lang="zh-CN" altLang="en-US" dirty="0">
                <a:latin typeface="Arial" panose="020B0604020202020204" pitchFamily="34" charset="0"/>
              </a:rPr>
              <a:t>）</a:t>
            </a:r>
            <a:r>
              <a:rPr lang="en-US" altLang="zh-CN" dirty="0">
                <a:latin typeface="Arial" panose="020B0604020202020204" pitchFamily="34" charset="0"/>
              </a:rPr>
              <a:t>-&gt; 1+z_i/T, </a:t>
            </a:r>
            <a:r>
              <a:rPr lang="zh-CN" altLang="en-US" dirty="0">
                <a:latin typeface="Arial" panose="020B0604020202020204" pitchFamily="34" charset="0"/>
              </a:rPr>
              <a:t>正、负标签的</a:t>
            </a:r>
            <a:r>
              <a:rPr lang="en-US" altLang="zh-CN" dirty="0" err="1">
                <a:latin typeface="Arial" panose="020B0604020202020204" pitchFamily="34" charset="0"/>
              </a:rPr>
              <a:t>q_i</a:t>
            </a:r>
            <a:r>
              <a:rPr lang="zh-CN" altLang="en-US" dirty="0">
                <a:latin typeface="Arial" panose="020B0604020202020204" pitchFamily="34" charset="0"/>
              </a:rPr>
              <a:t>值趋向于均匀，选取适当的</a:t>
            </a:r>
            <a:r>
              <a:rPr lang="en-US" altLang="zh-CN" dirty="0">
                <a:latin typeface="Arial" panose="020B0604020202020204" pitchFamily="34" charset="0"/>
              </a:rPr>
              <a:t>T</a:t>
            </a:r>
            <a:r>
              <a:rPr lang="zh-CN" altLang="en-US" dirty="0">
                <a:latin typeface="Arial" panose="020B0604020202020204" pitchFamily="34" charset="0"/>
              </a:rPr>
              <a:t>值，使</a:t>
            </a:r>
            <a:r>
              <a:rPr lang="en-US" altLang="zh-CN" dirty="0" err="1">
                <a:latin typeface="Arial" panose="020B0604020202020204" pitchFamily="34" charset="0"/>
              </a:rPr>
              <a:t>q_i</a:t>
            </a:r>
            <a:r>
              <a:rPr lang="zh-CN" altLang="en-US" dirty="0">
                <a:latin typeface="Arial" panose="020B0604020202020204" pitchFamily="34" charset="0"/>
              </a:rPr>
              <a:t>有一定区分度（即</a:t>
            </a:r>
            <a:r>
              <a:rPr lang="en-US" altLang="zh-CN" dirty="0">
                <a:latin typeface="Arial" panose="020B0604020202020204" pitchFamily="34" charset="0"/>
              </a:rPr>
              <a:t>T</a:t>
            </a:r>
            <a:r>
              <a:rPr lang="zh-CN" altLang="en-US" dirty="0">
                <a:latin typeface="Arial" panose="020B0604020202020204" pitchFamily="34" charset="0"/>
              </a:rPr>
              <a:t>不能太大，否则</a:t>
            </a:r>
            <a:r>
              <a:rPr lang="en-US" altLang="zh-CN" dirty="0" err="1">
                <a:latin typeface="Arial" panose="020B0604020202020204" pitchFamily="34" charset="0"/>
              </a:rPr>
              <a:t>q_i</a:t>
            </a:r>
            <a:r>
              <a:rPr lang="zh-CN" altLang="en-US" dirty="0">
                <a:latin typeface="Arial" panose="020B0604020202020204" pitchFamily="34" charset="0"/>
              </a:rPr>
              <a:t>都相同），同时使负标签也至于太小（即</a:t>
            </a:r>
            <a:r>
              <a:rPr lang="en-US" altLang="zh-CN" dirty="0">
                <a:latin typeface="Arial" panose="020B0604020202020204" pitchFamily="34" charset="0"/>
              </a:rPr>
              <a:t>T</a:t>
            </a:r>
            <a:r>
              <a:rPr lang="zh-CN" altLang="en-US" dirty="0">
                <a:latin typeface="Arial" panose="020B0604020202020204" pitchFamily="34" charset="0"/>
              </a:rPr>
              <a:t>不能太小，否则负标签值太小被忽略）</a:t>
            </a:r>
            <a:endParaRPr lang="en-US" altLang="zh-CN" dirty="0">
              <a:latin typeface="Arial" panose="020B0604020202020204" pitchFamily="34" charset="0"/>
            </a:endParaRPr>
          </a:p>
          <a:p>
            <a:r>
              <a:rPr lang="zh-CN" altLang="en-US" dirty="0">
                <a:latin typeface="Arial" panose="020B0604020202020204" pitchFamily="34" charset="0"/>
              </a:rPr>
              <a:t>类比：蒸馏，选取适当温度</a:t>
            </a:r>
            <a:r>
              <a:rPr lang="en-US" altLang="zh-CN" dirty="0">
                <a:latin typeface="Arial" panose="020B0604020202020204" pitchFamily="34" charset="0"/>
              </a:rPr>
              <a:t>T</a:t>
            </a:r>
            <a:r>
              <a:rPr lang="zh-CN" altLang="en-US" dirty="0">
                <a:latin typeface="Arial" panose="020B0604020202020204" pitchFamily="34" charset="0"/>
              </a:rPr>
              <a:t>加热混合物使不同成分分离</a:t>
            </a:r>
            <a:endParaRPr lang="zh-CN" altLang="zh-CN"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刚才提到，线性量化后数据通常表示为定点数，接下来：浮点数到定点数的转化。</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以</a:t>
            </a:r>
            <a:r>
              <a:rPr lang="en-US" altLang="zh-CN" dirty="0">
                <a:latin typeface="Arial" panose="020B0604020202020204" pitchFamily="34" charset="0"/>
              </a:rPr>
              <a:t> 32b</a:t>
            </a:r>
            <a:r>
              <a:rPr lang="zh-CN" altLang="en-US" dirty="0">
                <a:latin typeface="Arial" panose="020B0604020202020204" pitchFamily="34" charset="0"/>
              </a:rPr>
              <a:t>浮点</a:t>
            </a:r>
            <a:r>
              <a:rPr lang="en-US" altLang="zh-CN" dirty="0">
                <a:latin typeface="Arial" panose="020B0604020202020204" pitchFamily="34" charset="0"/>
              </a:rPr>
              <a:t> -&gt; 8b</a:t>
            </a:r>
            <a:r>
              <a:rPr lang="zh-CN" altLang="en-US" dirty="0">
                <a:latin typeface="Arial" panose="020B0604020202020204" pitchFamily="34" charset="0"/>
              </a:rPr>
              <a:t>定点</a:t>
            </a:r>
            <a:r>
              <a:rPr lang="en-US" altLang="zh-CN" dirty="0">
                <a:latin typeface="Arial" panose="020B0604020202020204" pitchFamily="34" charset="0"/>
              </a:rPr>
              <a:t> </a:t>
            </a:r>
            <a:r>
              <a:rPr lang="zh-CN" altLang="en-US" dirty="0">
                <a:latin typeface="Arial" panose="020B0604020202020204" pitchFamily="34" charset="0"/>
              </a:rPr>
              <a:t>为例，</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转化的好处：降低存储、运算的能耗、面积。</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具体地，</a:t>
            </a:r>
            <a:r>
              <a:rPr lang="en-US" altLang="zh-CN" dirty="0">
                <a:latin typeface="Arial" panose="020B0604020202020204" pitchFamily="34" charset="0"/>
              </a:rPr>
              <a:t>1</a:t>
            </a:r>
            <a:r>
              <a:rPr lang="zh-CN" altLang="en-US" dirty="0">
                <a:latin typeface="Arial" panose="020B0604020202020204" pitchFamily="34" charset="0"/>
              </a:rPr>
              <a:t>）访存能耗、面积随位宽线性增长；</a:t>
            </a:r>
            <a:r>
              <a:rPr lang="en-US" altLang="zh-CN" dirty="0">
                <a:latin typeface="Arial" panose="020B0604020202020204" pitchFamily="34" charset="0"/>
              </a:rPr>
              <a:t>2</a:t>
            </a:r>
            <a:r>
              <a:rPr lang="zh-CN" altLang="en-US" dirty="0">
                <a:latin typeface="Arial" panose="020B0604020202020204" pitchFamily="34" charset="0"/>
              </a:rPr>
              <a:t>）运算看表：（还能看出，定点数乘法的能耗、面积随位宽二次增长）</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图出处：</a:t>
            </a:r>
            <a:r>
              <a:rPr lang="en-US" altLang="zh-CN" dirty="0">
                <a:latin typeface="Arial" panose="020B0604020202020204" pitchFamily="34" charset="0"/>
              </a:rPr>
              <a:t>https://arxiv.org/pdf/2103.13630.pdf</a:t>
            </a:r>
            <a:endParaRPr lang="zh-CN"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dirty="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训练小网络（学生）的具体流程如图所示</a:t>
            </a:r>
            <a:endParaRPr lang="en-US" altLang="zh-CN" dirty="0">
              <a:latin typeface="Arial" panose="020B0604020202020204" pitchFamily="34" charset="0"/>
            </a:endParaRPr>
          </a:p>
          <a:p>
            <a:r>
              <a:rPr lang="zh-CN" altLang="en-US" dirty="0">
                <a:latin typeface="Arial" panose="020B0604020202020204" pitchFamily="34" charset="0"/>
              </a:rPr>
              <a:t>重点：训练小网络（学生）时的目标函数：两部分构成</a:t>
            </a:r>
            <a:endParaRPr lang="en-US" altLang="zh-CN" dirty="0">
              <a:latin typeface="Arial" panose="020B0604020202020204" pitchFamily="34" charset="0"/>
            </a:endParaRPr>
          </a:p>
          <a:p>
            <a:r>
              <a:rPr lang="en-US" altLang="zh-CN" dirty="0" err="1">
                <a:latin typeface="Arial" panose="020B0604020202020204" pitchFamily="34" charset="0"/>
              </a:rPr>
              <a:t>L_soft</a:t>
            </a:r>
            <a:r>
              <a:rPr lang="zh-CN" altLang="en-US" dirty="0">
                <a:latin typeface="Arial" panose="020B0604020202020204" pitchFamily="34" charset="0"/>
              </a:rPr>
              <a:t>鼓励学习教师网络的泛化能力</a:t>
            </a:r>
            <a:endParaRPr lang="en-US" altLang="zh-CN" dirty="0">
              <a:latin typeface="Arial" panose="020B0604020202020204" pitchFamily="34" charset="0"/>
            </a:endParaRPr>
          </a:p>
          <a:p>
            <a:r>
              <a:rPr lang="en-US" altLang="zh-CN" dirty="0" err="1">
                <a:latin typeface="Arial" panose="020B0604020202020204" pitchFamily="34" charset="0"/>
              </a:rPr>
              <a:t>L_hard</a:t>
            </a:r>
            <a:r>
              <a:rPr lang="zh-CN" altLang="en-US" dirty="0">
                <a:latin typeface="Arial" panose="020B0604020202020204" pitchFamily="34" charset="0"/>
              </a:rPr>
              <a:t>鼓励记住所有训练数据点（起纠偏作用，教师有的预测可能是错的）</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Hinton</a:t>
            </a:r>
            <a:r>
              <a:rPr lang="zh-CN" altLang="en-US" dirty="0">
                <a:latin typeface="Arial" panose="020B0604020202020204" pitchFamily="34" charset="0"/>
              </a:rPr>
              <a:t>文中有两个算例：</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MNIST</a:t>
            </a:r>
            <a:r>
              <a:rPr lang="zh-CN" altLang="en-US" dirty="0">
                <a:latin typeface="Arial" panose="020B0604020202020204" pitchFamily="34" charset="0"/>
              </a:rPr>
              <a:t>数据集，在测试中，大网络（教师）：错</a:t>
            </a:r>
            <a:r>
              <a:rPr lang="en-US" altLang="zh-CN" dirty="0">
                <a:latin typeface="Arial" panose="020B0604020202020204" pitchFamily="34" charset="0"/>
              </a:rPr>
              <a:t>67</a:t>
            </a:r>
            <a:r>
              <a:rPr lang="zh-CN" altLang="en-US" dirty="0">
                <a:latin typeface="Arial" panose="020B0604020202020204" pitchFamily="34" charset="0"/>
              </a:rPr>
              <a:t>个；直接训练的小网络：错</a:t>
            </a:r>
            <a:r>
              <a:rPr lang="en-US" altLang="zh-CN" dirty="0">
                <a:latin typeface="Arial" panose="020B0604020202020204" pitchFamily="34" charset="0"/>
              </a:rPr>
              <a:t>146</a:t>
            </a:r>
            <a:r>
              <a:rPr lang="zh-CN" altLang="en-US" dirty="0">
                <a:latin typeface="Arial" panose="020B0604020202020204" pitchFamily="34" charset="0"/>
              </a:rPr>
              <a:t>个；知识蒸馏训练的小网络（学生），错</a:t>
            </a:r>
            <a:r>
              <a:rPr lang="en-US" altLang="zh-CN" dirty="0">
                <a:latin typeface="Arial" panose="020B0604020202020204" pitchFamily="34" charset="0"/>
              </a:rPr>
              <a:t>74</a:t>
            </a:r>
            <a:r>
              <a:rPr lang="zh-CN" altLang="en-US" dirty="0">
                <a:latin typeface="Arial" panose="020B0604020202020204" pitchFamily="34" charset="0"/>
              </a:rPr>
              <a:t>个。证明大网络的泛化能力传授给了小网络</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）表格所示：</a:t>
            </a:r>
            <a:r>
              <a:rPr lang="en-US" altLang="zh-CN" dirty="0">
                <a:latin typeface="Arial" panose="020B0604020202020204" pitchFamily="34" charset="0"/>
              </a:rPr>
              <a:t>speech recognition</a:t>
            </a:r>
            <a:r>
              <a:rPr lang="zh-CN" altLang="en-US" dirty="0">
                <a:latin typeface="Arial" panose="020B0604020202020204" pitchFamily="34" charset="0"/>
              </a:rPr>
              <a:t>，</a:t>
            </a:r>
            <a:r>
              <a:rPr lang="en-US" altLang="zh-CN" dirty="0">
                <a:latin typeface="Arial" panose="020B0604020202020204" pitchFamily="34" charset="0"/>
              </a:rPr>
              <a:t>baseline</a:t>
            </a:r>
            <a:r>
              <a:rPr lang="zh-CN" altLang="en-US" dirty="0">
                <a:latin typeface="Arial" panose="020B0604020202020204" pitchFamily="34" charset="0"/>
              </a:rPr>
              <a:t>：单个大网络，</a:t>
            </a:r>
            <a:r>
              <a:rPr lang="en-US" altLang="zh-CN" dirty="0">
                <a:latin typeface="Arial" panose="020B0604020202020204" pitchFamily="34" charset="0"/>
              </a:rPr>
              <a:t>10xEmsable</a:t>
            </a:r>
            <a:r>
              <a:rPr lang="zh-CN" altLang="en-US" dirty="0">
                <a:latin typeface="Arial" panose="020B0604020202020204" pitchFamily="34" charset="0"/>
              </a:rPr>
              <a:t>：</a:t>
            </a:r>
            <a:r>
              <a:rPr lang="en-US" altLang="zh-CN" dirty="0">
                <a:latin typeface="Arial" panose="020B0604020202020204" pitchFamily="34" charset="0"/>
              </a:rPr>
              <a:t>10</a:t>
            </a:r>
            <a:r>
              <a:rPr lang="zh-CN" altLang="en-US" dirty="0">
                <a:latin typeface="Arial" panose="020B0604020202020204" pitchFamily="34" charset="0"/>
              </a:rPr>
              <a:t>个</a:t>
            </a:r>
            <a:r>
              <a:rPr lang="en-US" altLang="zh-CN" dirty="0">
                <a:latin typeface="Arial" panose="020B0604020202020204" pitchFamily="34" charset="0"/>
              </a:rPr>
              <a:t>DNN</a:t>
            </a:r>
            <a:r>
              <a:rPr lang="zh-CN" altLang="en-US" dirty="0">
                <a:latin typeface="Arial" panose="020B0604020202020204" pitchFamily="34" charset="0"/>
              </a:rPr>
              <a:t>合并，结果取平均得到大网络（教师），</a:t>
            </a:r>
            <a:r>
              <a:rPr lang="en-US" altLang="zh-CN" dirty="0">
                <a:latin typeface="Arial" panose="020B0604020202020204" pitchFamily="34" charset="0"/>
              </a:rPr>
              <a:t>Distilled single model</a:t>
            </a:r>
            <a:r>
              <a:rPr lang="zh-CN" altLang="en-US" dirty="0">
                <a:latin typeface="Arial" panose="020B0604020202020204" pitchFamily="34" charset="0"/>
              </a:rPr>
              <a:t>：训练得到小网络准确率与教师相近，还超过了</a:t>
            </a:r>
            <a:r>
              <a:rPr lang="en-US" altLang="zh-CN" dirty="0">
                <a:latin typeface="Arial" panose="020B0604020202020204" pitchFamily="34" charset="0"/>
              </a:rPr>
              <a:t>baseline</a:t>
            </a:r>
            <a:endParaRPr lang="en-US" altLang="zh-CN" dirty="0">
              <a:latin typeface="Arial" panose="020B0604020202020204" pitchFamily="34" charset="0"/>
            </a:endParaRPr>
          </a:p>
          <a:p>
            <a:endParaRPr lang="zh-CN" altLang="zh-CN"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问：什么是神经网络结构搜索 </a:t>
            </a:r>
            <a:r>
              <a:rPr lang="en-US" altLang="zh-CN" dirty="0">
                <a:latin typeface="Arial" panose="020B0604020202020204" pitchFamily="34" charset="0"/>
              </a:rPr>
              <a:t>Neural Architecture Search </a:t>
            </a:r>
            <a:r>
              <a:rPr lang="zh-CN" altLang="en-US" dirty="0">
                <a:latin typeface="Arial" panose="020B0604020202020204" pitchFamily="34" charset="0"/>
              </a:rPr>
              <a:t>（</a:t>
            </a:r>
            <a:r>
              <a:rPr lang="en-US" altLang="zh-CN" dirty="0">
                <a:latin typeface="Arial" panose="020B0604020202020204" pitchFamily="34" charset="0"/>
              </a:rPr>
              <a:t>NAS</a:t>
            </a:r>
            <a:r>
              <a:rPr lang="zh-CN" altLang="en-US" dirty="0">
                <a:latin typeface="Arial" panose="020B0604020202020204" pitchFamily="34" charset="0"/>
              </a:rPr>
              <a:t>）？</a:t>
            </a:r>
            <a:endParaRPr lang="en-US" altLang="zh-CN" dirty="0">
              <a:latin typeface="Arial" panose="020B0604020202020204" pitchFamily="34" charset="0"/>
            </a:endParaRPr>
          </a:p>
          <a:p>
            <a:r>
              <a:rPr lang="zh-CN" altLang="en-US" dirty="0">
                <a:latin typeface="Arial" panose="020B0604020202020204" pitchFamily="34" charset="0"/>
              </a:rPr>
              <a:t>答：用算法自动搜索网络的</a:t>
            </a:r>
            <a:r>
              <a:rPr lang="zh-CN" altLang="en-US" u="sng" dirty="0">
                <a:latin typeface="Arial" panose="020B0604020202020204" pitchFamily="34" charset="0"/>
              </a:rPr>
              <a:t>结构超参数</a:t>
            </a:r>
            <a:endParaRPr lang="en-US" altLang="zh-CN" u="sng" dirty="0">
              <a:latin typeface="Arial" panose="020B0604020202020204" pitchFamily="34" charset="0"/>
            </a:endParaRPr>
          </a:p>
          <a:p>
            <a:endParaRPr lang="en-US" altLang="zh-CN" u="sng" dirty="0">
              <a:latin typeface="Arial" panose="020B0604020202020204" pitchFamily="34" charset="0"/>
            </a:endParaRPr>
          </a:p>
          <a:p>
            <a:r>
              <a:rPr lang="zh-CN" altLang="en-US" dirty="0">
                <a:latin typeface="Arial" panose="020B0604020202020204" pitchFamily="34" charset="0"/>
              </a:rPr>
              <a:t>问：什么是“超参数“？</a:t>
            </a:r>
            <a:endParaRPr lang="en-US" altLang="zh-CN" dirty="0">
              <a:latin typeface="Arial" panose="020B0604020202020204" pitchFamily="34" charset="0"/>
            </a:endParaRPr>
          </a:p>
          <a:p>
            <a:r>
              <a:rPr lang="zh-CN" altLang="en-US" dirty="0">
                <a:latin typeface="Arial" panose="020B0604020202020204" pitchFamily="34" charset="0"/>
              </a:rPr>
              <a:t>答：对比参数解释 </a:t>
            </a:r>
            <a:endParaRPr lang="en-US" altLang="zh-CN" dirty="0">
              <a:latin typeface="Arial" panose="020B0604020202020204" pitchFamily="34" charset="0"/>
            </a:endParaRPr>
          </a:p>
          <a:p>
            <a:r>
              <a:rPr lang="en-US" altLang="zh-CN" dirty="0">
                <a:latin typeface="Arial" panose="020B0604020202020204" pitchFamily="34" charset="0"/>
              </a:rPr>
              <a:t> - </a:t>
            </a:r>
            <a:r>
              <a:rPr lang="zh-CN" altLang="en-US" dirty="0">
                <a:latin typeface="Arial" panose="020B0604020202020204" pitchFamily="34" charset="0"/>
              </a:rPr>
              <a:t>参数特指神经网络的</a:t>
            </a:r>
            <a:r>
              <a:rPr lang="zh-CN" altLang="en-US" u="sng" dirty="0">
                <a:latin typeface="Arial" panose="020B0604020202020204" pitchFamily="34" charset="0"/>
              </a:rPr>
              <a:t>权重</a:t>
            </a:r>
            <a:r>
              <a:rPr lang="zh-CN" altLang="en-US" u="none" dirty="0">
                <a:latin typeface="Arial" panose="020B0604020202020204" pitchFamily="34" charset="0"/>
              </a:rPr>
              <a:t>，通过训练确定</a:t>
            </a:r>
            <a:endParaRPr lang="en-US" altLang="zh-CN" u="none" dirty="0">
              <a:latin typeface="Arial" panose="020B0604020202020204" pitchFamily="34" charset="0"/>
            </a:endParaRPr>
          </a:p>
          <a:p>
            <a:r>
              <a:rPr lang="en-US" altLang="zh-CN" u="none" dirty="0">
                <a:latin typeface="Arial" panose="020B0604020202020204" pitchFamily="34" charset="0"/>
              </a:rPr>
              <a:t> - </a:t>
            </a:r>
            <a:r>
              <a:rPr lang="zh-CN" altLang="en-US" u="none" dirty="0">
                <a:latin typeface="Arial" panose="020B0604020202020204" pitchFamily="34" charset="0"/>
              </a:rPr>
              <a:t>超参数可分为两类：优化算法超参数（如</a:t>
            </a:r>
            <a:r>
              <a:rPr lang="en-US" altLang="zh-CN" u="none" dirty="0">
                <a:latin typeface="Arial" panose="020B0604020202020204" pitchFamily="34" charset="0"/>
              </a:rPr>
              <a:t>…</a:t>
            </a:r>
            <a:r>
              <a:rPr lang="zh-CN" altLang="en-US" u="none" dirty="0">
                <a:latin typeface="Arial" panose="020B0604020202020204" pitchFamily="34" charset="0"/>
              </a:rPr>
              <a:t>），结构超参数（如</a:t>
            </a:r>
            <a:r>
              <a:rPr lang="en-US" altLang="zh-CN" u="none" dirty="0">
                <a:latin typeface="Arial" panose="020B0604020202020204" pitchFamily="34" charset="0"/>
              </a:rPr>
              <a:t>…</a:t>
            </a:r>
            <a:r>
              <a:rPr lang="zh-CN" altLang="en-US" u="none" dirty="0">
                <a:latin typeface="Arial" panose="020B0604020202020204" pitchFamily="34" charset="0"/>
              </a:rPr>
              <a:t>）</a:t>
            </a:r>
            <a:endParaRPr lang="en-US" altLang="zh-CN" u="none" dirty="0">
              <a:latin typeface="Arial" panose="020B0604020202020204" pitchFamily="34" charset="0"/>
            </a:endParaRPr>
          </a:p>
          <a:p>
            <a:r>
              <a:rPr lang="en-US" altLang="zh-CN" u="none" dirty="0">
                <a:latin typeface="Arial" panose="020B0604020202020204" pitchFamily="34" charset="0"/>
              </a:rPr>
              <a:t> - </a:t>
            </a:r>
            <a:r>
              <a:rPr lang="zh-CN" altLang="en-US" u="none" dirty="0">
                <a:latin typeface="Arial" panose="020B0604020202020204" pitchFamily="34" charset="0"/>
              </a:rPr>
              <a:t>一般，超参数是在训练前，由人手动选取</a:t>
            </a:r>
            <a:r>
              <a:rPr lang="en-US" altLang="zh-CN" u="none" dirty="0">
                <a:latin typeface="Arial" panose="020B0604020202020204" pitchFamily="34" charset="0"/>
              </a:rPr>
              <a:t>/</a:t>
            </a:r>
            <a:r>
              <a:rPr lang="zh-CN" altLang="en-US" u="none" dirty="0">
                <a:latin typeface="Arial" panose="020B0604020202020204" pitchFamily="34" charset="0"/>
              </a:rPr>
              <a:t>设定的</a:t>
            </a:r>
            <a:endParaRPr lang="en-US" altLang="zh-CN" u="none" dirty="0">
              <a:latin typeface="Arial" panose="020B0604020202020204" pitchFamily="34" charset="0"/>
            </a:endParaRPr>
          </a:p>
          <a:p>
            <a:endParaRPr lang="en-US" altLang="zh-CN" u="none" dirty="0">
              <a:latin typeface="Arial" panose="020B0604020202020204" pitchFamily="34" charset="0"/>
            </a:endParaRPr>
          </a:p>
          <a:p>
            <a:r>
              <a:rPr lang="zh-CN" altLang="en-US" u="none" dirty="0">
                <a:latin typeface="Arial" panose="020B0604020202020204" pitchFamily="34" charset="0"/>
              </a:rPr>
              <a:t>问：选取不同</a:t>
            </a:r>
            <a:r>
              <a:rPr lang="zh-CN" altLang="en-US" u="sng" dirty="0">
                <a:latin typeface="Arial" panose="020B0604020202020204" pitchFamily="34" charset="0"/>
              </a:rPr>
              <a:t>结构</a:t>
            </a:r>
            <a:r>
              <a:rPr lang="zh-CN" altLang="en-US" u="none" dirty="0">
                <a:latin typeface="Arial" panose="020B0604020202020204" pitchFamily="34" charset="0"/>
              </a:rPr>
              <a:t>超参数有何影响？</a:t>
            </a:r>
            <a:endParaRPr lang="en-US" altLang="zh-CN" u="sng" dirty="0">
              <a:latin typeface="Arial" panose="020B0604020202020204" pitchFamily="34" charset="0"/>
            </a:endParaRPr>
          </a:p>
          <a:p>
            <a:r>
              <a:rPr lang="zh-CN" altLang="en-US" dirty="0">
                <a:latin typeface="Arial" panose="020B0604020202020204" pitchFamily="34" charset="0"/>
              </a:rPr>
              <a:t>答：决定了网络的大小</a:t>
            </a:r>
            <a:r>
              <a:rPr lang="en-US" altLang="zh-CN" dirty="0">
                <a:latin typeface="Arial" panose="020B0604020202020204" pitchFamily="34" charset="0"/>
              </a:rPr>
              <a:t>-&gt;</a:t>
            </a:r>
            <a:r>
              <a:rPr lang="zh-CN" altLang="en-US" b="1" dirty="0">
                <a:latin typeface="Arial" panose="020B0604020202020204" pitchFamily="34" charset="0"/>
              </a:rPr>
              <a:t>训练：</a:t>
            </a:r>
            <a:r>
              <a:rPr lang="zh-CN" altLang="en-US" b="0" dirty="0">
                <a:latin typeface="Arial" panose="020B0604020202020204" pitchFamily="34" charset="0"/>
              </a:rPr>
              <a:t>影响参数（即权重）优化</a:t>
            </a:r>
            <a:r>
              <a:rPr lang="zh-CN" altLang="en-US" dirty="0">
                <a:latin typeface="Arial" panose="020B0604020202020204" pitchFamily="34" charset="0"/>
              </a:rPr>
              <a:t>难易</a:t>
            </a:r>
            <a:r>
              <a:rPr lang="en-US" altLang="zh-CN" dirty="0">
                <a:latin typeface="Arial" panose="020B0604020202020204" pitchFamily="34" charset="0"/>
              </a:rPr>
              <a:t>-&gt;</a:t>
            </a:r>
            <a:r>
              <a:rPr lang="zh-CN" altLang="en-US" dirty="0">
                <a:latin typeface="Arial" panose="020B0604020202020204" pitchFamily="34" charset="0"/>
              </a:rPr>
              <a:t>准确率 </a:t>
            </a:r>
            <a:endParaRPr lang="en-US" altLang="zh-CN" dirty="0">
              <a:latin typeface="Arial" panose="020B0604020202020204" pitchFamily="34" charset="0"/>
            </a:endParaRPr>
          </a:p>
          <a:p>
            <a:r>
              <a:rPr lang="en-US" altLang="zh-CN" dirty="0">
                <a:latin typeface="Arial" panose="020B0604020202020204" pitchFamily="34" charset="0"/>
              </a:rPr>
              <a:t>                                     -&gt;</a:t>
            </a:r>
            <a:r>
              <a:rPr lang="zh-CN" altLang="en-US" b="1" dirty="0">
                <a:latin typeface="Arial" panose="020B0604020202020204" pitchFamily="34" charset="0"/>
              </a:rPr>
              <a:t>部署：</a:t>
            </a:r>
            <a:r>
              <a:rPr lang="zh-CN" altLang="en-US" b="0" dirty="0">
                <a:latin typeface="Arial" panose="020B0604020202020204" pitchFamily="34" charset="0"/>
              </a:rPr>
              <a:t>影响</a:t>
            </a:r>
            <a:r>
              <a:rPr lang="zh-CN" altLang="en-US" dirty="0">
                <a:latin typeface="Arial" panose="020B0604020202020204" pitchFamily="34" charset="0"/>
              </a:rPr>
              <a:t>占据空间大小，推断计算量、访存时间 </a:t>
            </a:r>
            <a:r>
              <a:rPr lang="en-US" altLang="zh-CN" dirty="0">
                <a:latin typeface="Arial" panose="020B0604020202020204" pitchFamily="34" charset="0"/>
              </a:rPr>
              <a:t>-&gt; </a:t>
            </a:r>
            <a:r>
              <a:rPr lang="zh-CN" altLang="en-US" dirty="0">
                <a:latin typeface="Arial" panose="020B0604020202020204" pitchFamily="34" charset="0"/>
              </a:rPr>
              <a:t>内存开销，推断速度</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总之，</a:t>
            </a:r>
            <a:r>
              <a:rPr lang="zh-CN" altLang="en-US" u="none" dirty="0">
                <a:latin typeface="Arial" panose="020B0604020202020204" pitchFamily="34" charset="0"/>
              </a:rPr>
              <a:t>神经网络的结构影响其准确率</a:t>
            </a:r>
            <a:r>
              <a:rPr lang="en-US" altLang="zh-CN" u="none" dirty="0">
                <a:latin typeface="Arial" panose="020B0604020202020204" pitchFamily="34" charset="0"/>
              </a:rPr>
              <a:t>&amp;</a:t>
            </a:r>
            <a:r>
              <a:rPr lang="zh-CN" altLang="en-US" u="none" dirty="0">
                <a:latin typeface="Arial" panose="020B0604020202020204" pitchFamily="34" charset="0"/>
              </a:rPr>
              <a:t>部署的难易程度，而网络结构由结构超参数描述（即参数化），因此，设计准确、便于部署的网络结构，就归结为确定其结构超参数。</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关键问题：能否不手动设定超参数，而是用算法自动搜索超参数，在保证准确率的同时尽量缩小网络，加快推断延迟？</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下面，以（卷积核数目、卷积核大小、步长）为例讨论</a:t>
            </a:r>
            <a:endParaRPr lang="en-US" altLang="zh-CN"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难点：搜索空间过大</a:t>
            </a:r>
            <a:endParaRPr lang="en-US" altLang="zh-CN" dirty="0">
              <a:latin typeface="Arial" panose="020B0604020202020204" pitchFamily="34" charset="0"/>
            </a:endParaRPr>
          </a:p>
          <a:p>
            <a:r>
              <a:rPr lang="zh-CN" altLang="en-US" dirty="0">
                <a:latin typeface="Arial" panose="020B0604020202020204" pitchFamily="34" charset="0"/>
              </a:rPr>
              <a:t>用一个例子说明（右表）：假定卷积层数固定为</a:t>
            </a:r>
            <a:r>
              <a:rPr lang="en-US" altLang="zh-CN" dirty="0">
                <a:latin typeface="Arial" panose="020B0604020202020204" pitchFamily="34" charset="0"/>
              </a:rPr>
              <a:t>20</a:t>
            </a:r>
            <a:r>
              <a:rPr lang="zh-CN" altLang="en-US" dirty="0">
                <a:latin typeface="Arial" panose="020B0604020202020204" pitchFamily="34" charset="0"/>
              </a:rPr>
              <a:t>，现要确定每层的三个超参数：卷积核数目、大小以及步长（选项如表所示），其中卷积核数目</a:t>
            </a:r>
            <a:r>
              <a:rPr lang="en-US" altLang="zh-CN" dirty="0">
                <a:latin typeface="Arial" panose="020B0604020202020204" pitchFamily="34" charset="0"/>
              </a:rPr>
              <a:t>4</a:t>
            </a:r>
            <a:r>
              <a:rPr lang="zh-CN" altLang="en-US" dirty="0">
                <a:latin typeface="Arial" panose="020B0604020202020204" pitchFamily="34" charset="0"/>
              </a:rPr>
              <a:t>种选泽、大小</a:t>
            </a:r>
            <a:r>
              <a:rPr lang="en-US" altLang="zh-CN" dirty="0">
                <a:latin typeface="Arial" panose="020B0604020202020204" pitchFamily="34" charset="0"/>
              </a:rPr>
              <a:t>3</a:t>
            </a:r>
            <a:r>
              <a:rPr lang="zh-CN" altLang="en-US" dirty="0">
                <a:latin typeface="Arial" panose="020B0604020202020204" pitchFamily="34" charset="0"/>
              </a:rPr>
              <a:t>种选泽，步长</a:t>
            </a:r>
            <a:r>
              <a:rPr lang="en-US" altLang="zh-CN" dirty="0">
                <a:latin typeface="Arial" panose="020B0604020202020204" pitchFamily="34" charset="0"/>
              </a:rPr>
              <a:t>2</a:t>
            </a:r>
            <a:r>
              <a:rPr lang="zh-CN" altLang="en-US" dirty="0">
                <a:latin typeface="Arial" panose="020B0604020202020204" pitchFamily="34" charset="0"/>
              </a:rPr>
              <a:t>种选择，每层可能的方案有</a:t>
            </a:r>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种，</a:t>
            </a:r>
            <a:r>
              <a:rPr lang="en-US" altLang="zh-CN" dirty="0">
                <a:latin typeface="Arial" panose="020B0604020202020204" pitchFamily="34" charset="0"/>
              </a:rPr>
              <a:t>20</a:t>
            </a:r>
            <a:r>
              <a:rPr lang="zh-CN" altLang="en-US" dirty="0">
                <a:latin typeface="Arial" panose="020B0604020202020204" pitchFamily="34" charset="0"/>
              </a:rPr>
              <a:t>层总共可能的超参数组合为（</a:t>
            </a:r>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^20</a:t>
            </a:r>
            <a:r>
              <a:rPr lang="zh-CN" altLang="en-US" dirty="0">
                <a:latin typeface="Arial" panose="020B0604020202020204" pitchFamily="34" charset="0"/>
              </a:rPr>
              <a:t>种，而最终只要挑选一组好的超参数组合，因此搜索空间很大。</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针对上述问题，提出了一些解决方法（讲时可简化）：</a:t>
            </a:r>
            <a:endParaRPr lang="en-US" altLang="zh-CN" dirty="0">
              <a:latin typeface="Arial" panose="020B0604020202020204" pitchFamily="34" charset="0"/>
            </a:endParaRPr>
          </a:p>
          <a:p>
            <a:pPr marL="171450" indent="-171450">
              <a:buFont typeface="Wingdings" panose="05000000000000000000" pitchFamily="2" charset="2"/>
              <a:buChar char="§"/>
            </a:pPr>
            <a:r>
              <a:rPr lang="zh-CN" altLang="en-US" dirty="0">
                <a:latin typeface="Arial" panose="020B0604020202020204" pitchFamily="34" charset="0"/>
              </a:rPr>
              <a:t>最初</a:t>
            </a:r>
            <a:r>
              <a:rPr lang="en-US" altLang="zh-CN" dirty="0">
                <a:latin typeface="Arial" panose="020B0604020202020204" pitchFamily="34" charset="0"/>
              </a:rPr>
              <a:t>google</a:t>
            </a:r>
            <a:r>
              <a:rPr lang="zh-CN" altLang="en-US" dirty="0">
                <a:latin typeface="Arial" panose="020B0604020202020204" pitchFamily="34" charset="0"/>
              </a:rPr>
              <a:t>通过强化学习（</a:t>
            </a:r>
            <a:r>
              <a:rPr lang="en-US" altLang="zh-CN" dirty="0">
                <a:latin typeface="Arial" panose="020B0604020202020204" pitchFamily="34" charset="0"/>
              </a:rPr>
              <a:t>RNN + policy gradient</a:t>
            </a:r>
            <a:r>
              <a:rPr lang="zh-CN" altLang="en-US" dirty="0">
                <a:latin typeface="Arial" panose="020B0604020202020204" pitchFamily="34" charset="0"/>
              </a:rPr>
              <a:t>）方法进行搜索</a:t>
            </a:r>
            <a:r>
              <a:rPr lang="en-US" altLang="zh-CN" dirty="0">
                <a:latin typeface="Arial" panose="020B0604020202020204" pitchFamily="34" charset="0"/>
              </a:rPr>
              <a:t>[</a:t>
            </a:r>
            <a:r>
              <a:rPr lang="en-US" b="0" i="0" dirty="0">
                <a:solidFill>
                  <a:srgbClr val="70757A"/>
                </a:solidFill>
                <a:effectLst/>
                <a:latin typeface="Arial" panose="020B0604020202020204" pitchFamily="34" charset="0"/>
              </a:rPr>
              <a:t>B. </a:t>
            </a:r>
            <a:r>
              <a:rPr lang="en-US" b="0" i="0" dirty="0" err="1">
                <a:solidFill>
                  <a:srgbClr val="70757A"/>
                </a:solidFill>
                <a:effectLst/>
                <a:latin typeface="Arial" panose="020B0604020202020204" pitchFamily="34" charset="0"/>
              </a:rPr>
              <a:t>Zoph</a:t>
            </a:r>
            <a:r>
              <a:rPr lang="en-US" b="0" i="0" dirty="0">
                <a:solidFill>
                  <a:srgbClr val="70757A"/>
                </a:solidFill>
                <a:effectLst/>
                <a:latin typeface="Arial" panose="020B0604020202020204" pitchFamily="34" charset="0"/>
              </a:rPr>
              <a:t>, et al, “</a:t>
            </a:r>
            <a:r>
              <a:rPr lang="en-US" altLang="zh-CN" dirty="0">
                <a:latin typeface="Arial" panose="020B0604020202020204" pitchFamily="34" charset="0"/>
              </a:rPr>
              <a:t>NAS with reinforcement learning”, ICLR 2017]</a:t>
            </a:r>
            <a:r>
              <a:rPr lang="zh-CN" altLang="en-US" dirty="0">
                <a:latin typeface="Arial" panose="020B0604020202020204" pitchFamily="34" charset="0"/>
              </a:rPr>
              <a:t>，在</a:t>
            </a:r>
            <a:r>
              <a:rPr lang="en-US" altLang="zh-CN" dirty="0">
                <a:latin typeface="Arial" panose="020B0604020202020204" pitchFamily="34" charset="0"/>
              </a:rPr>
              <a:t>PTB</a:t>
            </a:r>
            <a:r>
              <a:rPr lang="zh-CN" altLang="en-US" dirty="0">
                <a:latin typeface="Arial" panose="020B0604020202020204" pitchFamily="34" charset="0"/>
              </a:rPr>
              <a:t>语言建模任务上，</a:t>
            </a:r>
            <a:r>
              <a:rPr lang="en-US" altLang="zh-CN" dirty="0">
                <a:latin typeface="Arial" panose="020B0604020202020204" pitchFamily="34" charset="0"/>
              </a:rPr>
              <a:t>NAS</a:t>
            </a:r>
            <a:r>
              <a:rPr lang="zh-CN" altLang="en-US" dirty="0">
                <a:latin typeface="Arial" panose="020B0604020202020204" pitchFamily="34" charset="0"/>
              </a:rPr>
              <a:t>搜索出来的模型击败了当时最先进的</a:t>
            </a:r>
            <a:r>
              <a:rPr lang="en-US" altLang="zh-CN" dirty="0">
                <a:latin typeface="Arial" panose="020B0604020202020204" pitchFamily="34" charset="0"/>
              </a:rPr>
              <a:t>RHN</a:t>
            </a:r>
            <a:r>
              <a:rPr lang="zh-CN" altLang="en-US" dirty="0">
                <a:latin typeface="Arial" panose="020B0604020202020204" pitchFamily="34" charset="0"/>
              </a:rPr>
              <a:t>网络，在测试集上取得了</a:t>
            </a:r>
            <a:r>
              <a:rPr lang="en-US" altLang="zh-CN" dirty="0">
                <a:latin typeface="Arial" panose="020B0604020202020204" pitchFamily="34" charset="0"/>
              </a:rPr>
              <a:t>62.4</a:t>
            </a:r>
            <a:r>
              <a:rPr lang="zh-CN" altLang="en-US" dirty="0">
                <a:latin typeface="Arial" panose="020B0604020202020204" pitchFamily="34" charset="0"/>
              </a:rPr>
              <a:t>的</a:t>
            </a:r>
            <a:r>
              <a:rPr lang="en-US" altLang="zh-CN" dirty="0">
                <a:latin typeface="Arial" panose="020B0604020202020204" pitchFamily="34" charset="0"/>
              </a:rPr>
              <a:t>PPL</a:t>
            </a:r>
            <a:r>
              <a:rPr lang="zh-CN" altLang="en-US" dirty="0">
                <a:latin typeface="Arial" panose="020B0604020202020204" pitchFamily="34" charset="0"/>
              </a:rPr>
              <a:t>（困惑度，越低越好）。但该方法太耗费计算资源：在</a:t>
            </a:r>
            <a:r>
              <a:rPr lang="en-US" altLang="zh-CN" dirty="0">
                <a:latin typeface="Arial" panose="020B0604020202020204" pitchFamily="34" charset="0"/>
              </a:rPr>
              <a:t>CIFAR-10</a:t>
            </a:r>
            <a:r>
              <a:rPr lang="zh-CN" altLang="en-US" dirty="0">
                <a:latin typeface="Arial" panose="020B0604020202020204" pitchFamily="34" charset="0"/>
              </a:rPr>
              <a:t>这么一个小数据集上进行搜索就</a:t>
            </a:r>
            <a:r>
              <a:rPr lang="zh-CN" altLang="en-US" u="sng" dirty="0">
                <a:latin typeface="Arial" panose="020B0604020202020204" pitchFamily="34" charset="0"/>
              </a:rPr>
              <a:t>需要</a:t>
            </a:r>
            <a:r>
              <a:rPr lang="en-US" altLang="zh-CN" u="sng" dirty="0">
                <a:latin typeface="Arial" panose="020B0604020202020204" pitchFamily="34" charset="0"/>
              </a:rPr>
              <a:t>800</a:t>
            </a:r>
            <a:r>
              <a:rPr lang="zh-CN" altLang="en-US" u="sng" dirty="0">
                <a:latin typeface="Arial" panose="020B0604020202020204" pitchFamily="34" charset="0"/>
              </a:rPr>
              <a:t>张</a:t>
            </a:r>
            <a:r>
              <a:rPr lang="en-US" altLang="zh-CN" u="sng" dirty="0">
                <a:latin typeface="Arial" panose="020B0604020202020204" pitchFamily="34" charset="0"/>
              </a:rPr>
              <a:t>GPU</a:t>
            </a:r>
            <a:r>
              <a:rPr lang="zh-CN" altLang="en-US" u="sng" dirty="0">
                <a:latin typeface="Arial" panose="020B0604020202020204" pitchFamily="34" charset="0"/>
              </a:rPr>
              <a:t>计算</a:t>
            </a:r>
            <a:r>
              <a:rPr lang="en-US" altLang="zh-CN" u="sng" dirty="0">
                <a:latin typeface="Arial" panose="020B0604020202020204" pitchFamily="34" charset="0"/>
              </a:rPr>
              <a:t>3</a:t>
            </a:r>
            <a:r>
              <a:rPr lang="zh-CN" altLang="en-US" u="sng" dirty="0">
                <a:latin typeface="Arial" panose="020B0604020202020204" pitchFamily="34" charset="0"/>
              </a:rPr>
              <a:t>到</a:t>
            </a:r>
            <a:r>
              <a:rPr lang="en-US" altLang="zh-CN" u="sng" dirty="0">
                <a:latin typeface="Arial" panose="020B0604020202020204" pitchFamily="34" charset="0"/>
              </a:rPr>
              <a:t>4</a:t>
            </a:r>
            <a:r>
              <a:rPr lang="zh-CN" altLang="en-US" u="sng" dirty="0">
                <a:latin typeface="Arial" panose="020B0604020202020204" pitchFamily="34" charset="0"/>
              </a:rPr>
              <a:t>周</a:t>
            </a:r>
            <a:endParaRPr lang="en-US" altLang="zh-CN" u="sng" dirty="0">
              <a:latin typeface="Arial" panose="020B0604020202020204" pitchFamily="34" charset="0"/>
            </a:endParaRPr>
          </a:p>
          <a:p>
            <a:pPr marL="171450" indent="-171450">
              <a:buFont typeface="Wingdings" panose="05000000000000000000" pitchFamily="2" charset="2"/>
              <a:buChar char="§"/>
            </a:pPr>
            <a:r>
              <a:rPr lang="zh-CN" altLang="en-US" dirty="0">
                <a:latin typeface="Arial" panose="020B0604020202020204" pitchFamily="34" charset="0"/>
              </a:rPr>
              <a:t>后经改进，降低了对资源的要求，但所得网络未必适合实际部署（如</a:t>
            </a:r>
            <a:r>
              <a:rPr lang="en-US" altLang="zh-CN" dirty="0">
                <a:latin typeface="Arial" panose="020B0604020202020204" pitchFamily="34" charset="0"/>
              </a:rPr>
              <a:t>[</a:t>
            </a:r>
            <a:r>
              <a:rPr lang="en-US" b="0" i="0" dirty="0">
                <a:solidFill>
                  <a:srgbClr val="70757A"/>
                </a:solidFill>
                <a:effectLst/>
                <a:latin typeface="Arial" panose="020B0604020202020204" pitchFamily="34" charset="0"/>
              </a:rPr>
              <a:t>H. Liu, et al, </a:t>
            </a:r>
            <a:r>
              <a:rPr lang="zh-CN" altLang="en-US" dirty="0">
                <a:latin typeface="Arial" panose="020B0604020202020204" pitchFamily="34" charset="0"/>
              </a:rPr>
              <a:t>“</a:t>
            </a:r>
            <a:r>
              <a:rPr lang="en-US" altLang="zh-CN" dirty="0">
                <a:latin typeface="Arial" panose="020B0604020202020204" pitchFamily="34" charset="0"/>
              </a:rPr>
              <a:t>DARTS: Differentiable architecture search”, ICLR 2019]</a:t>
            </a:r>
            <a:r>
              <a:rPr lang="zh-CN" altLang="en-US" dirty="0">
                <a:latin typeface="Arial" panose="020B0604020202020204" pitchFamily="34" charset="0"/>
              </a:rPr>
              <a:t>，在少量参数下就能得到很确率的网络，但</a:t>
            </a:r>
            <a:r>
              <a:rPr lang="en-US" altLang="zh-CN" dirty="0">
                <a:latin typeface="Arial" panose="020B0604020202020204" pitchFamily="34" charset="0"/>
              </a:rPr>
              <a:t>forward</a:t>
            </a:r>
            <a:r>
              <a:rPr lang="zh-CN" altLang="en-US" dirty="0">
                <a:latin typeface="Arial" panose="020B0604020202020204" pitchFamily="34" charset="0"/>
              </a:rPr>
              <a:t>很慢）</a:t>
            </a:r>
            <a:endParaRPr lang="en-US" altLang="zh-CN" dirty="0">
              <a:latin typeface="Arial" panose="020B0604020202020204"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defRPr/>
            </a:pPr>
            <a:r>
              <a:rPr lang="zh-CN" altLang="en-US" dirty="0">
                <a:latin typeface="Arial" panose="020B0604020202020204" pitchFamily="34" charset="0"/>
              </a:rPr>
              <a:t>此处着重介绍的是</a:t>
            </a:r>
            <a:r>
              <a:rPr lang="en-US" altLang="zh-CN" dirty="0">
                <a:latin typeface="Arial" panose="020B0604020202020204" pitchFamily="34" charset="0"/>
              </a:rPr>
              <a:t>[B. </a:t>
            </a:r>
            <a:r>
              <a:rPr lang="en-US" altLang="zh-CN" sz="1200" dirty="0">
                <a:solidFill>
                  <a:srgbClr val="5F6368"/>
                </a:solidFill>
                <a:latin typeface="Arial" panose="020B0604020202020204" pitchFamily="34" charset="0"/>
              </a:rPr>
              <a:t>Wu, et al.</a:t>
            </a:r>
            <a:r>
              <a:rPr lang="en-US" sz="1200" b="0" i="0" dirty="0">
                <a:solidFill>
                  <a:srgbClr val="4D5156"/>
                </a:solidFill>
                <a:effectLst/>
                <a:latin typeface="Arial" panose="020B0604020202020204" pitchFamily="34" charset="0"/>
              </a:rPr>
              <a:t> “</a:t>
            </a:r>
            <a:r>
              <a:rPr lang="en-US" altLang="zh-CN" sz="1200" b="0" i="0" dirty="0" err="1">
                <a:solidFill>
                  <a:srgbClr val="4D5156"/>
                </a:solidFill>
                <a:effectLst/>
                <a:latin typeface="Arial" panose="020B0604020202020204" pitchFamily="34" charset="0"/>
              </a:rPr>
              <a:t>FBNet</a:t>
            </a:r>
            <a:r>
              <a:rPr lang="en-US" altLang="zh-CN" sz="1200" dirty="0">
                <a:solidFill>
                  <a:srgbClr val="4D5156"/>
                </a:solidFill>
                <a:latin typeface="Arial" panose="020B0604020202020204" pitchFamily="34" charset="0"/>
              </a:rPr>
              <a:t>: Hardware-aware efficient </a:t>
            </a:r>
            <a:r>
              <a:rPr lang="en-US" altLang="zh-CN" sz="1200" dirty="0" err="1">
                <a:solidFill>
                  <a:srgbClr val="4D5156"/>
                </a:solidFill>
                <a:latin typeface="Arial" panose="020B0604020202020204" pitchFamily="34" charset="0"/>
              </a:rPr>
              <a:t>ConvNet</a:t>
            </a:r>
            <a:r>
              <a:rPr lang="en-US" altLang="zh-CN" sz="1200" dirty="0">
                <a:solidFill>
                  <a:srgbClr val="4D5156"/>
                </a:solidFill>
                <a:latin typeface="Arial" panose="020B0604020202020204" pitchFamily="34" charset="0"/>
              </a:rPr>
              <a:t> design via differentiable neural architecture search</a:t>
            </a:r>
            <a:r>
              <a:rPr lang="en-US" sz="1200" b="0" i="0" dirty="0">
                <a:solidFill>
                  <a:srgbClr val="4D5156"/>
                </a:solidFill>
                <a:effectLst/>
                <a:latin typeface="Arial" panose="020B0604020202020204" pitchFamily="34" charset="0"/>
              </a:rPr>
              <a:t>”, CVPR, 2019</a:t>
            </a:r>
            <a:r>
              <a:rPr lang="en-US" altLang="zh-CN" dirty="0">
                <a:latin typeface="Arial" panose="020B0604020202020204" pitchFamily="34" charset="0"/>
              </a:rPr>
              <a:t>]</a:t>
            </a:r>
            <a:endParaRPr lang="en-US" altLang="zh-CN" dirty="0">
              <a:latin typeface="Arial" panose="020B0604020202020204"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defRPr/>
            </a:pP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zh-CN" altLang="en-US" dirty="0">
                <a:latin typeface="Arial" panose="020B0604020202020204" pitchFamily="34" charset="0"/>
              </a:rPr>
              <a:t>思路：</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a:latin typeface="Arial" panose="020B0604020202020204" pitchFamily="34" charset="0"/>
              </a:rPr>
              <a:t>1</a:t>
            </a:r>
            <a:r>
              <a:rPr lang="zh-CN" altLang="en-US" dirty="0">
                <a:latin typeface="Arial" panose="020B0604020202020204" pitchFamily="34" charset="0"/>
              </a:rPr>
              <a:t>）既然可以通过反向传播在大量权重组合中搜索局部最优解，同样可以用类似方法在巨大的超参数搜索空间中寻优。</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a:latin typeface="Arial" panose="020B0604020202020204" pitchFamily="34" charset="0"/>
              </a:rPr>
              <a:t>2</a:t>
            </a:r>
            <a:r>
              <a:rPr lang="zh-CN" altLang="en-US" dirty="0">
                <a:latin typeface="Arial" panose="020B0604020202020204" pitchFamily="34" charset="0"/>
              </a:rPr>
              <a:t>）为此构造</a:t>
            </a:r>
            <a:r>
              <a:rPr lang="en-US" altLang="zh-CN" dirty="0">
                <a:latin typeface="Arial" panose="020B0604020202020204" pitchFamily="34" charset="0"/>
              </a:rPr>
              <a:t>super net</a:t>
            </a:r>
            <a:r>
              <a:rPr lang="zh-CN" altLang="en-US" dirty="0">
                <a:latin typeface="Arial" panose="020B0604020202020204" pitchFamily="34" charset="0"/>
              </a:rPr>
              <a:t>（如图）：利用设计先验，先将已有的设计打包成模块（</a:t>
            </a:r>
            <a:r>
              <a:rPr lang="en-US" altLang="zh-CN" dirty="0">
                <a:latin typeface="Arial" panose="020B0604020202020204" pitchFamily="34" charset="0"/>
              </a:rPr>
              <a:t>block</a:t>
            </a:r>
            <a:r>
              <a:rPr lang="zh-CN" altLang="en-US" dirty="0">
                <a:latin typeface="Arial" panose="020B0604020202020204" pitchFamily="34" charset="0"/>
              </a:rPr>
              <a:t>，结构确定，权重待定）；再将多个（图中例子为</a:t>
            </a:r>
            <a:r>
              <a:rPr lang="en-US" altLang="zh-CN" dirty="0">
                <a:latin typeface="Arial" panose="020B0604020202020204" pitchFamily="34" charset="0"/>
              </a:rPr>
              <a:t>9</a:t>
            </a:r>
            <a:r>
              <a:rPr lang="zh-CN" altLang="en-US" dirty="0">
                <a:latin typeface="Arial" panose="020B0604020202020204" pitchFamily="34" charset="0"/>
              </a:rPr>
              <a:t>个）模块并联构成一层（注意此处的“层”不同于</a:t>
            </a:r>
            <a:r>
              <a:rPr lang="en-US" altLang="zh-CN" dirty="0">
                <a:latin typeface="Arial" panose="020B0604020202020204" pitchFamily="34" charset="0"/>
              </a:rPr>
              <a:t>CNN</a:t>
            </a:r>
            <a:r>
              <a:rPr lang="zh-CN" altLang="en-US" dirty="0">
                <a:latin typeface="Arial" panose="020B0604020202020204" pitchFamily="34" charset="0"/>
              </a:rPr>
              <a:t>的“层”），注意并联中每条支路上附有一待定权重；最后把多个 “层” （例子中为</a:t>
            </a:r>
            <a:r>
              <a:rPr lang="en-US" altLang="zh-CN" dirty="0">
                <a:latin typeface="Arial" panose="020B0604020202020204" pitchFamily="34" charset="0"/>
              </a:rPr>
              <a:t>20</a:t>
            </a:r>
            <a:r>
              <a:rPr lang="zh-CN" altLang="en-US" dirty="0">
                <a:latin typeface="Arial" panose="020B0604020202020204" pitchFamily="34" charset="0"/>
              </a:rPr>
              <a:t>层）串联构成</a:t>
            </a:r>
            <a:r>
              <a:rPr lang="en-US" altLang="zh-CN" dirty="0">
                <a:latin typeface="Arial" panose="020B0604020202020204" pitchFamily="34" charset="0"/>
              </a:rPr>
              <a:t>super net</a:t>
            </a:r>
            <a:r>
              <a:rPr lang="zh-CN" altLang="en-US" dirty="0">
                <a:latin typeface="Arial" panose="020B0604020202020204" pitchFamily="34" charset="0"/>
              </a:rPr>
              <a:t>。</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a:latin typeface="Arial" panose="020B0604020202020204" pitchFamily="34" charset="0"/>
              </a:rPr>
              <a:t>3</a:t>
            </a:r>
            <a:r>
              <a:rPr lang="zh-CN" altLang="en-US" dirty="0">
                <a:latin typeface="Arial" panose="020B0604020202020204" pitchFamily="34" charset="0"/>
              </a:rPr>
              <a:t>）通过训练</a:t>
            </a:r>
            <a:r>
              <a:rPr lang="en-US" altLang="zh-CN" dirty="0">
                <a:latin typeface="Arial" panose="020B0604020202020204" pitchFamily="34" charset="0"/>
              </a:rPr>
              <a:t>super net</a:t>
            </a:r>
            <a:r>
              <a:rPr lang="zh-CN" altLang="en-US" dirty="0">
                <a:latin typeface="Arial" panose="020B0604020202020204" pitchFamily="34" charset="0"/>
              </a:rPr>
              <a:t>，获得各层各模块的权重，以及各支路上的权重 </a:t>
            </a:r>
            <a:r>
              <a:rPr lang="en-US" altLang="zh-CN" dirty="0">
                <a:latin typeface="Arial" panose="020B0604020202020204" pitchFamily="34" charset="0"/>
              </a:rPr>
              <a:t>alpha^(</a:t>
            </a:r>
            <a:r>
              <a:rPr lang="en-US" altLang="zh-CN" dirty="0" err="1">
                <a:latin typeface="Arial" panose="020B0604020202020204" pitchFamily="34" charset="0"/>
              </a:rPr>
              <a:t>i</a:t>
            </a:r>
            <a:r>
              <a:rPr lang="en-US" altLang="zh-CN" dirty="0">
                <a:latin typeface="Arial" panose="020B0604020202020204" pitchFamily="34" charset="0"/>
              </a:rPr>
              <a:t>)_j</a:t>
            </a:r>
            <a:r>
              <a:rPr lang="zh-CN" altLang="en-US" dirty="0">
                <a:latin typeface="Arial" panose="020B0604020202020204" pitchFamily="34" charset="0"/>
              </a:rPr>
              <a:t>。训练时，目标函数包含两项：第一项为预测准确率，第二项为正则项，其中 </a:t>
            </a:r>
            <a:r>
              <a:rPr lang="en-US" altLang="zh-CN" dirty="0" err="1">
                <a:latin typeface="Arial" panose="020B0604020202020204" pitchFamily="34" charset="0"/>
              </a:rPr>
              <a:t>t_j</a:t>
            </a:r>
            <a:r>
              <a:rPr lang="en-US" altLang="zh-CN" dirty="0">
                <a:latin typeface="Arial" panose="020B0604020202020204" pitchFamily="34" charset="0"/>
              </a:rPr>
              <a:t> </a:t>
            </a:r>
            <a:r>
              <a:rPr lang="zh-CN" altLang="en-US" dirty="0">
                <a:latin typeface="Arial" panose="020B0604020202020204" pitchFamily="34" charset="0"/>
              </a:rPr>
              <a:t>为模块 </a:t>
            </a:r>
            <a:r>
              <a:rPr lang="en-US" altLang="zh-CN" dirty="0">
                <a:latin typeface="Arial" panose="020B0604020202020204" pitchFamily="34" charset="0"/>
              </a:rPr>
              <a:t>j </a:t>
            </a:r>
            <a:r>
              <a:rPr lang="zh-CN" altLang="en-US" dirty="0">
                <a:latin typeface="Arial" panose="020B0604020202020204" pitchFamily="34" charset="0"/>
              </a:rPr>
              <a:t>的前向推断延迟</a:t>
            </a:r>
            <a:r>
              <a:rPr lang="en-US" altLang="zh-CN" dirty="0">
                <a:latin typeface="Arial" panose="020B0604020202020204" pitchFamily="34" charset="0"/>
              </a:rPr>
              <a:t>(FLOPS)</a:t>
            </a:r>
            <a:r>
              <a:rPr lang="zh-CN" altLang="en-US" dirty="0">
                <a:latin typeface="Arial" panose="020B0604020202020204" pitchFamily="34" charset="0"/>
              </a:rPr>
              <a:t>，通过正则项可兼顾部署需求。</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a:latin typeface="Arial" panose="020B0604020202020204" pitchFamily="34" charset="0"/>
              </a:rPr>
              <a:t>4</a:t>
            </a:r>
            <a:r>
              <a:rPr lang="zh-CN" altLang="en-US" dirty="0">
                <a:latin typeface="Arial" panose="020B0604020202020204" pitchFamily="34" charset="0"/>
              </a:rPr>
              <a:t>）保留每层中权重最大的（即最重要的）支路，丢弃剩余支路，所剩即为想要的神经网络。</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zh-CN" altLang="en-US" dirty="0">
                <a:latin typeface="Arial" panose="020B0604020202020204" pitchFamily="34" charset="0"/>
              </a:rPr>
              <a:t>重点：可兼顾准确率与部署要求</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dirty="0">
              <a:latin typeface="Arial" panose="020B0604020202020204" pitchFamily="34" charset="0"/>
            </a:endParaRPr>
          </a:p>
          <a:p>
            <a:r>
              <a:rPr lang="zh-CN" altLang="en-US" dirty="0">
                <a:latin typeface="Arial" panose="020B0604020202020204" pitchFamily="34" charset="0"/>
              </a:rPr>
              <a:t>参考</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https://www.youtube.com/watch?v=D9m9-CXw_HY</a:t>
            </a:r>
            <a:endParaRPr lang="zh-CN" altLang="zh-CN"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gn="just">
              <a:lnSpc>
                <a:spcPct val="150000"/>
              </a:lnSpc>
              <a:buFont typeface="Wingdings" panose="05000000000000000000" pitchFamily="2" charset="2"/>
              <a:buNone/>
            </a:pPr>
            <a:endParaRPr lang="en-US" altLang="zh-CN" sz="12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a:xfrm>
            <a:off x="65088" y="744538"/>
            <a:ext cx="6630987" cy="3730625"/>
          </a:xfrm>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刚才提到，线性量化后数据通常表示为定点数，接下来：浮点数到定点数的转化。</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以</a:t>
            </a:r>
            <a:r>
              <a:rPr lang="en-US" altLang="zh-CN" dirty="0">
                <a:latin typeface="Arial" panose="020B0604020202020204" pitchFamily="34" charset="0"/>
              </a:rPr>
              <a:t> 32b</a:t>
            </a:r>
            <a:r>
              <a:rPr lang="zh-CN" altLang="en-US" dirty="0">
                <a:latin typeface="Arial" panose="020B0604020202020204" pitchFamily="34" charset="0"/>
              </a:rPr>
              <a:t>浮点</a:t>
            </a:r>
            <a:r>
              <a:rPr lang="en-US" altLang="zh-CN" dirty="0">
                <a:latin typeface="Arial" panose="020B0604020202020204" pitchFamily="34" charset="0"/>
              </a:rPr>
              <a:t> -&gt; 8b</a:t>
            </a:r>
            <a:r>
              <a:rPr lang="zh-CN" altLang="en-US" dirty="0">
                <a:latin typeface="Arial" panose="020B0604020202020204" pitchFamily="34" charset="0"/>
              </a:rPr>
              <a:t>定点</a:t>
            </a:r>
            <a:r>
              <a:rPr lang="en-US" altLang="zh-CN" dirty="0">
                <a:latin typeface="Arial" panose="020B0604020202020204" pitchFamily="34" charset="0"/>
              </a:rPr>
              <a:t> </a:t>
            </a:r>
            <a:r>
              <a:rPr lang="zh-CN" altLang="en-US" dirty="0">
                <a:latin typeface="Arial" panose="020B0604020202020204" pitchFamily="34" charset="0"/>
              </a:rPr>
              <a:t>为例，</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转化的好处：降低存储、运算的能耗、面积。</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具体地，</a:t>
            </a:r>
            <a:r>
              <a:rPr lang="en-US" altLang="zh-CN" dirty="0">
                <a:latin typeface="Arial" panose="020B0604020202020204" pitchFamily="34" charset="0"/>
              </a:rPr>
              <a:t>1</a:t>
            </a:r>
            <a:r>
              <a:rPr lang="zh-CN" altLang="en-US" dirty="0">
                <a:latin typeface="Arial" panose="020B0604020202020204" pitchFamily="34" charset="0"/>
              </a:rPr>
              <a:t>）访存能耗、面积随位宽线性增长；</a:t>
            </a:r>
            <a:r>
              <a:rPr lang="en-US" altLang="zh-CN" dirty="0">
                <a:latin typeface="Arial" panose="020B0604020202020204" pitchFamily="34" charset="0"/>
              </a:rPr>
              <a:t>2</a:t>
            </a:r>
            <a:r>
              <a:rPr lang="zh-CN" altLang="en-US" dirty="0">
                <a:latin typeface="Arial" panose="020B0604020202020204" pitchFamily="34" charset="0"/>
              </a:rPr>
              <a:t>）运算看表：（还能看出，定点数乘法的能耗、面积随位宽二次增长）</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Arial" panose="020B0604020202020204" pitchFamily="34" charset="0"/>
              </a:rPr>
              <a:t>图出处：</a:t>
            </a:r>
            <a:r>
              <a:rPr lang="en-US" altLang="zh-CN" dirty="0">
                <a:latin typeface="Arial" panose="020B0604020202020204" pitchFamily="34" charset="0"/>
              </a:rPr>
              <a:t>https://arxiv.org/pdf/2103.13630.pdf</a:t>
            </a:r>
            <a:endParaRPr lang="zh-CN"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ym typeface="+mn-ea"/>
              </a:rPr>
              <a:t>以上是好的方面，另一方面，</a:t>
            </a:r>
            <a:r>
              <a:rPr lang="en-US" altLang="zh-CN" dirty="0">
                <a:sym typeface="+mn-ea"/>
              </a:rPr>
              <a:t>32b</a:t>
            </a:r>
            <a:r>
              <a:rPr lang="zh-CN" altLang="en-US" dirty="0">
                <a:sym typeface="+mn-ea"/>
              </a:rPr>
              <a:t>浮点</a:t>
            </a:r>
            <a:r>
              <a:rPr lang="en-US" altLang="zh-CN" dirty="0">
                <a:sym typeface="+mn-ea"/>
              </a:rPr>
              <a:t> -&gt; 8b</a:t>
            </a:r>
            <a:r>
              <a:rPr lang="zh-CN" altLang="en-US" dirty="0">
                <a:sym typeface="+mn-ea"/>
              </a:rPr>
              <a:t>定点</a:t>
            </a:r>
            <a:r>
              <a:rPr lang="zh-CN" altLang="en-US" dirty="0">
                <a:latin typeface="Arial" panose="020B0604020202020204" pitchFamily="34" charset="0"/>
              </a:rPr>
              <a:t>，位宽下降，会导致数据范围缩小。</a:t>
            </a:r>
            <a:endParaRPr lang="en-US" altLang="zh-CN" dirty="0">
              <a:latin typeface="Arial" panose="020B0604020202020204" pitchFamily="34" charset="0"/>
            </a:endParaRPr>
          </a:p>
          <a:p>
            <a:r>
              <a:rPr lang="zh-CN" altLang="en-US" b="0" i="0" dirty="0">
                <a:solidFill>
                  <a:srgbClr val="000000"/>
                </a:solidFill>
                <a:effectLst/>
                <a:latin typeface="宋体" panose="02010600030101010101" pitchFamily="2" charset="-122"/>
                <a:ea typeface="宋体" panose="02010600030101010101" pitchFamily="2" charset="-122"/>
              </a:rPr>
              <a:t>浮点数：小数点位置不固定的数，由指数</a:t>
            </a:r>
            <a:r>
              <a:rPr lang="en-US" altLang="zh-CN" b="0" i="0" dirty="0">
                <a:solidFill>
                  <a:srgbClr val="000000"/>
                </a:solidFill>
                <a:effectLst/>
                <a:latin typeface="宋体" panose="02010600030101010101" pitchFamily="2" charset="-122"/>
                <a:ea typeface="宋体" panose="02010600030101010101" pitchFamily="2" charset="-122"/>
              </a:rPr>
              <a:t>e</a:t>
            </a:r>
            <a:r>
              <a:rPr lang="zh-CN" altLang="en-US" b="0" i="0" dirty="0">
                <a:solidFill>
                  <a:srgbClr val="000000"/>
                </a:solidFill>
                <a:effectLst/>
                <a:latin typeface="宋体" panose="02010600030101010101" pitchFamily="2" charset="-122"/>
                <a:ea typeface="宋体" panose="02010600030101010101" pitchFamily="2" charset="-122"/>
              </a:rPr>
              <a:t>决定；它既有小数部分又有整数部分。</a:t>
            </a:r>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dirty="0">
                <a:sym typeface="+mn-ea"/>
              </a:rPr>
              <a:t>此处</a:t>
            </a:r>
            <a:r>
              <a:rPr lang="en-US" altLang="zh-CN" dirty="0">
                <a:sym typeface="+mn-ea"/>
              </a:rPr>
              <a:t>32bit</a:t>
            </a:r>
            <a:r>
              <a:rPr lang="zh-CN" altLang="en-US" dirty="0">
                <a:sym typeface="+mn-ea"/>
              </a:rPr>
              <a:t>浮点数的计算公式是</a:t>
            </a:r>
            <a:r>
              <a:rPr lang="en-US" altLang="zh-CN" dirty="0">
                <a:sym typeface="+mn-ea"/>
              </a:rPr>
              <a:t> IEEE-754</a:t>
            </a:r>
            <a:r>
              <a:rPr lang="zh-CN" altLang="en-US" dirty="0">
                <a:sym typeface="+mn-ea"/>
              </a:rPr>
              <a:t>标准，注意公式中</a:t>
            </a:r>
            <a:r>
              <a:rPr lang="en-US" altLang="zh-CN" dirty="0">
                <a:sym typeface="+mn-ea"/>
              </a:rPr>
              <a:t> 1.m </a:t>
            </a:r>
            <a:endParaRPr lang="zh-CN" altLang="en-US" dirty="0">
              <a:sym typeface="+mn-ea"/>
            </a:endParaRPr>
          </a:p>
          <a:p>
            <a:endParaRPr lang="zh-CN" altLang="en-US"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定点数：小数点固定（小数点在最右</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整数，小数点在最左</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甚至可以在符号位以左</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纯小数，其它</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普通定点数）</a:t>
            </a:r>
            <a:endParaRPr lang="zh-CN" altLang="en-US"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公式中，为与《</a:t>
            </a:r>
            <a:r>
              <a:rPr lang="en-US" altLang="zh-CN" b="0" i="0" dirty="0">
                <a:solidFill>
                  <a:srgbClr val="000000"/>
                </a:solidFill>
                <a:effectLst/>
                <a:latin typeface="宋体" panose="02010600030101010101" pitchFamily="2" charset="-122"/>
                <a:ea typeface="宋体" panose="02010600030101010101" pitchFamily="2" charset="-122"/>
              </a:rPr>
              <a:t>AI</a:t>
            </a:r>
            <a:r>
              <a:rPr lang="zh-CN" altLang="en-US" b="0" i="0" dirty="0">
                <a:solidFill>
                  <a:srgbClr val="000000"/>
                </a:solidFill>
                <a:effectLst/>
                <a:latin typeface="宋体" panose="02010600030101010101" pitchFamily="2" charset="-122"/>
                <a:ea typeface="宋体" panose="02010600030101010101" pitchFamily="2" charset="-122"/>
              </a:rPr>
              <a:t>嵌入式系统》一致，</a:t>
            </a:r>
            <a:r>
              <a:rPr lang="en-US" altLang="zh-CN" b="0" i="0" dirty="0">
                <a:solidFill>
                  <a:srgbClr val="000000"/>
                </a:solidFill>
                <a:effectLst/>
                <a:latin typeface="宋体" panose="02010600030101010101" pitchFamily="2" charset="-122"/>
                <a:ea typeface="宋体" panose="02010600030101010101" pitchFamily="2" charset="-122"/>
              </a:rPr>
              <a:t>a </a:t>
            </a:r>
            <a:r>
              <a:rPr lang="zh-CN" altLang="en-US" b="0" i="0" dirty="0">
                <a:solidFill>
                  <a:srgbClr val="000000"/>
                </a:solidFill>
                <a:effectLst/>
                <a:latin typeface="宋体" panose="02010600030101010101" pitchFamily="2" charset="-122"/>
                <a:ea typeface="宋体" panose="02010600030101010101" pitchFamily="2" charset="-122"/>
              </a:rPr>
              <a:t>是把</a:t>
            </a:r>
            <a:r>
              <a:rPr lang="en-US" altLang="zh-CN" b="0" i="0" dirty="0">
                <a:solidFill>
                  <a:srgbClr val="000000"/>
                </a:solidFill>
                <a:effectLst/>
                <a:latin typeface="宋体" panose="02010600030101010101" pitchFamily="2" charset="-122"/>
                <a:ea typeface="宋体" panose="02010600030101010101" pitchFamily="2" charset="-122"/>
              </a:rPr>
              <a:t>8bit</a:t>
            </a:r>
            <a:r>
              <a:rPr lang="zh-CN" altLang="en-US" b="0" i="0" dirty="0">
                <a:solidFill>
                  <a:srgbClr val="000000"/>
                </a:solidFill>
                <a:effectLst/>
                <a:latin typeface="宋体" panose="02010600030101010101" pitchFamily="2" charset="-122"/>
                <a:ea typeface="宋体" panose="02010600030101010101" pitchFamily="2" charset="-122"/>
              </a:rPr>
              <a:t>数看做</a:t>
            </a:r>
            <a:r>
              <a:rPr lang="en-US" altLang="zh-CN" b="0" i="0" dirty="0">
                <a:solidFill>
                  <a:srgbClr val="000000"/>
                </a:solidFill>
                <a:effectLst/>
                <a:latin typeface="宋体" panose="02010600030101010101" pitchFamily="2" charset="-122"/>
                <a:ea typeface="宋体" panose="02010600030101010101" pitchFamily="2" charset="-122"/>
              </a:rPr>
              <a:t> </a:t>
            </a:r>
            <a:r>
              <a:rPr lang="zh-CN" altLang="en-US" b="0" i="0" dirty="0">
                <a:solidFill>
                  <a:srgbClr val="000000"/>
                </a:solidFill>
                <a:effectLst/>
                <a:latin typeface="宋体" panose="02010600030101010101" pitchFamily="2" charset="-122"/>
                <a:ea typeface="宋体" panose="02010600030101010101" pitchFamily="2" charset="-122"/>
              </a:rPr>
              <a:t>有符号整数</a:t>
            </a:r>
            <a:r>
              <a:rPr lang="en-US" altLang="zh-CN" b="0" i="0" dirty="0">
                <a:solidFill>
                  <a:srgbClr val="000000"/>
                </a:solidFill>
                <a:effectLst/>
                <a:latin typeface="宋体" panose="02010600030101010101" pitchFamily="2" charset="-122"/>
                <a:ea typeface="宋体" panose="02010600030101010101" pitchFamily="2" charset="-122"/>
              </a:rPr>
              <a:t> </a:t>
            </a:r>
            <a:r>
              <a:rPr lang="zh-CN" altLang="en-US" b="0" i="0" dirty="0">
                <a:solidFill>
                  <a:srgbClr val="000000"/>
                </a:solidFill>
                <a:effectLst/>
                <a:latin typeface="宋体" panose="02010600030101010101" pitchFamily="2" charset="-122"/>
                <a:ea typeface="宋体" panose="02010600030101010101" pitchFamily="2" charset="-122"/>
              </a:rPr>
              <a:t>时的数值（补码）：最左是符号位，符号位</a:t>
            </a:r>
            <a:r>
              <a:rPr lang="en-US" altLang="zh-CN" b="0" i="0" dirty="0">
                <a:solidFill>
                  <a:srgbClr val="000000"/>
                </a:solidFill>
                <a:effectLst/>
                <a:latin typeface="宋体" panose="02010600030101010101" pitchFamily="2" charset="-122"/>
                <a:ea typeface="宋体" panose="02010600030101010101" pitchFamily="2" charset="-122"/>
              </a:rPr>
              <a:t>0</a:t>
            </a:r>
            <a:r>
              <a:rPr lang="zh-CN" altLang="en-US" b="0" i="0" dirty="0">
                <a:solidFill>
                  <a:srgbClr val="000000"/>
                </a:solidFill>
                <a:effectLst/>
                <a:latin typeface="宋体" panose="02010600030101010101" pitchFamily="2" charset="-122"/>
                <a:ea typeface="宋体" panose="02010600030101010101" pitchFamily="2" charset="-122"/>
              </a:rPr>
              <a:t>代表</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（剩余</a:t>
            </a:r>
            <a:r>
              <a:rPr lang="en-US" altLang="zh-CN" b="0" i="0" dirty="0">
                <a:solidFill>
                  <a:srgbClr val="000000"/>
                </a:solidFill>
                <a:effectLst/>
                <a:latin typeface="宋体" panose="02010600030101010101" pitchFamily="2" charset="-122"/>
                <a:ea typeface="宋体" panose="02010600030101010101" pitchFamily="2" charset="-122"/>
              </a:rPr>
              <a:t>7</a:t>
            </a:r>
            <a:r>
              <a:rPr lang="zh-CN" altLang="en-US" b="0" i="0" dirty="0">
                <a:solidFill>
                  <a:srgbClr val="000000"/>
                </a:solidFill>
                <a:effectLst/>
                <a:latin typeface="宋体" panose="02010600030101010101" pitchFamily="2" charset="-122"/>
                <a:ea typeface="宋体" panose="02010600030101010101" pitchFamily="2" charset="-122"/>
              </a:rPr>
              <a:t>位：</a:t>
            </a:r>
            <a:r>
              <a:rPr lang="en-US" altLang="zh-CN" b="0" i="0" dirty="0">
                <a:solidFill>
                  <a:srgbClr val="000000"/>
                </a:solidFill>
                <a:effectLst/>
                <a:latin typeface="宋体" panose="02010600030101010101" pitchFamily="2" charset="-122"/>
                <a:ea typeface="宋体" panose="02010600030101010101" pitchFamily="2" charset="-122"/>
              </a:rPr>
              <a:t>a</a:t>
            </a:r>
            <a:r>
              <a:rPr lang="zh-CN" altLang="en-US" b="0" i="0" dirty="0">
                <a:solidFill>
                  <a:srgbClr val="000000"/>
                </a:solidFill>
                <a:effectLst/>
                <a:latin typeface="宋体" panose="02010600030101010101" pitchFamily="2" charset="-122"/>
                <a:ea typeface="宋体" panose="02010600030101010101" pitchFamily="2" charset="-122"/>
              </a:rPr>
              <a:t>的二进制表示），符号位</a:t>
            </a:r>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代表</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（剩余</a:t>
            </a:r>
            <a:r>
              <a:rPr lang="en-US" altLang="zh-CN" b="0" i="0" dirty="0">
                <a:solidFill>
                  <a:srgbClr val="000000"/>
                </a:solidFill>
                <a:effectLst/>
                <a:latin typeface="宋体" panose="02010600030101010101" pitchFamily="2" charset="-122"/>
                <a:ea typeface="宋体" panose="02010600030101010101" pitchFamily="2" charset="-122"/>
              </a:rPr>
              <a:t>7</a:t>
            </a:r>
            <a:r>
              <a:rPr lang="zh-CN" altLang="en-US" b="0" i="0" dirty="0">
                <a:solidFill>
                  <a:srgbClr val="000000"/>
                </a:solidFill>
                <a:effectLst/>
                <a:latin typeface="宋体" panose="02010600030101010101" pitchFamily="2" charset="-122"/>
                <a:ea typeface="宋体" panose="02010600030101010101" pitchFamily="2" charset="-122"/>
              </a:rPr>
              <a:t>位：</a:t>
            </a:r>
            <a:r>
              <a:rPr lang="en-US" altLang="zh-CN" b="0" i="0" dirty="0">
                <a:solidFill>
                  <a:srgbClr val="000000"/>
                </a:solidFill>
                <a:effectLst/>
                <a:latin typeface="宋体" panose="02010600030101010101" pitchFamily="2" charset="-122"/>
                <a:ea typeface="宋体" panose="02010600030101010101" pitchFamily="2" charset="-122"/>
              </a:rPr>
              <a:t>a-1</a:t>
            </a:r>
            <a:r>
              <a:rPr lang="zh-CN" altLang="en-US" b="0" i="0" dirty="0">
                <a:solidFill>
                  <a:srgbClr val="000000"/>
                </a:solidFill>
                <a:effectLst/>
                <a:latin typeface="宋体" panose="02010600030101010101" pitchFamily="2" charset="-122"/>
                <a:ea typeface="宋体" panose="02010600030101010101" pitchFamily="2" charset="-122"/>
              </a:rPr>
              <a:t>二进制表示的反码）；</a:t>
            </a:r>
            <a:endParaRPr lang="en-US" altLang="zh-CN" b="0" i="0" dirty="0">
              <a:solidFill>
                <a:srgbClr val="000000"/>
              </a:solidFill>
              <a:effectLst/>
              <a:latin typeface="宋体" panose="02010600030101010101" pitchFamily="2" charset="-122"/>
              <a:ea typeface="宋体" panose="02010600030101010101" pitchFamily="2" charset="-122"/>
            </a:endParaRPr>
          </a:p>
          <a:p>
            <a:pPr algn="l"/>
            <a:endParaRPr lang="zh-CN" altLang="en-US" b="0" i="0" dirty="0">
              <a:solidFill>
                <a:srgbClr val="4D4D4D"/>
              </a:solidFill>
              <a:effectLst/>
              <a:latin typeface="-apple-system"/>
            </a:endParaRPr>
          </a:p>
          <a:p>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3B9DA0D4-298B-CE45-B532-35C270D517C8}" type="slidenum">
              <a:rPr lang="en-US" altLang="zh-CN"/>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A1D6E32-F43C-FB41-A29A-9B01FD260BBD}" type="slidenum">
              <a:rPr lang="en-US" altLang="zh-CN"/>
            </a:fld>
            <a:endParaRPr lang="en-US" altLang="zh-CN"/>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4450"/>
            <a:ext cx="2743200" cy="6192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4450"/>
            <a:ext cx="8026400" cy="6192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D29B085-9973-7446-B517-BFABB5504293}" type="slidenum">
              <a:rPr lang="en-US" altLang="zh-CN"/>
            </a:fld>
            <a:endParaRPr lang="en-US" altLang="zh-CN"/>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4"/>
            <a:ext cx="10972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F642972-85F3-0543-B43D-E02AD8D16BB6}" type="slidenum">
              <a:rPr lang="en-US" altLang="zh-CN"/>
            </a:fld>
            <a:endParaRPr lang="en-US" altLang="zh-CN"/>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518FC1D-6280-3047-8C5C-7DA26AE826C1}" type="slidenum">
              <a:rPr lang="en-US" altLang="zh-CN"/>
            </a:fld>
            <a:endParaRPr lang="en-US" altLang="zh-CN"/>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A97E150-0B00-2C49-A9D7-B5CDE2625974}" type="slidenum">
              <a:rPr lang="en-US" altLang="zh-CN"/>
            </a:fld>
            <a:endParaRPr lang="en-US" altLang="zh-CN"/>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p:nvPr>
        </p:nvSpPr>
        <p:spPr>
          <a:xfrm>
            <a:off x="6197600" y="1052513"/>
            <a:ext cx="5384800" cy="5184775"/>
          </a:xfrm>
        </p:spPr>
        <p:txBody>
          <a:bodyPr/>
          <a:lstStyle/>
          <a:p>
            <a:pPr lvl="0"/>
            <a:endParaRPr lang="zh-CN" altLang="en-US" noProof="0"/>
          </a:p>
        </p:txBody>
      </p:sp>
      <p:sp>
        <p:nvSpPr>
          <p:cNvPr id="5" name="Rectangle 6"/>
          <p:cNvSpPr>
            <a:spLocks noGrp="1" noChangeArrowheads="1"/>
          </p:cNvSpPr>
          <p:nvPr>
            <p:ph type="sldNum" sz="quarter" idx="10"/>
          </p:nvPr>
        </p:nvSpPr>
        <p:spPr/>
        <p:txBody>
          <a:bodyPr/>
          <a:lstStyle>
            <a:lvl1pPr>
              <a:defRPr/>
            </a:lvl1pPr>
          </a:lstStyle>
          <a:p>
            <a:pPr>
              <a:defRPr/>
            </a:pPr>
            <a:fld id="{5164A787-F7FE-1A4B-8DEF-DF36C2AA2E35}" type="slidenum">
              <a:rPr lang="en-US" altLang="zh-CN"/>
            </a:fld>
            <a:endParaRPr lang="en-US" altLang="zh-CN"/>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88AD637-C2FC-C44A-8A45-9D2DD5ABB681}" type="slidenum">
              <a:rPr lang="en-US" altLang="zh-CN"/>
            </a:fld>
            <a:endParaRPr lang="en-US" altLang="zh-CN"/>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971ACCAA-D0DA-8743-986C-579D3422ABE1}" type="slidenum">
              <a:rPr lang="en-US" altLang="zh-CN"/>
            </a:fld>
            <a:endParaRPr lang="en-US" altLang="zh-CN"/>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052513"/>
            <a:ext cx="10972800" cy="51847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A6B0944B-258F-034B-B8F5-59BBCDD96845}" type="slidenum">
              <a:rPr lang="en-US" altLang="zh-CN"/>
            </a:fld>
            <a:endParaRPr lang="en-US" altLang="zh-CN"/>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2A6E8A9D-8E0D-E943-8794-D19D63E186DB}" type="slidenum">
              <a:rPr lang="en-US" altLang="zh-CN"/>
            </a:fld>
            <a:endParaRPr lang="en-US" altLang="zh-CN"/>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65E1E517-BCF5-634A-9CA5-72290370C34D}" type="slidenum">
              <a:rPr lang="en-US" altLang="zh-CN"/>
            </a:fld>
            <a:endParaRPr lang="en-US" altLang="zh-CN"/>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58FE2A48-9A9F-8E4A-A2AC-2AAD894EF17F}" type="slidenum">
              <a:rPr lang="en-US" altLang="zh-CN"/>
            </a:fld>
            <a:endParaRPr lang="en-US" altLang="zh-CN"/>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EBC60F40-7896-494E-83C0-729986E226BA}" type="slidenum">
              <a:rPr lang="en-US" altLang="zh-CN"/>
            </a:fld>
            <a:endParaRPr lang="en-US" altLang="zh-CN"/>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F76464E-911B-7A4E-A391-7146B60C4043}" type="slidenum">
              <a:rPr lang="en-US" altLang="zh-CN"/>
            </a:fld>
            <a:endParaRPr lang="en-US" altLang="zh-CN"/>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9AE967CB-3D27-9F48-85B8-7FE19E2CEF7F}" type="slidenum">
              <a:rPr lang="en-US" altLang="zh-CN"/>
            </a:fld>
            <a:endParaRPr lang="en-US" altLang="zh-CN"/>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15CED5A0-6060-E041-8315-5E1C87E93E4F}" type="slidenum">
              <a:rPr lang="en-US" altLang="zh-CN"/>
            </a:fld>
            <a:endParaRPr lang="en-US" altLang="zh-CN"/>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BA8D6C36-29FA-024B-B4C2-7BFA6E08AA79}" type="slidenum">
              <a:rPr lang="en-US" altLang="zh-CN"/>
            </a:fld>
            <a:endParaRPr lang="en-US" altLang="zh-CN"/>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91490D3-4D47-7845-88AA-4C5C6D89767E}" type="slidenum">
              <a:rPr lang="en-US" altLang="zh-CN"/>
            </a:fld>
            <a:endParaRPr lang="en-US" altLang="zh-CN"/>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EDDFAAFA-42D2-B64E-A3A9-25CF17DCC0D4}" type="slidenum">
              <a:rPr lang="en-US" altLang="zh-CN"/>
            </a:fld>
            <a:endParaRPr lang="en-US" altLang="zh-CN"/>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1.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83267" y="44451"/>
            <a:ext cx="9230784"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052513"/>
            <a:ext cx="109728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auto">
          <a:xfrm>
            <a:off x="8866718" y="6472238"/>
            <a:ext cx="2798233" cy="196850"/>
          </a:xfrm>
          <a:prstGeom prst="rect">
            <a:avLst/>
          </a:prstGeom>
          <a:noFill/>
          <a:ln>
            <a:noFill/>
          </a:ln>
          <a:effectLst/>
        </p:spPr>
        <p:txBody>
          <a:bodyPr vert="horz" wrap="square" lIns="91440" tIns="45720" rIns="91440" bIns="45720" numCol="1" anchor="t" anchorCtr="0" compatLnSpc="1"/>
          <a:lstStyle>
            <a:lvl1pPr algn="r" eaLnBrk="1" hangingPunct="1">
              <a:defRPr sz="1400">
                <a:solidFill>
                  <a:schemeClr val="tx1"/>
                </a:solidFill>
                <a:latin typeface="Arial" panose="020B0604020202020204" pitchFamily="34" charset="0"/>
              </a:defRPr>
            </a:lvl1pPr>
          </a:lstStyle>
          <a:p>
            <a:pPr>
              <a:defRPr/>
            </a:pPr>
            <a:fld id="{6C0CD110-727B-2D41-8644-F56FA2599D44}" type="slidenum">
              <a:rPr lang="en-US" altLang="zh-CN"/>
            </a:fld>
            <a:endParaRPr lang="en-US" altLang="zh-CN"/>
          </a:p>
        </p:txBody>
      </p:sp>
      <p:sp>
        <p:nvSpPr>
          <p:cNvPr id="1029" name="Line 7"/>
          <p:cNvSpPr>
            <a:spLocks noChangeShapeType="1"/>
          </p:cNvSpPr>
          <p:nvPr userDrawn="1"/>
        </p:nvSpPr>
        <p:spPr bwMode="auto">
          <a:xfrm>
            <a:off x="0" y="793750"/>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sp>
        <p:nvSpPr>
          <p:cNvPr id="2" name="Line 8"/>
          <p:cNvSpPr>
            <a:spLocks noChangeShapeType="1"/>
          </p:cNvSpPr>
          <p:nvPr userDrawn="1"/>
        </p:nvSpPr>
        <p:spPr bwMode="auto">
          <a:xfrm>
            <a:off x="0" y="836613"/>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pic>
        <p:nvPicPr>
          <p:cNvPr id="1031" name="Picture 15" descr="图片1_x2cube_bin"/>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6567" y="57151"/>
            <a:ext cx="144145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hf sldNum="0" hdr="0" ftr="0" dt="0"/>
  <p:txStyles>
    <p:title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6" Type="http://schemas.openxmlformats.org/officeDocument/2006/relationships/comments" Target="../comments/comment1.xml"/><Relationship Id="rId15" Type="http://schemas.openxmlformats.org/officeDocument/2006/relationships/notesSlide" Target="../notesSlides/notesSlide11.xml"/><Relationship Id="rId14" Type="http://schemas.openxmlformats.org/officeDocument/2006/relationships/slideLayout" Target="../slideLayouts/slideLayout2.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image" Target="../media/image84.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83.png"/><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image" Target="../media/image8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wmf"/><Relationship Id="rId3" Type="http://schemas.openxmlformats.org/officeDocument/2006/relationships/oleObject" Target="../embeddings/oleObject2.bin"/><Relationship Id="rId2" Type="http://schemas.openxmlformats.org/officeDocument/2006/relationships/image" Target="../media/image101.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tags" Target="../tags/tag1.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42.xml.rels><?xml version="1.0" encoding="UTF-8" standalone="yes"?>
<Relationships xmlns="http://schemas.openxmlformats.org/package/2006/relationships"><Relationship Id="rId9" Type="http://schemas.openxmlformats.org/officeDocument/2006/relationships/image" Target="../media/image120.png"/><Relationship Id="rId8" Type="http://schemas.openxmlformats.org/officeDocument/2006/relationships/image" Target="../media/image119.png"/><Relationship Id="rId7" Type="http://schemas.openxmlformats.org/officeDocument/2006/relationships/image" Target="../media/image118.wmf"/><Relationship Id="rId6" Type="http://schemas.openxmlformats.org/officeDocument/2006/relationships/oleObject" Target="../embeddings/oleObject3.bin"/><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4" Type="http://schemas.openxmlformats.org/officeDocument/2006/relationships/notesSlide" Target="../notesSlides/notesSlide42.xml"/><Relationship Id="rId13" Type="http://schemas.openxmlformats.org/officeDocument/2006/relationships/vmlDrawing" Target="../drawings/vmlDrawing2.vml"/><Relationship Id="rId12" Type="http://schemas.openxmlformats.org/officeDocument/2006/relationships/slideLayout" Target="../slideLayouts/slideLayout1.xml"/><Relationship Id="rId11" Type="http://schemas.openxmlformats.org/officeDocument/2006/relationships/image" Target="../media/image122.png"/><Relationship Id="rId10" Type="http://schemas.openxmlformats.org/officeDocument/2006/relationships/image" Target="../media/image121.png"/><Relationship Id="rId1" Type="http://schemas.openxmlformats.org/officeDocument/2006/relationships/image" Target="../media/image113.png"/></Relationships>
</file>

<file path=ppt/slides/_rels/slide43.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image" Target="../media/image130.png"/><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8" Type="http://schemas.openxmlformats.org/officeDocument/2006/relationships/notesSlide" Target="../notesSlides/notesSlide43.xml"/><Relationship Id="rId17" Type="http://schemas.openxmlformats.org/officeDocument/2006/relationships/slideLayout" Target="../slideLayouts/slideLayout1.xml"/><Relationship Id="rId16" Type="http://schemas.openxmlformats.org/officeDocument/2006/relationships/image" Target="../media/image138.png"/><Relationship Id="rId15" Type="http://schemas.openxmlformats.org/officeDocument/2006/relationships/image" Target="../media/image137.png"/><Relationship Id="rId14" Type="http://schemas.openxmlformats.org/officeDocument/2006/relationships/image" Target="../media/image136.png"/><Relationship Id="rId13" Type="http://schemas.openxmlformats.org/officeDocument/2006/relationships/image" Target="../media/image135.png"/><Relationship Id="rId12" Type="http://schemas.openxmlformats.org/officeDocument/2006/relationships/image" Target="../media/image134.png"/><Relationship Id="rId11" Type="http://schemas.openxmlformats.org/officeDocument/2006/relationships/image" Target="../media/image133.png"/><Relationship Id="rId10" Type="http://schemas.openxmlformats.org/officeDocument/2006/relationships/image" Target="../media/image132.png"/><Relationship Id="rId1" Type="http://schemas.openxmlformats.org/officeDocument/2006/relationships/image" Target="../media/image123.png"/></Relationships>
</file>

<file path=ppt/slides/_rels/slide44.x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oleObject" Target="../embeddings/oleObject4.bin"/><Relationship Id="rId7" Type="http://schemas.openxmlformats.org/officeDocument/2006/relationships/image" Target="../media/image144.emf"/><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 Id="rId3" Type="http://schemas.openxmlformats.org/officeDocument/2006/relationships/image" Target="../media/image140.png"/><Relationship Id="rId2" Type="http://schemas.openxmlformats.org/officeDocument/2006/relationships/image" Target="../media/image139.png"/><Relationship Id="rId19" Type="http://schemas.openxmlformats.org/officeDocument/2006/relationships/notesSlide" Target="../notesSlides/notesSlide44.xml"/><Relationship Id="rId18" Type="http://schemas.openxmlformats.org/officeDocument/2006/relationships/vmlDrawing" Target="../drawings/vmlDrawing3.vml"/><Relationship Id="rId17" Type="http://schemas.openxmlformats.org/officeDocument/2006/relationships/slideLayout" Target="../slideLayouts/slideLayout1.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image" Target="../media/image149.emf"/><Relationship Id="rId13" Type="http://schemas.openxmlformats.org/officeDocument/2006/relationships/image" Target="../media/image148.emf"/><Relationship Id="rId12" Type="http://schemas.openxmlformats.org/officeDocument/2006/relationships/image" Target="../media/image147.emf"/><Relationship Id="rId11" Type="http://schemas.openxmlformats.org/officeDocument/2006/relationships/image" Target="../media/image146.emf"/><Relationship Id="rId10" Type="http://schemas.openxmlformats.org/officeDocument/2006/relationships/image" Target="../media/image145.emf"/><Relationship Id="rId1" Type="http://schemas.openxmlformats.org/officeDocument/2006/relationships/image" Target="../media/image131.png"/></Relationships>
</file>

<file path=ppt/slides/_rels/slide45.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3" Type="http://schemas.openxmlformats.org/officeDocument/2006/relationships/notesSlide" Target="../notesSlides/notesSlide45.xml"/><Relationship Id="rId12" Type="http://schemas.openxmlformats.org/officeDocument/2006/relationships/slideLayout" Target="../slideLayouts/slideLayout1.xml"/><Relationship Id="rId11" Type="http://schemas.openxmlformats.org/officeDocument/2006/relationships/image" Target="../media/image160.emf"/><Relationship Id="rId10" Type="http://schemas.openxmlformats.org/officeDocument/2006/relationships/image" Target="../media/image159.png"/><Relationship Id="rId1" Type="http://schemas.openxmlformats.org/officeDocument/2006/relationships/image" Target="../media/image150.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165.png"/><Relationship Id="rId1" Type="http://schemas.openxmlformats.org/officeDocument/2006/relationships/image" Target="../media/image16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67.png"/><Relationship Id="rId1" Type="http://schemas.openxmlformats.org/officeDocument/2006/relationships/image" Target="../media/image16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image" Target="../media/image168.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171.png"/><Relationship Id="rId1" Type="http://schemas.openxmlformats.org/officeDocument/2006/relationships/image" Target="../media/image170.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75.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176.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78.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82.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82.emf"/></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185.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86.emf"/></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188.png"/><Relationship Id="rId1" Type="http://schemas.openxmlformats.org/officeDocument/2006/relationships/image" Target="../media/image187.pn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68.xml"/><Relationship Id="rId8" Type="http://schemas.openxmlformats.org/officeDocument/2006/relationships/slideLayout" Target="../slideLayouts/slideLayout2.xml"/><Relationship Id="rId7" Type="http://schemas.openxmlformats.org/officeDocument/2006/relationships/image" Target="../media/image194.png"/><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2.xml"/><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72.xml.rels><?xml version="1.0" encoding="UTF-8" standalone="yes"?>
<Relationships xmlns="http://schemas.openxmlformats.org/package/2006/relationships"><Relationship Id="rId9" Type="http://schemas.openxmlformats.org/officeDocument/2006/relationships/image" Target="../media/image213.png"/><Relationship Id="rId8" Type="http://schemas.openxmlformats.org/officeDocument/2006/relationships/image" Target="../media/image212.png"/><Relationship Id="rId7" Type="http://schemas.openxmlformats.org/officeDocument/2006/relationships/image" Target="../media/image211.png"/><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3" Type="http://schemas.openxmlformats.org/officeDocument/2006/relationships/image" Target="../media/image207.png"/><Relationship Id="rId2" Type="http://schemas.openxmlformats.org/officeDocument/2006/relationships/image" Target="../media/image206.png"/><Relationship Id="rId12" Type="http://schemas.openxmlformats.org/officeDocument/2006/relationships/notesSlide" Target="../notesSlides/notesSlide72.xml"/><Relationship Id="rId11" Type="http://schemas.openxmlformats.org/officeDocument/2006/relationships/slideLayout" Target="../slideLayouts/slideLayout2.xml"/><Relationship Id="rId10" Type="http://schemas.openxmlformats.org/officeDocument/2006/relationships/image" Target="../media/image214.png"/><Relationship Id="rId1" Type="http://schemas.openxmlformats.org/officeDocument/2006/relationships/image" Target="../media/image20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21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72008" y="1528841"/>
            <a:ext cx="12144672" cy="2116183"/>
          </a:xfrm>
        </p:spPr>
        <p:txBody>
          <a:bodyPr/>
          <a:lstStyle/>
          <a:p>
            <a:pPr>
              <a:lnSpc>
                <a:spcPct val="130000"/>
              </a:lnSpc>
            </a:pPr>
            <a:r>
              <a:rPr kumimoji="1" lang="zh-CN" altLang="en-US" sz="4400" dirty="0">
                <a:solidFill>
                  <a:srgbClr val="002060"/>
                </a:solidFill>
                <a:latin typeface="微软雅黑" panose="020B0503020204020204" pitchFamily="34" charset="-122"/>
                <a:ea typeface="微软雅黑" panose="020B0503020204020204" pitchFamily="34" charset="-122"/>
              </a:rPr>
              <a:t>第</a:t>
            </a:r>
            <a:r>
              <a:rPr kumimoji="1" lang="en-US" altLang="zh-CN" sz="4400" dirty="0">
                <a:solidFill>
                  <a:srgbClr val="002060"/>
                </a:solidFill>
                <a:latin typeface="微软雅黑" panose="020B0503020204020204" pitchFamily="34" charset="-122"/>
                <a:ea typeface="微软雅黑" panose="020B0503020204020204" pitchFamily="34" charset="-122"/>
              </a:rPr>
              <a:t>4</a:t>
            </a:r>
            <a:r>
              <a:rPr kumimoji="1" lang="zh-CN" altLang="en-US" sz="4400" dirty="0">
                <a:solidFill>
                  <a:srgbClr val="002060"/>
                </a:solidFill>
                <a:latin typeface="微软雅黑" panose="020B0503020204020204" pitchFamily="34" charset="-122"/>
                <a:ea typeface="微软雅黑" panose="020B0503020204020204" pitchFamily="34" charset="-122"/>
              </a:rPr>
              <a:t>章 智能芯片的软硬件协同设计</a:t>
            </a:r>
            <a:endParaRPr kumimoji="1"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27651" name="矩形 3"/>
          <p:cNvSpPr>
            <a:spLocks noChangeArrowheads="1"/>
          </p:cNvSpPr>
          <p:nvPr/>
        </p:nvSpPr>
        <p:spPr bwMode="auto">
          <a:xfrm>
            <a:off x="4187825" y="5349640"/>
            <a:ext cx="381635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lnSpc>
                <a:spcPct val="120000"/>
              </a:lnSpc>
              <a:spcBef>
                <a:spcPct val="0"/>
              </a:spcBef>
              <a:buClrTx/>
              <a:buSzTx/>
              <a:buFont typeface="Arial" panose="020B0604020202020204" pitchFamily="34" charset="0"/>
              <a:buNone/>
            </a:pP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人工智能与自动化学院</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Tm="602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7" name="内容占位符 2"/>
              <p:cNvSpPr txBox="1"/>
              <p:nvPr/>
            </p:nvSpPr>
            <p:spPr bwMode="auto">
              <a:xfrm>
                <a:off x="304027" y="1550804"/>
                <a:ext cx="655272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539750">
                  <a:lnSpc>
                    <a:spcPct val="130000"/>
                  </a:lnSpc>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32b </a:t>
                </a:r>
                <a:r>
                  <a:rPr kumimoji="1" lang="zh-CN" altLang="en-US" sz="2000" kern="0" dirty="0">
                    <a:solidFill>
                      <a:srgbClr val="002060"/>
                    </a:solidFill>
                    <a:latin typeface="微软雅黑" panose="020B0503020204020204" pitchFamily="34" charset="-122"/>
                    <a:ea typeface="微软雅黑" panose="020B0503020204020204" pitchFamily="34" charset="-122"/>
                  </a:rPr>
                  <a:t>浮点数</a:t>
                </a:r>
                <a:r>
                  <a:rPr kumimoji="1" lang="en-US" altLang="zh-CN" sz="20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d>
                          <m:d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dPr>
                          <m:e>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m:t>
                            </m:r>
                          </m:e>
                        </m:d>
                      </m:e>
                      <m:sup>
                        <m:r>
                          <a:rPr kumimoji="1" lang="en-US" altLang="zh-CN" sz="2000" i="1" kern="0" smtClean="0">
                            <a:solidFill>
                              <a:srgbClr val="002060"/>
                            </a:solidFill>
                            <a:latin typeface="Cambria Math" panose="02040503050406030204" pitchFamily="18" charset="0"/>
                            <a:ea typeface="微软雅黑" panose="020B0503020204020204" pitchFamily="34" charset="-122"/>
                          </a:rPr>
                          <m:t>𝒔</m:t>
                        </m:r>
                      </m:sup>
                    </m:sSup>
                    <m:r>
                      <a:rPr kumimoji="1" lang="en-US" altLang="zh-CN" sz="2000" i="1" kern="0" smtClean="0">
                        <a:solidFill>
                          <a:srgbClr val="002060"/>
                        </a:solidFill>
                        <a:latin typeface="Cambria Math" panose="02040503050406030204" pitchFamily="18" charset="0"/>
                        <a:ea typeface="微软雅黑" panose="020B0503020204020204" pitchFamily="34" charset="-122"/>
                      </a:rPr>
                      <m:t>×</m:t>
                    </m:r>
                    <m:sSub>
                      <m:sSubPr>
                        <m:ctrlPr>
                          <a:rPr kumimoji="1" lang="en-US" altLang="zh-CN" sz="2000" i="1" kern="0"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𝒎</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e>
                      <m:sub>
                        <m:r>
                          <a:rPr kumimoji="1" lang="en-US" altLang="zh-CN" sz="2000" i="1" kern="0"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r>
                      <a:rPr kumimoji="1" lang="en-US" altLang="zh-CN" sz="2000" i="1" kern="0" smtClean="0">
                        <a:solidFill>
                          <a:srgbClr val="002060"/>
                        </a:solidFill>
                        <a:latin typeface="Cambria Math" panose="02040503050406030204" pitchFamily="18" charset="0"/>
                        <a:ea typeface="微软雅黑" panose="020B0503020204020204" pitchFamily="34" charset="-122"/>
                      </a:rPr>
                      <m:t>×</m:t>
                    </m:r>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r>
                          <a:rPr kumimoji="1" lang="en-US" altLang="zh-CN" sz="2000" i="1" kern="0" smtClean="0">
                            <a:solidFill>
                              <a:srgbClr val="002060"/>
                            </a:solidFill>
                            <a:latin typeface="Cambria Math" panose="02040503050406030204" pitchFamily="18" charset="0"/>
                            <a:ea typeface="微软雅黑" panose="020B0503020204020204" pitchFamily="34" charset="-122"/>
                          </a:rPr>
                          <m:t>𝟐</m:t>
                        </m:r>
                      </m:e>
                      <m:sup>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𝒆</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𝟏𝟐𝟕</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sup>
                    </m:sSup>
                  </m:oMath>
                </a14:m>
                <a:r>
                  <a:rPr kumimoji="1" lang="zh-CN" altLang="en-US" sz="2000" kern="0" dirty="0">
                    <a:solidFill>
                      <a:srgbClr val="002060"/>
                    </a:solidFill>
                    <a:latin typeface="微软雅黑" panose="020B0503020204020204" pitchFamily="34" charset="-122"/>
                    <a:ea typeface="微软雅黑" panose="020B0503020204020204" pitchFamily="34" charset="-122"/>
                  </a:rPr>
                  <a:t> </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8b </a:t>
                </a:r>
                <a:r>
                  <a:rPr kumimoji="1" lang="zh-CN" altLang="en-US" sz="2000" kern="0" dirty="0">
                    <a:solidFill>
                      <a:srgbClr val="FF0000"/>
                    </a:solidFill>
                    <a:latin typeface="微软雅黑" panose="020B0503020204020204" pitchFamily="34" charset="-122"/>
                    <a:ea typeface="微软雅黑" panose="020B0503020204020204" pitchFamily="34" charset="-122"/>
                  </a:rPr>
                  <a:t>动态</a:t>
                </a:r>
                <a:r>
                  <a:rPr kumimoji="1" lang="zh-CN" altLang="en-US" sz="2000" kern="0" dirty="0">
                    <a:solidFill>
                      <a:srgbClr val="002060"/>
                    </a:solidFill>
                    <a:latin typeface="微软雅黑" panose="020B0503020204020204" pitchFamily="34" charset="-122"/>
                    <a:ea typeface="微软雅黑" panose="020B0503020204020204" pitchFamily="34" charset="-122"/>
                  </a:rPr>
                  <a:t>定点数： </a:t>
                </a:r>
                <a14:m>
                  <m:oMath xmlns:m="http://schemas.openxmlformats.org/officeDocument/2006/math">
                    <m:r>
                      <a:rPr kumimoji="1" lang="en-US" altLang="zh-CN" sz="2000" i="1" kern="0" smtClean="0">
                        <a:solidFill>
                          <a:srgbClr val="002060"/>
                        </a:solidFill>
                        <a:latin typeface="Cambria Math" panose="02040503050406030204" pitchFamily="18" charset="0"/>
                        <a:ea typeface="微软雅黑" panose="020B0503020204020204" pitchFamily="34" charset="-122"/>
                      </a:rPr>
                      <m:t>𝒂</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r>
                          <a:rPr kumimoji="1" lang="en-US" altLang="zh-CN" sz="2000" i="1" kern="0" smtClean="0">
                            <a:solidFill>
                              <a:srgbClr val="002060"/>
                            </a:solidFill>
                            <a:latin typeface="Cambria Math" panose="02040503050406030204" pitchFamily="18" charset="0"/>
                            <a:ea typeface="微软雅黑" panose="020B0503020204020204" pitchFamily="34" charset="-122"/>
                          </a:rPr>
                          <m:t>𝟐</m:t>
                        </m:r>
                      </m:e>
                      <m:sup>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𝒇</m:t>
                        </m:r>
                      </m:sup>
                    </m:sSup>
                  </m:oMath>
                </a14:m>
                <a:r>
                  <a:rPr kumimoji="1" lang="zh-CN" altLang="en-US" sz="2000" kern="0" dirty="0">
                    <a:solidFill>
                      <a:srgbClr val="002060"/>
                    </a:solidFill>
                    <a:latin typeface="微软雅黑" panose="020B0503020204020204" pitchFamily="34" charset="-122"/>
                    <a:ea typeface="微软雅黑" panose="020B0503020204020204" pitchFamily="34" charset="-122"/>
                  </a:rPr>
                  <a:t> </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47" name="内容占位符 2"/>
              <p:cNvSpPr txBox="1">
                <a:spLocks noRot="1" noChangeAspect="1" noMove="1" noResize="1" noEditPoints="1" noAdjustHandles="1" noChangeArrowheads="1" noChangeShapeType="1" noTextEdit="1"/>
              </p:cNvSpPr>
              <p:nvPr/>
            </p:nvSpPr>
            <p:spPr bwMode="auto">
              <a:xfrm>
                <a:off x="304027" y="1550804"/>
                <a:ext cx="6552728" cy="4608512"/>
              </a:xfrm>
              <a:prstGeom prst="rect">
                <a:avLst/>
              </a:prstGeom>
              <a:blipFill rotWithShape="1">
                <a:blip r:embed="rId1"/>
                <a:stretch>
                  <a:fillRect l="-8" t="-3" b="-85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内容占位符 2"/>
              <p:cNvSpPr txBox="1"/>
              <p:nvPr/>
            </p:nvSpPr>
            <p:spPr bwMode="auto">
              <a:xfrm>
                <a:off x="407368" y="980727"/>
                <a:ext cx="11003117"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a:solidFill>
                      <a:srgbClr val="002060"/>
                    </a:solidFill>
                    <a:latin typeface="微软雅黑" panose="020B0503020204020204" pitchFamily="34" charset="-122"/>
                    <a:ea typeface="微软雅黑" panose="020B0503020204020204" pitchFamily="34" charset="-122"/>
                  </a:rPr>
                  <a:t>32b </a:t>
                </a:r>
                <a:r>
                  <a:rPr kumimoji="1" lang="zh-CN" altLang="en-US" sz="2300" dirty="0">
                    <a:solidFill>
                      <a:srgbClr val="002060"/>
                    </a:solidFill>
                    <a:latin typeface="微软雅黑" panose="020B0503020204020204" pitchFamily="34" charset="-122"/>
                    <a:ea typeface="微软雅黑" panose="020B0503020204020204" pitchFamily="34" charset="-122"/>
                  </a:rPr>
                  <a:t>浮点数 </a:t>
                </a:r>
                <a14:m>
                  <m:oMath xmlns:m="http://schemas.openxmlformats.org/officeDocument/2006/math">
                    <m:r>
                      <a:rPr kumimoji="1" lang="zh-CN" altLang="en-US" sz="2300" i="1" smtClean="0">
                        <a:solidFill>
                          <a:srgbClr val="002060"/>
                        </a:solidFill>
                        <a:latin typeface="Cambria Math" panose="02040503050406030204" pitchFamily="18" charset="0"/>
                        <a:ea typeface="微软雅黑" panose="020B0503020204020204" pitchFamily="34" charset="-122"/>
                      </a:rPr>
                      <m:t>→ </m:t>
                    </m:r>
                  </m:oMath>
                </a14:m>
                <a:r>
                  <a:rPr kumimoji="1" lang="en-US" altLang="zh-CN" sz="2300" dirty="0">
                    <a:solidFill>
                      <a:srgbClr val="002060"/>
                    </a:solidFill>
                    <a:latin typeface="微软雅黑" panose="020B0503020204020204" pitchFamily="34" charset="-122"/>
                    <a:ea typeface="微软雅黑" panose="020B0503020204020204" pitchFamily="34" charset="-122"/>
                  </a:rPr>
                  <a:t>8b </a:t>
                </a:r>
                <a:r>
                  <a:rPr kumimoji="1" lang="zh-CN" altLang="en-US" sz="2300" dirty="0">
                    <a:solidFill>
                      <a:srgbClr val="002060"/>
                    </a:solidFill>
                    <a:latin typeface="微软雅黑" panose="020B0503020204020204" pitchFamily="34" charset="-122"/>
                    <a:ea typeface="微软雅黑" panose="020B0503020204020204" pitchFamily="34" charset="-122"/>
                  </a:rPr>
                  <a:t>动态定点数</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002060"/>
                    </a:solidFill>
                    <a:latin typeface="微软雅黑" panose="020B0503020204020204" pitchFamily="34" charset="-122"/>
                    <a:ea typeface="微软雅黑" panose="020B0503020204020204" pitchFamily="34" charset="-122"/>
                  </a:rPr>
                  <a:t>示例，</a:t>
                </a:r>
                <a14:m>
                  <m:oMath xmlns:m="http://schemas.openxmlformats.org/officeDocument/2006/math">
                    <m:r>
                      <a:rPr lang="en-US" altLang="zh-CN" sz="2400"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𝒇</m:t>
                    </m:r>
                    <m:r>
                      <a:rPr lang="en-US" altLang="zh-CN" sz="2400"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𝟒</m:t>
                    </m:r>
                  </m:oMath>
                </a14:m>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7"/>
                <a:ext cx="11003117" cy="614456"/>
              </a:xfrm>
              <a:prstGeom prst="rect">
                <a:avLst/>
              </a:prstGeom>
              <a:blipFill rotWithShape="1">
                <a:blip r:embed="rId2"/>
                <a:stretch>
                  <a:fillRect l="-3" t="-47" r="2" b="-1630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mc:AlternateContent xmlns:mc="http://schemas.openxmlformats.org/markup-compatibility/2006">
        <mc:Choice xmlns:a14="http://schemas.microsoft.com/office/drawing/2010/main" Requires="a14">
          <p:sp>
            <p:nvSpPr>
              <p:cNvPr id="23" name="文本框 15"/>
              <p:cNvSpPr txBox="1"/>
              <p:nvPr/>
            </p:nvSpPr>
            <p:spPr bwMode="auto">
              <a:xfrm>
                <a:off x="355600" y="5618163"/>
                <a:ext cx="4719320"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acc>
                      <m:accPr>
                        <m:chr m:val="̃"/>
                        <m:ctrlP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accPr>
                      <m:e>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𝒗</m:t>
                        </m:r>
                      </m:e>
                    </m:acc>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𝟏𝟎𝟒</m:t>
                    </m:r>
                    <m:r>
                      <a:rPr lang="en-US" altLang="zh-CN" sz="2000"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r>
                          <a:rPr lang="en-US" altLang="zh-CN" sz="2000" b="1" i="1" smtClean="0">
                            <a:solidFill>
                              <a:srgbClr val="002060"/>
                            </a:solidFill>
                            <a:latin typeface="Cambria Math" panose="02040503050406030204" pitchFamily="18" charset="0"/>
                            <a:ea typeface="微软雅黑" panose="020B0503020204020204" pitchFamily="34" charset="-122"/>
                          </a:rPr>
                          <m:t>𝟐</m:t>
                        </m:r>
                      </m:e>
                      <m:sup>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𝟒</m:t>
                        </m:r>
                      </m:sup>
                    </m:sSup>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𝟔</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𝟓</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3" name="文本框 15"/>
              <p:cNvSpPr txBox="1">
                <a:spLocks noRot="1" noChangeAspect="1" noMove="1" noResize="1" noEditPoints="1" noAdjustHandles="1" noChangeArrowheads="1" noChangeShapeType="1" noTextEdit="1"/>
              </p:cNvSpPr>
              <p:nvPr/>
            </p:nvSpPr>
            <p:spPr bwMode="auto">
              <a:xfrm>
                <a:off x="355600" y="5618163"/>
                <a:ext cx="4719320" cy="460375"/>
              </a:xfrm>
              <a:prstGeom prst="rect">
                <a:avLst/>
              </a:prstGeom>
              <a:blipFill rotWithShape="1">
                <a:blip r:embed="rId3"/>
                <a:stretch>
                  <a:fillRect t="-69" b="69"/>
                </a:stretch>
              </a:blipFill>
              <a:ln w="38100" cmpd="dbl" algn="ctr">
                <a:noFill/>
                <a:miter lim="800000"/>
              </a:ln>
              <a:effectLst/>
            </p:spPr>
            <p:txBody>
              <a:bodyPr/>
              <a:lstStyle/>
              <a:p>
                <a:r>
                  <a:rPr lang="zh-CN" altLang="en-US">
                    <a:noFill/>
                  </a:rPr>
                  <a:t> </a:t>
                </a:r>
              </a:p>
            </p:txBody>
          </p:sp>
        </mc:Fallback>
      </mc:AlternateContent>
      <p:sp>
        <p:nvSpPr>
          <p:cNvPr id="3" name="矩形 17"/>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4.1.2 </a:t>
            </a:r>
            <a:r>
              <a:rPr kumimoji="1" lang="zh-CN" altLang="en-US" sz="3600" b="1" dirty="0">
                <a:solidFill>
                  <a:srgbClr val="002060"/>
                </a:solidFill>
                <a:latin typeface="微软雅黑" panose="020B0503020204020204" pitchFamily="34" charset="-122"/>
                <a:ea typeface="微软雅黑" panose="020B0503020204020204" pitchFamily="34" charset="-122"/>
              </a:rPr>
              <a:t>浮点化定点</a:t>
            </a:r>
            <a:endParaRPr lang="zh-CN" altLang="en-US" sz="3600" b="1" dirty="0"/>
          </a:p>
        </p:txBody>
      </p:sp>
      <p:sp>
        <p:nvSpPr>
          <p:cNvPr id="5" name="Rectangles 4"/>
          <p:cNvSpPr/>
          <p:nvPr/>
        </p:nvSpPr>
        <p:spPr>
          <a:xfrm>
            <a:off x="6513195" y="1663065"/>
            <a:ext cx="1277620" cy="287655"/>
          </a:xfrm>
          <a:prstGeom prst="rect">
            <a:avLst/>
          </a:prstGeom>
          <a:solidFill>
            <a:srgbClr val="008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TextBox 7"/>
          <p:cNvSpPr txBox="1"/>
          <p:nvPr/>
        </p:nvSpPr>
        <p:spPr bwMode="auto">
          <a:xfrm flipH="1">
            <a:off x="6469380" y="1628775"/>
            <a:ext cx="143764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1000 0001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10" name="Rectangles 9"/>
          <p:cNvSpPr/>
          <p:nvPr/>
        </p:nvSpPr>
        <p:spPr>
          <a:xfrm>
            <a:off x="7943850" y="1659255"/>
            <a:ext cx="3749040" cy="287655"/>
          </a:xfrm>
          <a:prstGeom prst="rect">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TextBox 7"/>
          <p:cNvSpPr txBox="1"/>
          <p:nvPr/>
        </p:nvSpPr>
        <p:spPr bwMode="auto">
          <a:xfrm flipH="1">
            <a:off x="7877810" y="1615440"/>
            <a:ext cx="3873500" cy="39370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1010 0000 1000 1100 0000 001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18" name="Rectangles 17"/>
          <p:cNvSpPr/>
          <p:nvPr/>
        </p:nvSpPr>
        <p:spPr>
          <a:xfrm>
            <a:off x="6149340" y="1659255"/>
            <a:ext cx="241300" cy="287655"/>
          </a:xfrm>
          <a:prstGeom prst="rect">
            <a:avLst/>
          </a:prstGeom>
          <a:solidFill>
            <a:srgbClr val="1F497D"/>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TextBox 7"/>
          <p:cNvSpPr txBox="1"/>
          <p:nvPr/>
        </p:nvSpPr>
        <p:spPr bwMode="auto">
          <a:xfrm flipH="1">
            <a:off x="6168390" y="1630045"/>
            <a:ext cx="25781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44" name="Rectangles 43"/>
          <p:cNvSpPr/>
          <p:nvPr/>
        </p:nvSpPr>
        <p:spPr>
          <a:xfrm>
            <a:off x="8778875" y="6055360"/>
            <a:ext cx="654050" cy="287655"/>
          </a:xfrm>
          <a:prstGeom prst="rect">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Oval 49"/>
          <p:cNvSpPr/>
          <p:nvPr/>
        </p:nvSpPr>
        <p:spPr>
          <a:xfrm>
            <a:off x="8670925" y="6307455"/>
            <a:ext cx="75565" cy="75565"/>
          </a:xfrm>
          <a:prstGeom prst="ellipse">
            <a:avLst/>
          </a:prstGeom>
          <a:solidFill>
            <a:schemeClr val="tx1"/>
          </a:solidFill>
          <a:ln w="2857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8" name="TextBox 7"/>
          <p:cNvSpPr txBox="1"/>
          <p:nvPr/>
        </p:nvSpPr>
        <p:spPr bwMode="auto">
          <a:xfrm flipH="1">
            <a:off x="8693785" y="6011545"/>
            <a:ext cx="842010" cy="39370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1000</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59" name="Rectangles 58"/>
          <p:cNvSpPr/>
          <p:nvPr/>
        </p:nvSpPr>
        <p:spPr>
          <a:xfrm>
            <a:off x="8012430" y="6040755"/>
            <a:ext cx="591185" cy="287655"/>
          </a:xfrm>
          <a:prstGeom prst="rect">
            <a:avLst/>
          </a:prstGeom>
          <a:solidFill>
            <a:srgbClr val="008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1" name="Rectangles 60"/>
          <p:cNvSpPr/>
          <p:nvPr/>
        </p:nvSpPr>
        <p:spPr>
          <a:xfrm>
            <a:off x="7668895" y="6040755"/>
            <a:ext cx="241300" cy="287655"/>
          </a:xfrm>
          <a:prstGeom prst="rect">
            <a:avLst/>
          </a:prstGeom>
          <a:solidFill>
            <a:srgbClr val="1F497D"/>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TextBox 7"/>
          <p:cNvSpPr txBox="1"/>
          <p:nvPr/>
        </p:nvSpPr>
        <p:spPr bwMode="auto">
          <a:xfrm flipH="1">
            <a:off x="7687945" y="6011545"/>
            <a:ext cx="25781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64" name="TextBox 7"/>
          <p:cNvSpPr txBox="1"/>
          <p:nvPr/>
        </p:nvSpPr>
        <p:spPr bwMode="auto">
          <a:xfrm flipH="1">
            <a:off x="7881620" y="6019165"/>
            <a:ext cx="802005" cy="36322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2" name="Arrow: Right 11"/>
          <p:cNvSpPr/>
          <p:nvPr/>
        </p:nvSpPr>
        <p:spPr bwMode="auto">
          <a:xfrm rot="5400000">
            <a:off x="8139430" y="2182495"/>
            <a:ext cx="626110" cy="249555"/>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1" name="文本框 15"/>
              <p:cNvSpPr txBox="1"/>
              <p:nvPr/>
            </p:nvSpPr>
            <p:spPr bwMode="auto">
              <a:xfrm>
                <a:off x="8449310" y="2079625"/>
                <a:ext cx="1943735" cy="46863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𝒃</m:t>
                    </m:r>
                    <m:r>
                      <a:rPr lang="en-US" altLang="zh-CN" b="1" i="1" dirty="0">
                        <a:solidFill>
                          <a:srgbClr val="002060"/>
                        </a:solidFill>
                        <a:latin typeface="Cambria Math" panose="02040503050406030204" pitchFamily="18" charset="0"/>
                        <a:ea typeface="微软雅黑" panose="020B0503020204020204" pitchFamily="34" charset="-122"/>
                      </a:rPr>
                      <m:t>=</m:t>
                    </m:r>
                    <m:r>
                      <a:rPr lang="en-US" altLang="zh-CN" b="1" i="1" dirty="0">
                        <a:solidFill>
                          <a:srgbClr val="002060"/>
                        </a:solidFill>
                        <a:latin typeface="Cambria Math" panose="02040503050406030204" pitchFamily="18" charset="0"/>
                        <a:ea typeface="微软雅黑" panose="020B0503020204020204" pitchFamily="34" charset="-122"/>
                      </a:rPr>
                      <m:t>𝒗</m:t>
                    </m:r>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sSup>
                      <m:sSupPr>
                        <m:ctrlP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e>
                      <m:sup>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𝒇</m:t>
                        </m:r>
                      </m:sup>
                    </m:sSup>
                  </m:oMath>
                </a14:m>
                <a:endParaRPr 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1" name="文本框 15"/>
              <p:cNvSpPr txBox="1">
                <a:spLocks noRot="1" noChangeAspect="1" noMove="1" noResize="1" noEditPoints="1" noAdjustHandles="1" noChangeArrowheads="1" noChangeShapeType="1" noTextEdit="1"/>
              </p:cNvSpPr>
              <p:nvPr/>
            </p:nvSpPr>
            <p:spPr bwMode="auto">
              <a:xfrm>
                <a:off x="8449310" y="2079625"/>
                <a:ext cx="1943735" cy="468630"/>
              </a:xfrm>
              <a:prstGeom prst="rect">
                <a:avLst/>
              </a:prstGeom>
              <a:blipFill rotWithShape="1">
                <a:blip r:embed="rId4"/>
                <a:stretch>
                  <a:fillRect/>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15"/>
              <p:cNvSpPr txBox="1"/>
              <p:nvPr/>
            </p:nvSpPr>
            <p:spPr bwMode="auto">
              <a:xfrm>
                <a:off x="-36878" y="2491983"/>
                <a:ext cx="5136963"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𝒗</m:t>
                    </m:r>
                    <m:r>
                      <a:rPr lang="en-US" altLang="zh-CN"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d>
                          <m:dPr>
                            <m:begChr m:val="（"/>
                            <m:endChr m:val="）"/>
                            <m:ctrlPr>
                              <a:rPr lang="zh-CN" altLang="en-US" sz="2000" b="1" i="1" smtClean="0">
                                <a:solidFill>
                                  <a:srgbClr val="002060"/>
                                </a:solidFill>
                                <a:latin typeface="Cambria Math" panose="02040503050406030204" pitchFamily="18" charset="0"/>
                                <a:ea typeface="微软雅黑" panose="020B0503020204020204" pitchFamily="34" charset="-122"/>
                              </a:rPr>
                            </m:ctrlPr>
                          </m:d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m:t>
                            </m:r>
                          </m:e>
                        </m:d>
                      </m:e>
                      <m:sup>
                        <m:r>
                          <a:rPr lang="en-US" altLang="zh-CN" sz="2000" b="1" i="1" smtClean="0">
                            <a:solidFill>
                              <a:srgbClr val="002060"/>
                            </a:solidFill>
                            <a:latin typeface="Cambria Math" panose="02040503050406030204" pitchFamily="18" charset="0"/>
                            <a:ea typeface="微软雅黑" panose="020B0503020204020204" pitchFamily="34" charset="-122"/>
                          </a:rPr>
                          <m:t>𝟏</m:t>
                        </m:r>
                      </m:sup>
                    </m:sSup>
                    <m:r>
                      <a:rPr lang="en-US" altLang="zh-CN" sz="2000" b="1" i="1" smtClean="0">
                        <a:solidFill>
                          <a:srgbClr val="002060"/>
                        </a:solidFill>
                        <a:latin typeface="Cambria Math" panose="02040503050406030204" pitchFamily="18" charset="0"/>
                        <a:ea typeface="微软雅黑" panose="020B0503020204020204" pitchFamily="34" charset="-122"/>
                      </a:rPr>
                      <m:t>×</m:t>
                    </m:r>
                    <m:sSub>
                      <m:sSubPr>
                        <m:ctrlP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𝒎</m:t>
                        </m:r>
                        <m:r>
                          <a:rPr lang="en-US" altLang="zh-CN" sz="2000" b="1" i="1" smtClean="0">
                            <a:solidFill>
                              <a:srgbClr val="002060"/>
                            </a:solidFill>
                            <a:latin typeface="Cambria Math" panose="02040503050406030204" pitchFamily="18" charset="0"/>
                            <a:ea typeface="微软雅黑" panose="020B0503020204020204" pitchFamily="34" charset="-122"/>
                          </a:rPr>
                          <m:t>)</m:t>
                        </m:r>
                      </m:e>
                      <m:sub>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r>
                      <a:rPr lang="en-US" altLang="zh-CN" sz="2000"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r>
                          <a:rPr lang="en-US" altLang="zh-CN" sz="2000" b="1" i="1" smtClean="0">
                            <a:solidFill>
                              <a:srgbClr val="002060"/>
                            </a:solidFill>
                            <a:latin typeface="Cambria Math" panose="02040503050406030204" pitchFamily="18" charset="0"/>
                            <a:ea typeface="微软雅黑" panose="020B0503020204020204" pitchFamily="34" charset="-122"/>
                          </a:rPr>
                          <m:t>𝟐</m:t>
                        </m:r>
                      </m:e>
                      <m:sup>
                        <m:r>
                          <a:rPr lang="en-US" altLang="zh-CN" sz="2000" b="1" i="1" smtClean="0">
                            <a:solidFill>
                              <a:srgbClr val="002060"/>
                            </a:solidFill>
                            <a:latin typeface="Cambria Math" panose="02040503050406030204" pitchFamily="18" charset="0"/>
                            <a:ea typeface="微软雅黑" panose="020B0503020204020204" pitchFamily="34" charset="-122"/>
                          </a:rPr>
                          <m:t>𝟐</m:t>
                        </m:r>
                      </m:sup>
                    </m:sSup>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𝟔</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𝟓𝟎𝟖𝟓𝟒𝟓𝟑𝟗𝟖𝟕𝟏𝟐𝟏𝟓𝟖𝟐𝟎𝟑𝟏𝟑</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92" name="文本框 15"/>
              <p:cNvSpPr txBox="1">
                <a:spLocks noRot="1" noChangeAspect="1" noMove="1" noResize="1" noEditPoints="1" noAdjustHandles="1" noChangeArrowheads="1" noChangeShapeType="1" noTextEdit="1"/>
              </p:cNvSpPr>
              <p:nvPr/>
            </p:nvSpPr>
            <p:spPr bwMode="auto">
              <a:xfrm>
                <a:off x="-36878" y="2491983"/>
                <a:ext cx="5136963" cy="768350"/>
              </a:xfrm>
              <a:prstGeom prst="rect">
                <a:avLst/>
              </a:prstGeom>
              <a:blipFill rotWithShape="1">
                <a:blip r:embed="rId5"/>
                <a:stretch>
                  <a:fillRect l="1" t="-32" r="8" b="3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5"/>
              <p:cNvSpPr txBox="1"/>
              <p:nvPr/>
            </p:nvSpPr>
            <p:spPr bwMode="auto">
              <a:xfrm>
                <a:off x="6240097" y="2570088"/>
                <a:ext cx="5136963"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𝒃</m:t>
                    </m:r>
                    <m:r>
                      <a:rPr lang="en-US" altLang="zh-CN" b="1" i="1" dirty="0">
                        <a:solidFill>
                          <a:srgbClr val="002060"/>
                        </a:solidFill>
                        <a:latin typeface="Cambria Math" panose="02040503050406030204" pitchFamily="18" charset="0"/>
                        <a:ea typeface="微软雅黑" panose="020B0503020204020204" pitchFamily="34" charset="-122"/>
                      </a:rPr>
                      <m:t>=</m:t>
                    </m:r>
                    <m:sSub>
                      <m:sSubPr>
                        <m:ctrlP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𝟏𝟏𝟎𝟏𝟎𝟎𝟎</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𝟎</m:t>
                        </m:r>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b="1" i="1" smtClean="0">
                            <a:solidFill>
                              <a:srgbClr val="002060"/>
                            </a:solidFill>
                            <a:latin typeface="Cambria Math" panose="02040503050406030204" pitchFamily="18" charset="0"/>
                            <a:ea typeface="微软雅黑" panose="020B0503020204020204" pitchFamily="34" charset="-122"/>
                          </a:rPr>
                          <m:t>)</m:t>
                        </m:r>
                      </m:e>
                      <m:sub>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4" name="文本框 15"/>
              <p:cNvSpPr txBox="1">
                <a:spLocks noRot="1" noChangeAspect="1" noMove="1" noResize="1" noEditPoints="1" noAdjustHandles="1" noChangeArrowheads="1" noChangeShapeType="1" noTextEdit="1"/>
              </p:cNvSpPr>
              <p:nvPr/>
            </p:nvSpPr>
            <p:spPr bwMode="auto">
              <a:xfrm>
                <a:off x="6240097" y="2570088"/>
                <a:ext cx="5136963" cy="768350"/>
              </a:xfrm>
              <a:prstGeom prst="rect">
                <a:avLst/>
              </a:prstGeom>
              <a:blipFill rotWithShape="1">
                <a:blip r:embed="rId6"/>
                <a:stretch>
                  <a:fillRect l="-11" t="-32" r="8" b="32"/>
                </a:stretch>
              </a:blipFill>
              <a:ln w="38100" cmpd="dbl" algn="ctr">
                <a:noFill/>
                <a:miter lim="800000"/>
              </a:ln>
              <a:effectLst/>
            </p:spPr>
            <p:txBody>
              <a:bodyPr/>
              <a:lstStyle/>
              <a:p>
                <a:r>
                  <a:rPr lang="zh-CN" altLang="en-US">
                    <a:noFill/>
                  </a:rPr>
                  <a:t> </a:t>
                </a:r>
              </a:p>
            </p:txBody>
          </p:sp>
        </mc:Fallback>
      </mc:AlternateContent>
      <p:sp>
        <p:nvSpPr>
          <p:cNvPr id="15" name="Arrow: Right 11"/>
          <p:cNvSpPr/>
          <p:nvPr/>
        </p:nvSpPr>
        <p:spPr bwMode="auto">
          <a:xfrm rot="5400000">
            <a:off x="8162290" y="3235960"/>
            <a:ext cx="626110" cy="249555"/>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内容占位符 2"/>
          <p:cNvSpPr txBox="1"/>
          <p:nvPr/>
        </p:nvSpPr>
        <p:spPr bwMode="auto">
          <a:xfrm>
            <a:off x="8688070" y="3074035"/>
            <a:ext cx="15201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rPr>
              <a:t>四舍五入</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15"/>
              <p:cNvSpPr txBox="1"/>
              <p:nvPr/>
            </p:nvSpPr>
            <p:spPr bwMode="auto">
              <a:xfrm>
                <a:off x="6240097" y="3577198"/>
                <a:ext cx="5136963"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𝒂</m:t>
                    </m:r>
                    <m:r>
                      <a:rPr lang="en-US" altLang="zh-CN" b="1" i="1" dirty="0">
                        <a:solidFill>
                          <a:srgbClr val="002060"/>
                        </a:solidFill>
                        <a:latin typeface="Cambria Math" panose="02040503050406030204" pitchFamily="18" charset="0"/>
                        <a:ea typeface="微软雅黑" panose="020B0503020204020204" pitchFamily="34" charset="-122"/>
                      </a:rPr>
                      <m:t>=</m:t>
                    </m:r>
                    <m:sSub>
                      <m:sSubPr>
                        <m:ctrlP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𝟏𝟏𝟎𝟏𝟎𝟎𝟎</m:t>
                        </m:r>
                        <m:r>
                          <a:rPr lang="en-US" altLang="zh-CN" sz="2000" b="1" i="1" smtClean="0">
                            <a:solidFill>
                              <a:srgbClr val="002060"/>
                            </a:solidFill>
                            <a:latin typeface="Cambria Math" panose="02040503050406030204" pitchFamily="18" charset="0"/>
                            <a:ea typeface="微软雅黑" panose="020B0503020204020204" pitchFamily="34" charset="-122"/>
                          </a:rPr>
                          <m:t>)</m:t>
                        </m:r>
                      </m:e>
                      <m:sub>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5" name="文本框 15"/>
              <p:cNvSpPr txBox="1">
                <a:spLocks noRot="1" noChangeAspect="1" noMove="1" noResize="1" noEditPoints="1" noAdjustHandles="1" noChangeArrowheads="1" noChangeShapeType="1" noTextEdit="1"/>
              </p:cNvSpPr>
              <p:nvPr/>
            </p:nvSpPr>
            <p:spPr bwMode="auto">
              <a:xfrm>
                <a:off x="6240097" y="3577198"/>
                <a:ext cx="5136963" cy="768350"/>
              </a:xfrm>
              <a:prstGeom prst="rect">
                <a:avLst/>
              </a:prstGeom>
              <a:blipFill rotWithShape="1">
                <a:blip r:embed="rId7"/>
                <a:stretch>
                  <a:fillRect l="-11" t="-32" r="8" b="32"/>
                </a:stretch>
              </a:blipFill>
              <a:ln w="38100" cmpd="dbl" algn="ctr">
                <a:noFill/>
                <a:miter lim="800000"/>
              </a:ln>
              <a:effectLst/>
            </p:spPr>
            <p:txBody>
              <a:bodyPr/>
              <a:lstStyle/>
              <a:p>
                <a:r>
                  <a:rPr lang="zh-CN" altLang="en-US">
                    <a:noFill/>
                  </a:rPr>
                  <a:t> </a:t>
                </a:r>
              </a:p>
            </p:txBody>
          </p:sp>
        </mc:Fallback>
      </mc:AlternateContent>
      <p:sp>
        <p:nvSpPr>
          <p:cNvPr id="26" name="Arrow: Right 11"/>
          <p:cNvSpPr/>
          <p:nvPr/>
        </p:nvSpPr>
        <p:spPr bwMode="auto">
          <a:xfrm rot="5400000">
            <a:off x="8162290" y="5490210"/>
            <a:ext cx="626110" cy="249555"/>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内容占位符 2"/>
          <p:cNvSpPr txBox="1"/>
          <p:nvPr/>
        </p:nvSpPr>
        <p:spPr bwMode="auto">
          <a:xfrm>
            <a:off x="8688070" y="5113020"/>
            <a:ext cx="254635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rPr>
              <a:t>按补码表示为整数点上小数点</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sp>
        <p:nvSpPr>
          <p:cNvPr id="4" name="Arrow: Right 11"/>
          <p:cNvSpPr/>
          <p:nvPr/>
        </p:nvSpPr>
        <p:spPr bwMode="auto">
          <a:xfrm rot="5400000">
            <a:off x="8145780" y="4295775"/>
            <a:ext cx="626110" cy="249555"/>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内容占位符 2"/>
          <p:cNvSpPr txBox="1"/>
          <p:nvPr/>
        </p:nvSpPr>
        <p:spPr bwMode="auto">
          <a:xfrm>
            <a:off x="8671560" y="4133850"/>
            <a:ext cx="15201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rPr>
              <a:t>饱和</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15"/>
              <p:cNvSpPr txBox="1"/>
              <p:nvPr/>
            </p:nvSpPr>
            <p:spPr bwMode="auto">
              <a:xfrm>
                <a:off x="6223587" y="4708768"/>
                <a:ext cx="5136963"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𝒂</m:t>
                    </m:r>
                    <m:r>
                      <a:rPr lang="en-US" altLang="zh-CN" b="1" i="1" dirty="0">
                        <a:solidFill>
                          <a:srgbClr val="002060"/>
                        </a:solidFill>
                        <a:latin typeface="Cambria Math" panose="02040503050406030204" pitchFamily="18" charset="0"/>
                        <a:ea typeface="微软雅黑" panose="020B0503020204020204" pitchFamily="34" charset="-122"/>
                      </a:rPr>
                      <m:t>=</m:t>
                    </m:r>
                    <m:sSub>
                      <m:sSubPr>
                        <m:ctrlP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𝟏𝟏𝟎𝟏𝟎𝟎𝟎</m:t>
                        </m:r>
                        <m:r>
                          <a:rPr lang="en-US" altLang="zh-CN" sz="2000" b="1" i="1" smtClean="0">
                            <a:solidFill>
                              <a:srgbClr val="002060"/>
                            </a:solidFill>
                            <a:latin typeface="Cambria Math" panose="02040503050406030204" pitchFamily="18" charset="0"/>
                            <a:ea typeface="微软雅黑" panose="020B0503020204020204" pitchFamily="34" charset="-122"/>
                          </a:rPr>
                          <m:t>)</m:t>
                        </m:r>
                      </m:e>
                      <m:sub>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9" name="文本框 15"/>
              <p:cNvSpPr txBox="1">
                <a:spLocks noRot="1" noChangeAspect="1" noMove="1" noResize="1" noEditPoints="1" noAdjustHandles="1" noChangeArrowheads="1" noChangeShapeType="1" noTextEdit="1"/>
              </p:cNvSpPr>
              <p:nvPr/>
            </p:nvSpPr>
            <p:spPr bwMode="auto">
              <a:xfrm>
                <a:off x="6223587" y="4708768"/>
                <a:ext cx="5136963" cy="768350"/>
              </a:xfrm>
              <a:prstGeom prst="rect">
                <a:avLst/>
              </a:prstGeom>
              <a:blipFill rotWithShape="1">
                <a:blip r:embed="rId7"/>
                <a:stretch>
                  <a:fillRect l="-11" t="-32" r="8" b="32"/>
                </a:stretch>
              </a:blipFill>
              <a:ln w="38100" cmpd="dbl" algn="ctr">
                <a:noFill/>
                <a:miter lim="800000"/>
              </a:ln>
              <a:effectLst/>
            </p:spPr>
            <p:txBody>
              <a:bodyPr/>
              <a:lstStyle/>
              <a:p>
                <a:r>
                  <a:rPr lang="zh-CN" altLang="en-US">
                    <a:noFill/>
                  </a:rPr>
                  <a:t> </a:t>
                </a:r>
              </a:p>
            </p:txBody>
          </p:sp>
        </mc:Fallback>
      </mc:AlternateContent>
    </p:spTree>
  </p:cSld>
  <p:clrMapOvr>
    <a:masterClrMapping/>
  </p:clrMapOvr>
  <p:transition spd="slow" advTm="602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a:solidFill>
                  <a:srgbClr val="002060"/>
                </a:solidFill>
                <a:latin typeface="微软雅黑" panose="020B0503020204020204" pitchFamily="34" charset="-122"/>
                <a:ea typeface="微软雅黑" panose="020B0503020204020204" pitchFamily="34" charset="-122"/>
              </a:rPr>
              <a:t>8b </a:t>
            </a:r>
            <a:r>
              <a:rPr kumimoji="1" lang="zh-CN" altLang="en-US" sz="2300" dirty="0">
                <a:solidFill>
                  <a:srgbClr val="002060"/>
                </a:solidFill>
                <a:latin typeface="微软雅黑" panose="020B0503020204020204" pitchFamily="34" charset="-122"/>
                <a:ea typeface="微软雅黑" panose="020B0503020204020204" pitchFamily="34" charset="-122"/>
              </a:rPr>
              <a:t>动态定点数网络</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2" name="内容占位符 2"/>
          <p:cNvSpPr>
            <a:spLocks noGrp="1"/>
          </p:cNvSpPr>
          <p:nvPr>
            <p:ph sz="quarter" idx="1"/>
          </p:nvPr>
        </p:nvSpPr>
        <p:spPr>
          <a:xfrm>
            <a:off x="304028" y="1628800"/>
            <a:ext cx="4279804" cy="4608512"/>
          </a:xfrm>
        </p:spPr>
        <p:txBody>
          <a:bodyPr>
            <a:noAutofit/>
          </a:bodyPr>
          <a:lstStyle/>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观察：</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
            </a:pPr>
            <a:r>
              <a:rPr kumimoji="1" lang="zh-CN" altLang="en-US" sz="1800" dirty="0">
                <a:solidFill>
                  <a:srgbClr val="002060"/>
                </a:solidFill>
                <a:latin typeface="微软雅黑" panose="020B0503020204020204" pitchFamily="34" charset="-122"/>
                <a:ea typeface="微软雅黑" panose="020B0503020204020204" pitchFamily="34" charset="-122"/>
              </a:rPr>
              <a:t>不同层激活、权重数量级不同</a:t>
            </a:r>
            <a:endParaRPr kumimoji="1" lang="en-US" altLang="zh-CN" sz="180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
            </a:pPr>
            <a:r>
              <a:rPr kumimoji="1" lang="zh-CN" altLang="en-US" sz="1800" dirty="0">
                <a:solidFill>
                  <a:srgbClr val="002060"/>
                </a:solidFill>
                <a:latin typeface="微软雅黑" panose="020B0503020204020204" pitchFamily="34" charset="-122"/>
                <a:ea typeface="微软雅黑" panose="020B0503020204020204" pitchFamily="34" charset="-122"/>
              </a:rPr>
              <a:t>同一层激活、权重数量级相同</a:t>
            </a:r>
            <a:endParaRPr kumimoji="1" lang="en-US" altLang="zh-CN" sz="18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方案：</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
            </a:pPr>
            <a:r>
              <a:rPr kumimoji="1" lang="zh-CN" altLang="en-US" sz="1800" dirty="0">
                <a:solidFill>
                  <a:srgbClr val="002060"/>
                </a:solidFill>
                <a:latin typeface="微软雅黑" panose="020B0503020204020204" pitchFamily="34" charset="-122"/>
                <a:ea typeface="微软雅黑" panose="020B0503020204020204" pitchFamily="34" charset="-122"/>
              </a:rPr>
              <a:t>激活、权重均表示为</a:t>
            </a:r>
            <a:r>
              <a:rPr kumimoji="1" lang="en-US" altLang="zh-CN" sz="1800" dirty="0">
                <a:solidFill>
                  <a:srgbClr val="002060"/>
                </a:solidFill>
                <a:latin typeface="微软雅黑" panose="020B0503020204020204" pitchFamily="34" charset="-122"/>
                <a:ea typeface="微软雅黑" panose="020B0503020204020204" pitchFamily="34" charset="-122"/>
              </a:rPr>
              <a:t>8b</a:t>
            </a:r>
            <a:r>
              <a:rPr kumimoji="1" lang="zh-CN" altLang="en-US" sz="1800" dirty="0">
                <a:solidFill>
                  <a:srgbClr val="002060"/>
                </a:solidFill>
                <a:latin typeface="微软雅黑" panose="020B0503020204020204" pitchFamily="34" charset="-122"/>
                <a:ea typeface="微软雅黑" panose="020B0503020204020204" pitchFamily="34" charset="-122"/>
              </a:rPr>
              <a:t>动态定点数</a:t>
            </a:r>
            <a:endParaRPr kumimoji="1" lang="en-US" altLang="zh-CN" sz="180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
            </a:pPr>
            <a:r>
              <a:rPr kumimoji="1" lang="zh-CN" altLang="en-US" sz="1800" dirty="0">
                <a:solidFill>
                  <a:srgbClr val="002060"/>
                </a:solidFill>
                <a:latin typeface="微软雅黑" panose="020B0503020204020204" pitchFamily="34" charset="-122"/>
                <a:ea typeface="微软雅黑" panose="020B0503020204020204" pitchFamily="34" charset="-122"/>
              </a:rPr>
              <a:t>同一层激活</a:t>
            </a:r>
            <a:r>
              <a:rPr kumimoji="1" lang="en-US" altLang="zh-CN" sz="1800" dirty="0">
                <a:solidFill>
                  <a:srgbClr val="002060"/>
                </a:solidFill>
                <a:latin typeface="微软雅黑" panose="020B0503020204020204" pitchFamily="34" charset="-122"/>
                <a:ea typeface="微软雅黑" panose="020B0503020204020204" pitchFamily="34" charset="-122"/>
              </a:rPr>
              <a:t>(</a:t>
            </a:r>
            <a:r>
              <a:rPr kumimoji="1" lang="zh-CN" altLang="en-US" sz="1800" dirty="0">
                <a:solidFill>
                  <a:srgbClr val="002060"/>
                </a:solidFill>
                <a:latin typeface="微软雅黑" panose="020B0503020204020204" pitchFamily="34" charset="-122"/>
                <a:ea typeface="微软雅黑" panose="020B0503020204020204" pitchFamily="34" charset="-122"/>
              </a:rPr>
              <a:t>或权重</a:t>
            </a:r>
            <a:r>
              <a:rPr kumimoji="1" lang="en-US" altLang="zh-CN" sz="1800" dirty="0">
                <a:solidFill>
                  <a:srgbClr val="002060"/>
                </a:solidFill>
                <a:latin typeface="微软雅黑" panose="020B0503020204020204" pitchFamily="34" charset="-122"/>
                <a:ea typeface="微软雅黑" panose="020B0503020204020204" pitchFamily="34" charset="-122"/>
              </a:rPr>
              <a:t>)</a:t>
            </a:r>
            <a:r>
              <a:rPr kumimoji="1" lang="zh-CN" altLang="en-US" sz="1800" dirty="0">
                <a:solidFill>
                  <a:srgbClr val="002060"/>
                </a:solidFill>
                <a:latin typeface="微软雅黑" panose="020B0503020204020204" pitchFamily="34" charset="-122"/>
                <a:ea typeface="微软雅黑" panose="020B0503020204020204" pitchFamily="34" charset="-122"/>
              </a:rPr>
              <a:t>小数点位置一样</a:t>
            </a:r>
            <a:endParaRPr kumimoji="1" lang="en-US" altLang="zh-CN" sz="180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
            </a:pPr>
            <a:r>
              <a:rPr kumimoji="1" lang="zh-CN" altLang="en-US" sz="1800" dirty="0">
                <a:solidFill>
                  <a:srgbClr val="002060"/>
                </a:solidFill>
                <a:latin typeface="微软雅黑" panose="020B0503020204020204" pitchFamily="34" charset="-122"/>
                <a:ea typeface="微软雅黑" panose="020B0503020204020204" pitchFamily="34" charset="-122"/>
              </a:rPr>
              <a:t>不同层激活</a:t>
            </a:r>
            <a:r>
              <a:rPr kumimoji="1" lang="en-US" altLang="zh-CN" sz="1800" dirty="0">
                <a:solidFill>
                  <a:srgbClr val="002060"/>
                </a:solidFill>
                <a:latin typeface="微软雅黑" panose="020B0503020204020204" pitchFamily="34" charset="-122"/>
                <a:ea typeface="微软雅黑" panose="020B0503020204020204" pitchFamily="34" charset="-122"/>
              </a:rPr>
              <a:t>(</a:t>
            </a:r>
            <a:r>
              <a:rPr kumimoji="1" lang="zh-CN" altLang="en-US" sz="1800" dirty="0">
                <a:solidFill>
                  <a:srgbClr val="002060"/>
                </a:solidFill>
                <a:latin typeface="微软雅黑" panose="020B0503020204020204" pitchFamily="34" charset="-122"/>
                <a:ea typeface="微软雅黑" panose="020B0503020204020204" pitchFamily="34" charset="-122"/>
              </a:rPr>
              <a:t>和权重</a:t>
            </a:r>
            <a:r>
              <a:rPr kumimoji="1" lang="en-US" altLang="zh-CN" sz="1800" dirty="0">
                <a:solidFill>
                  <a:srgbClr val="002060"/>
                </a:solidFill>
                <a:latin typeface="微软雅黑" panose="020B0503020204020204" pitchFamily="34" charset="-122"/>
                <a:ea typeface="微软雅黑" panose="020B0503020204020204" pitchFamily="34" charset="-122"/>
              </a:rPr>
              <a:t>)</a:t>
            </a:r>
            <a:r>
              <a:rPr kumimoji="1" lang="zh-CN" altLang="en-US" sz="1800" dirty="0">
                <a:solidFill>
                  <a:srgbClr val="002060"/>
                </a:solidFill>
                <a:latin typeface="微软雅黑" panose="020B0503020204020204" pitchFamily="34" charset="-122"/>
                <a:ea typeface="微软雅黑" panose="020B0503020204020204" pitchFamily="34" charset="-122"/>
              </a:rPr>
              <a:t>小数点位置可以不同</a:t>
            </a:r>
            <a:endParaRPr kumimoji="1" lang="en-US" altLang="zh-CN" sz="18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zh-CN" altLang="en-US" sz="2400" b="1" dirty="0">
              <a:solidFill>
                <a:srgbClr val="002060"/>
              </a:solidFill>
              <a:latin typeface="微软雅黑" panose="020B0503020204020204" pitchFamily="34" charset="-122"/>
              <a:ea typeface="微软雅黑" panose="020B0503020204020204" pitchFamily="34" charset="-122"/>
            </a:endParaRPr>
          </a:p>
        </p:txBody>
      </p:sp>
      <p:grpSp>
        <p:nvGrpSpPr>
          <p:cNvPr id="13" name="Group 12"/>
          <p:cNvGrpSpPr/>
          <p:nvPr/>
        </p:nvGrpSpPr>
        <p:grpSpPr>
          <a:xfrm>
            <a:off x="5015880" y="1484784"/>
            <a:ext cx="7056784" cy="4807428"/>
            <a:chOff x="5015880" y="1630519"/>
            <a:chExt cx="7056784" cy="4807428"/>
          </a:xfrm>
        </p:grpSpPr>
        <p:pic>
          <p:nvPicPr>
            <p:cNvPr id="25" name="Picture 24"/>
            <p:cNvPicPr>
              <a:picLocks noChangeAspect="1"/>
            </p:cNvPicPr>
            <p:nvPr/>
          </p:nvPicPr>
          <p:blipFill>
            <a:blip r:embed="rId1"/>
            <a:stretch>
              <a:fillRect/>
            </a:stretch>
          </p:blipFill>
          <p:spPr>
            <a:xfrm>
              <a:off x="5015880" y="2780182"/>
              <a:ext cx="7056784" cy="2744305"/>
            </a:xfrm>
            <a:prstGeom prst="rect">
              <a:avLst/>
            </a:prstGeom>
          </p:spPr>
        </p:pic>
        <p:sp>
          <p:nvSpPr>
            <p:cNvPr id="2" name="Rectangle 1"/>
            <p:cNvSpPr/>
            <p:nvPr/>
          </p:nvSpPr>
          <p:spPr bwMode="auto">
            <a:xfrm>
              <a:off x="5129634" y="2845741"/>
              <a:ext cx="6758337" cy="2671491"/>
            </a:xfrm>
            <a:prstGeom prst="rect">
              <a:avLst/>
            </a:prstGeom>
            <a:solidFill>
              <a:srgbClr val="FFFFFF">
                <a:alpha val="6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4" name="TextBox 23"/>
                <p:cNvSpPr txBox="1"/>
                <p:nvPr/>
              </p:nvSpPr>
              <p:spPr bwMode="auto">
                <a:xfrm flipH="1">
                  <a:off x="5972873" y="2132479"/>
                  <a:ext cx="1419271" cy="7207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激活</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1800" b="1" i="1" smtClean="0">
                              <a:solidFill>
                                <a:srgbClr val="002060"/>
                              </a:solidFill>
                              <a:latin typeface="Cambria Math" panose="02040503050406030204" pitchFamily="18" charset="0"/>
                              <a:ea typeface="微软雅黑" panose="020B0503020204020204" pitchFamily="34" charset="-122"/>
                            </a:rPr>
                          </m:ctrlPr>
                        </m:sSubSupPr>
                        <m:e>
                          <m:r>
                            <a:rPr lang="en-US" altLang="zh-CN" sz="1800" b="1" i="1" smtClean="0">
                              <a:solidFill>
                                <a:srgbClr val="002060"/>
                              </a:solidFill>
                              <a:latin typeface="Cambria Math" panose="02040503050406030204" pitchFamily="18" charset="0"/>
                              <a:ea typeface="微软雅黑" panose="020B0503020204020204" pitchFamily="34" charset="-122"/>
                            </a:rPr>
                            <m:t>𝒂</m:t>
                          </m:r>
                        </m:e>
                        <m:sub>
                          <m:r>
                            <a:rPr lang="en-US" altLang="zh-CN" sz="1800" b="1" i="1" smtClean="0">
                              <a:solidFill>
                                <a:srgbClr val="002060"/>
                              </a:solidFill>
                              <a:latin typeface="Cambria Math" panose="02040503050406030204" pitchFamily="18" charset="0"/>
                              <a:ea typeface="微软雅黑" panose="020B0503020204020204" pitchFamily="34" charset="-122"/>
                            </a:rPr>
                            <m:t>𝒊</m:t>
                          </m:r>
                        </m:sub>
                        <m:sup>
                          <m:r>
                            <a:rPr lang="en-US" altLang="zh-CN" sz="1800" b="1" i="1" smtClean="0">
                              <a:solidFill>
                                <a:srgbClr val="002060"/>
                              </a:solidFill>
                              <a:latin typeface="Cambria Math" panose="02040503050406030204" pitchFamily="18" charset="0"/>
                              <a:ea typeface="微软雅黑" panose="020B0503020204020204" pitchFamily="34" charset="-122"/>
                            </a:rPr>
                            <m:t>(</m:t>
                          </m:r>
                          <m:r>
                            <a:rPr lang="en-US" altLang="zh-CN" sz="1800" b="1" i="1" smtClean="0">
                              <a:solidFill>
                                <a:srgbClr val="002060"/>
                              </a:solidFill>
                              <a:latin typeface="Cambria Math" panose="02040503050406030204" pitchFamily="18" charset="0"/>
                              <a:ea typeface="微软雅黑" panose="020B0503020204020204" pitchFamily="34" charset="-122"/>
                            </a:rPr>
                            <m:t>𝟐</m:t>
                          </m:r>
                          <m:r>
                            <a:rPr lang="en-US" altLang="zh-CN" sz="1800" b="1" i="1" smtClean="0">
                              <a:solidFill>
                                <a:srgbClr val="002060"/>
                              </a:solidFill>
                              <a:latin typeface="Cambria Math" panose="02040503050406030204" pitchFamily="18" charset="0"/>
                              <a:ea typeface="微软雅黑" panose="020B0503020204020204" pitchFamily="34" charset="-122"/>
                            </a:rPr>
                            <m:t>)</m:t>
                          </m:r>
                        </m:sup>
                      </m:sSubSup>
                    </m:oMath>
                  </a14:m>
                  <a:endParaRPr lang="en-US"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4" name="TextBox 23"/>
                <p:cNvSpPr txBox="1">
                  <a:spLocks noRot="1" noChangeAspect="1" noMove="1" noResize="1" noEditPoints="1" noAdjustHandles="1" noChangeArrowheads="1" noChangeShapeType="1" noTextEdit="1"/>
                </p:cNvSpPr>
                <p:nvPr/>
              </p:nvSpPr>
              <p:spPr bwMode="auto">
                <a:xfrm flipH="1">
                  <a:off x="5972873" y="2132479"/>
                  <a:ext cx="1419271" cy="720775"/>
                </a:xfrm>
                <a:prstGeom prst="rect">
                  <a:avLst/>
                </a:prstGeom>
                <a:blipFill rotWithShape="1">
                  <a:blip r:embed="rId2"/>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bwMode="auto">
                <a:xfrm flipH="1">
                  <a:off x="7104112" y="2132856"/>
                  <a:ext cx="720080" cy="756297"/>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权重 </a:t>
                  </a:r>
                  <a14:m>
                    <m:oMath xmlns:m="http://schemas.openxmlformats.org/officeDocument/2006/math">
                      <m:sSubSup>
                        <m:sSubSupPr>
                          <m:ctrlPr>
                            <a:rPr lang="en-US" altLang="zh-CN" sz="1800" b="1" i="1" smtClean="0">
                              <a:solidFill>
                                <a:srgbClr val="002060"/>
                              </a:solidFill>
                              <a:latin typeface="Cambria Math" panose="02040503050406030204" pitchFamily="18" charset="0"/>
                              <a:ea typeface="微软雅黑" panose="020B0503020204020204" pitchFamily="34" charset="-122"/>
                            </a:rPr>
                          </m:ctrlPr>
                        </m:sSubSupPr>
                        <m:e>
                          <m:r>
                            <a:rPr lang="en-US" altLang="zh-CN" sz="1800" b="1" i="1" smtClean="0">
                              <a:solidFill>
                                <a:srgbClr val="002060"/>
                              </a:solidFill>
                              <a:latin typeface="Cambria Math" panose="02040503050406030204" pitchFamily="18" charset="0"/>
                              <a:ea typeface="微软雅黑" panose="020B0503020204020204" pitchFamily="34" charset="-122"/>
                            </a:rPr>
                            <m:t>𝒘</m:t>
                          </m:r>
                        </m:e>
                        <m:sub>
                          <m:r>
                            <a:rPr lang="en-US" altLang="zh-CN" sz="1800" b="1" i="1" smtClean="0">
                              <a:solidFill>
                                <a:srgbClr val="002060"/>
                              </a:solidFill>
                              <a:latin typeface="Cambria Math" panose="02040503050406030204" pitchFamily="18" charset="0"/>
                              <a:ea typeface="微软雅黑" panose="020B0503020204020204" pitchFamily="34" charset="-122"/>
                            </a:rPr>
                            <m:t>𝒊𝒋</m:t>
                          </m:r>
                        </m:sub>
                        <m:sup>
                          <m:r>
                            <a:rPr lang="en-US" altLang="zh-CN" sz="1800" b="1" i="1" smtClean="0">
                              <a:solidFill>
                                <a:srgbClr val="002060"/>
                              </a:solidFill>
                              <a:latin typeface="Cambria Math" panose="02040503050406030204" pitchFamily="18" charset="0"/>
                              <a:ea typeface="微软雅黑" panose="020B0503020204020204" pitchFamily="34" charset="-122"/>
                            </a:rPr>
                            <m:t>(</m:t>
                          </m:r>
                          <m:r>
                            <a:rPr lang="en-US" altLang="zh-CN" sz="1800" b="1" i="1" smtClean="0">
                              <a:solidFill>
                                <a:srgbClr val="002060"/>
                              </a:solidFill>
                              <a:latin typeface="Cambria Math" panose="02040503050406030204" pitchFamily="18" charset="0"/>
                              <a:ea typeface="微软雅黑" panose="020B0503020204020204" pitchFamily="34" charset="-122"/>
                            </a:rPr>
                            <m:t>𝟐</m:t>
                          </m:r>
                          <m:r>
                            <a:rPr lang="en-US" altLang="zh-CN" sz="1800" b="1" i="1" smtClean="0">
                              <a:solidFill>
                                <a:srgbClr val="002060"/>
                              </a:solidFill>
                              <a:latin typeface="Cambria Math" panose="02040503050406030204" pitchFamily="18" charset="0"/>
                              <a:ea typeface="微软雅黑" panose="020B0503020204020204" pitchFamily="34" charset="-122"/>
                            </a:rPr>
                            <m:t>)</m:t>
                          </m:r>
                        </m:sup>
                      </m:sSubSup>
                    </m:oMath>
                  </a14:m>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32" name="TextBox 31"/>
                <p:cNvSpPr txBox="1">
                  <a:spLocks noRot="1" noChangeAspect="1" noMove="1" noResize="1" noEditPoints="1" noAdjustHandles="1" noChangeArrowheads="1" noChangeShapeType="1" noTextEdit="1"/>
                </p:cNvSpPr>
                <p:nvPr/>
              </p:nvSpPr>
              <p:spPr bwMode="auto">
                <a:xfrm flipH="1">
                  <a:off x="7104112" y="2132856"/>
                  <a:ext cx="720080" cy="756297"/>
                </a:xfrm>
                <a:prstGeom prst="rect">
                  <a:avLst/>
                </a:prstGeom>
                <a:blipFill rotWithShape="1">
                  <a:blip r:embed="rId3"/>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bwMode="auto">
                <a:xfrm flipH="1">
                  <a:off x="7752184" y="2135952"/>
                  <a:ext cx="1080120" cy="7207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激活 </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002060"/>
                                </a:solidFill>
                                <a:latin typeface="Cambria Math" panose="02040503050406030204" pitchFamily="18" charset="0"/>
                                <a:ea typeface="微软雅黑" panose="020B0503020204020204" pitchFamily="34" charset="-122"/>
                              </a:rPr>
                            </m:ctrlPr>
                          </m:sSubSupPr>
                          <m:e>
                            <m:r>
                              <a:rPr lang="en-US" altLang="zh-CN" sz="1800" b="1" i="1" smtClean="0">
                                <a:solidFill>
                                  <a:srgbClr val="002060"/>
                                </a:solidFill>
                                <a:latin typeface="Cambria Math" panose="02040503050406030204" pitchFamily="18" charset="0"/>
                                <a:ea typeface="微软雅黑" panose="020B0503020204020204" pitchFamily="34" charset="-122"/>
                              </a:rPr>
                              <m:t>𝒂</m:t>
                            </m:r>
                          </m:e>
                          <m:sub>
                            <m:r>
                              <a:rPr lang="en-US" altLang="zh-CN" sz="1800" b="1" i="1" smtClean="0">
                                <a:solidFill>
                                  <a:srgbClr val="002060"/>
                                </a:solidFill>
                                <a:latin typeface="Cambria Math" panose="02040503050406030204" pitchFamily="18" charset="0"/>
                                <a:ea typeface="微软雅黑" panose="020B0503020204020204" pitchFamily="34" charset="-122"/>
                              </a:rPr>
                              <m:t>𝒊</m:t>
                            </m:r>
                          </m:sub>
                          <m:sup>
                            <m:r>
                              <a:rPr lang="en-US" altLang="zh-CN" sz="1800" b="1" i="1" smtClean="0">
                                <a:solidFill>
                                  <a:srgbClr val="002060"/>
                                </a:solidFill>
                                <a:latin typeface="Cambria Math" panose="02040503050406030204" pitchFamily="18" charset="0"/>
                                <a:ea typeface="微软雅黑" panose="020B0503020204020204" pitchFamily="34" charset="-122"/>
                              </a:rPr>
                              <m:t>(</m:t>
                            </m:r>
                            <m:r>
                              <a:rPr lang="en-US" altLang="zh-CN" sz="1800" b="1" i="1" smtClean="0">
                                <a:solidFill>
                                  <a:srgbClr val="002060"/>
                                </a:solidFill>
                                <a:latin typeface="Cambria Math" panose="02040503050406030204" pitchFamily="18" charset="0"/>
                                <a:ea typeface="微软雅黑" panose="020B0503020204020204" pitchFamily="34" charset="-122"/>
                              </a:rPr>
                              <m:t>𝟑</m:t>
                            </m:r>
                            <m:r>
                              <a:rPr lang="en-US" altLang="zh-CN" sz="1800" b="1" i="1" smtClean="0">
                                <a:solidFill>
                                  <a:srgbClr val="002060"/>
                                </a:solidFill>
                                <a:latin typeface="Cambria Math" panose="02040503050406030204" pitchFamily="18" charset="0"/>
                                <a:ea typeface="微软雅黑" panose="020B0503020204020204" pitchFamily="34" charset="-122"/>
                              </a:rPr>
                              <m:t>)</m:t>
                            </m:r>
                          </m:sup>
                        </m:sSubSup>
                      </m:oMath>
                    </m:oMathPara>
                  </a14:m>
                  <a:endParaRPr lang="en-US"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38" name="TextBox 37"/>
                <p:cNvSpPr txBox="1">
                  <a:spLocks noRot="1" noChangeAspect="1" noMove="1" noResize="1" noEditPoints="1" noAdjustHandles="1" noChangeArrowheads="1" noChangeShapeType="1" noTextEdit="1"/>
                </p:cNvSpPr>
                <p:nvPr/>
              </p:nvSpPr>
              <p:spPr bwMode="auto">
                <a:xfrm flipH="1">
                  <a:off x="7752184" y="2135952"/>
                  <a:ext cx="1080120" cy="720775"/>
                </a:xfrm>
                <a:prstGeom prst="rect">
                  <a:avLst/>
                </a:prstGeom>
                <a:blipFill rotWithShape="1">
                  <a:blip r:embed="rId4"/>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bwMode="auto">
                <a:xfrm flipH="1">
                  <a:off x="8760296" y="2132856"/>
                  <a:ext cx="720080" cy="756297"/>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权重 </a:t>
                  </a:r>
                  <a14:m>
                    <m:oMath xmlns:m="http://schemas.openxmlformats.org/officeDocument/2006/math">
                      <m:sSubSup>
                        <m:sSubSupPr>
                          <m:ctrlPr>
                            <a:rPr lang="en-US" altLang="zh-CN" sz="1800" b="1" i="1" smtClean="0">
                              <a:solidFill>
                                <a:srgbClr val="002060"/>
                              </a:solidFill>
                              <a:latin typeface="Cambria Math" panose="02040503050406030204" pitchFamily="18" charset="0"/>
                              <a:ea typeface="微软雅黑" panose="020B0503020204020204" pitchFamily="34" charset="-122"/>
                            </a:rPr>
                          </m:ctrlPr>
                        </m:sSubSupPr>
                        <m:e>
                          <m:r>
                            <a:rPr lang="en-US" altLang="zh-CN" sz="1800" b="1" i="1" smtClean="0">
                              <a:solidFill>
                                <a:srgbClr val="002060"/>
                              </a:solidFill>
                              <a:latin typeface="Cambria Math" panose="02040503050406030204" pitchFamily="18" charset="0"/>
                              <a:ea typeface="微软雅黑" panose="020B0503020204020204" pitchFamily="34" charset="-122"/>
                            </a:rPr>
                            <m:t>𝒘</m:t>
                          </m:r>
                        </m:e>
                        <m:sub>
                          <m:r>
                            <a:rPr lang="en-US" altLang="zh-CN" sz="1800" b="1" i="1" smtClean="0">
                              <a:solidFill>
                                <a:srgbClr val="002060"/>
                              </a:solidFill>
                              <a:latin typeface="Cambria Math" panose="02040503050406030204" pitchFamily="18" charset="0"/>
                              <a:ea typeface="微软雅黑" panose="020B0503020204020204" pitchFamily="34" charset="-122"/>
                            </a:rPr>
                            <m:t>𝒊𝒋</m:t>
                          </m:r>
                        </m:sub>
                        <m:sup>
                          <m:r>
                            <a:rPr lang="en-US" altLang="zh-CN" sz="1800" b="1" i="1" smtClean="0">
                              <a:solidFill>
                                <a:srgbClr val="002060"/>
                              </a:solidFill>
                              <a:latin typeface="Cambria Math" panose="02040503050406030204" pitchFamily="18" charset="0"/>
                              <a:ea typeface="微软雅黑" panose="020B0503020204020204" pitchFamily="34" charset="-122"/>
                            </a:rPr>
                            <m:t>(</m:t>
                          </m:r>
                          <m:r>
                            <a:rPr lang="en-US" altLang="zh-CN" sz="1800" b="1" i="1" smtClean="0">
                              <a:solidFill>
                                <a:srgbClr val="002060"/>
                              </a:solidFill>
                              <a:latin typeface="Cambria Math" panose="02040503050406030204" pitchFamily="18" charset="0"/>
                              <a:ea typeface="微软雅黑" panose="020B0503020204020204" pitchFamily="34" charset="-122"/>
                            </a:rPr>
                            <m:t>𝟑</m:t>
                          </m:r>
                          <m:r>
                            <a:rPr lang="en-US" altLang="zh-CN" sz="1800" b="1" i="1" smtClean="0">
                              <a:solidFill>
                                <a:srgbClr val="002060"/>
                              </a:solidFill>
                              <a:latin typeface="Cambria Math" panose="02040503050406030204" pitchFamily="18" charset="0"/>
                              <a:ea typeface="微软雅黑" panose="020B0503020204020204" pitchFamily="34" charset="-122"/>
                            </a:rPr>
                            <m:t>)</m:t>
                          </m:r>
                        </m:sup>
                      </m:sSubSup>
                    </m:oMath>
                  </a14:m>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43" name="TextBox 42"/>
                <p:cNvSpPr txBox="1">
                  <a:spLocks noRot="1" noChangeAspect="1" noMove="1" noResize="1" noEditPoints="1" noAdjustHandles="1" noChangeArrowheads="1" noChangeShapeType="1" noTextEdit="1"/>
                </p:cNvSpPr>
                <p:nvPr/>
              </p:nvSpPr>
              <p:spPr bwMode="auto">
                <a:xfrm flipH="1">
                  <a:off x="8760296" y="2132856"/>
                  <a:ext cx="720080" cy="756297"/>
                </a:xfrm>
                <a:prstGeom prst="rect">
                  <a:avLst/>
                </a:prstGeom>
                <a:blipFill rotWithShape="1">
                  <a:blip r:embed="rId5"/>
                </a:blipFill>
                <a:ln w="38100" cmpd="dbl" algn="ctr">
                  <a:noFill/>
                  <a:miter lim="800000"/>
                </a:ln>
                <a:effectLst/>
              </p:spPr>
              <p:txBody>
                <a:bodyPr/>
                <a:lstStyle/>
                <a:p>
                  <a:r>
                    <a:rPr lang="zh-CN" altLang="en-US">
                      <a:noFill/>
                    </a:rPr>
                    <a:t> </a:t>
                  </a:r>
                </a:p>
              </p:txBody>
            </p:sp>
          </mc:Fallback>
        </mc:AlternateContent>
        <p:sp>
          <p:nvSpPr>
            <p:cNvPr id="47" name="Rectangle 46"/>
            <p:cNvSpPr/>
            <p:nvPr/>
          </p:nvSpPr>
          <p:spPr bwMode="auto">
            <a:xfrm>
              <a:off x="7062366" y="2132479"/>
              <a:ext cx="871863" cy="3650278"/>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Rectangle 51"/>
            <p:cNvSpPr/>
            <p:nvPr/>
          </p:nvSpPr>
          <p:spPr bwMode="auto">
            <a:xfrm>
              <a:off x="8027602" y="2136647"/>
              <a:ext cx="543173" cy="3650279"/>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Rectangle 52"/>
            <p:cNvSpPr/>
            <p:nvPr/>
          </p:nvSpPr>
          <p:spPr bwMode="auto">
            <a:xfrm>
              <a:off x="8680521" y="2132479"/>
              <a:ext cx="871863" cy="3650278"/>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55" name="Picture 54"/>
            <p:cNvPicPr>
              <a:picLocks noChangeAspect="1"/>
            </p:cNvPicPr>
            <p:nvPr/>
          </p:nvPicPr>
          <p:blipFill>
            <a:blip r:embed="rId6"/>
            <a:stretch>
              <a:fillRect/>
            </a:stretch>
          </p:blipFill>
          <p:spPr>
            <a:xfrm>
              <a:off x="8251939" y="5905917"/>
              <a:ext cx="815319" cy="238324"/>
            </a:xfrm>
            <a:prstGeom prst="rect">
              <a:avLst/>
            </a:prstGeom>
          </p:spPr>
        </p:pic>
        <p:pic>
          <p:nvPicPr>
            <p:cNvPr id="56" name="Picture 55"/>
            <p:cNvPicPr>
              <a:picLocks noChangeAspect="1"/>
            </p:cNvPicPr>
            <p:nvPr/>
          </p:nvPicPr>
          <p:blipFill>
            <a:blip r:embed="rId7"/>
            <a:stretch>
              <a:fillRect/>
            </a:stretch>
          </p:blipFill>
          <p:spPr>
            <a:xfrm>
              <a:off x="6886064" y="5904600"/>
              <a:ext cx="653633" cy="240958"/>
            </a:xfrm>
            <a:prstGeom prst="rect">
              <a:avLst/>
            </a:prstGeom>
          </p:spPr>
        </p:pic>
        <p:sp>
          <p:nvSpPr>
            <p:cNvPr id="59" name="Rectangle 58"/>
            <p:cNvSpPr/>
            <p:nvPr/>
          </p:nvSpPr>
          <p:spPr bwMode="auto">
            <a:xfrm>
              <a:off x="5087888" y="2568695"/>
              <a:ext cx="464106" cy="3920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Rectangle 53"/>
            <p:cNvSpPr/>
            <p:nvPr/>
          </p:nvSpPr>
          <p:spPr bwMode="auto">
            <a:xfrm>
              <a:off x="6416923" y="2136647"/>
              <a:ext cx="543173" cy="3650279"/>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Rectangle 2"/>
            <p:cNvSpPr/>
            <p:nvPr/>
          </p:nvSpPr>
          <p:spPr bwMode="auto">
            <a:xfrm>
              <a:off x="7063477" y="2132479"/>
              <a:ext cx="871863" cy="3650278"/>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Rectangle 3"/>
            <p:cNvSpPr/>
            <p:nvPr/>
          </p:nvSpPr>
          <p:spPr bwMode="auto">
            <a:xfrm>
              <a:off x="8028713" y="2136647"/>
              <a:ext cx="543173" cy="3650279"/>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Rectangle 4"/>
            <p:cNvSpPr/>
            <p:nvPr/>
          </p:nvSpPr>
          <p:spPr bwMode="auto">
            <a:xfrm>
              <a:off x="8681632" y="2132479"/>
              <a:ext cx="871863" cy="3650278"/>
            </a:xfrm>
            <a:prstGeom prst="rect">
              <a:avLst/>
            </a:prstGeom>
            <a:noFill/>
            <a:ln w="19050"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1" name="TextBox 60"/>
                <p:cNvSpPr txBox="1"/>
                <p:nvPr/>
              </p:nvSpPr>
              <p:spPr bwMode="auto">
                <a:xfrm flipH="1">
                  <a:off x="6526024" y="6092566"/>
                  <a:ext cx="1419271" cy="338554"/>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1" i="1" smtClean="0">
                            <a:solidFill>
                              <a:srgbClr val="002060"/>
                            </a:solidFill>
                            <a:latin typeface="Cambria Math" panose="02040503050406030204" pitchFamily="18" charset="0"/>
                            <a:ea typeface="微软雅黑" panose="020B0503020204020204" pitchFamily="34" charset="-122"/>
                          </a:rPr>
                          <m:t>𝒇</m:t>
                        </m:r>
                        <m:r>
                          <a:rPr lang="en-US" sz="1600" b="1" i="1" smtClean="0">
                            <a:solidFill>
                              <a:srgbClr val="002060"/>
                            </a:solidFill>
                            <a:latin typeface="Cambria Math" panose="02040503050406030204" pitchFamily="18" charset="0"/>
                            <a:ea typeface="微软雅黑" panose="020B0503020204020204" pitchFamily="34" charset="-122"/>
                          </a:rPr>
                          <m:t>=</m:t>
                        </m:r>
                        <m:r>
                          <a:rPr lang="en-US" sz="1600" b="1" i="1" smtClean="0">
                            <a:solidFill>
                              <a:srgbClr val="002060"/>
                            </a:solidFill>
                            <a:latin typeface="Cambria Math" panose="02040503050406030204" pitchFamily="18" charset="0"/>
                            <a:ea typeface="微软雅黑" panose="020B0503020204020204" pitchFamily="34" charset="-122"/>
                          </a:rPr>
                          <m:t>𝟑</m:t>
                        </m:r>
                      </m:oMath>
                    </m:oMathPara>
                  </a14:m>
                  <a:endParaRPr lang="en-US" sz="1600" b="1" dirty="0">
                    <a:solidFill>
                      <a:srgbClr val="002060"/>
                    </a:solidFill>
                    <a:latin typeface="微软雅黑" panose="020B0503020204020204" pitchFamily="34" charset="-122"/>
                    <a:ea typeface="微软雅黑" panose="020B0503020204020204" pitchFamily="34" charset="-122"/>
                  </a:endParaRPr>
                </a:p>
              </p:txBody>
            </p:sp>
          </mc:Choice>
          <mc:Fallback>
            <p:sp>
              <p:nvSpPr>
                <p:cNvPr id="61" name="TextBox 60"/>
                <p:cNvSpPr txBox="1">
                  <a:spLocks noRot="1" noChangeAspect="1" noMove="1" noResize="1" noEditPoints="1" noAdjustHandles="1" noChangeArrowheads="1" noChangeShapeType="1" noTextEdit="1"/>
                </p:cNvSpPr>
                <p:nvPr/>
              </p:nvSpPr>
              <p:spPr bwMode="auto">
                <a:xfrm flipH="1">
                  <a:off x="6526024" y="6092566"/>
                  <a:ext cx="1419271" cy="338554"/>
                </a:xfrm>
                <a:prstGeom prst="rect">
                  <a:avLst/>
                </a:prstGeom>
                <a:blipFill rotWithShape="1">
                  <a:blip r:embed="rId8"/>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bwMode="auto">
                <a:xfrm flipH="1">
                  <a:off x="7985972" y="6099393"/>
                  <a:ext cx="1419271" cy="338554"/>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1" i="1" smtClean="0">
                            <a:solidFill>
                              <a:srgbClr val="002060"/>
                            </a:solidFill>
                            <a:latin typeface="Cambria Math" panose="02040503050406030204" pitchFamily="18" charset="0"/>
                            <a:ea typeface="微软雅黑" panose="020B0503020204020204" pitchFamily="34" charset="-122"/>
                          </a:rPr>
                          <m:t>𝒇</m:t>
                        </m:r>
                        <m:r>
                          <a:rPr lang="en-US" sz="1600" b="1" i="1" smtClean="0">
                            <a:solidFill>
                              <a:srgbClr val="002060"/>
                            </a:solidFill>
                            <a:latin typeface="Cambria Math" panose="02040503050406030204" pitchFamily="18" charset="0"/>
                            <a:ea typeface="微软雅黑" panose="020B0503020204020204" pitchFamily="34" charset="-122"/>
                          </a:rPr>
                          <m:t>=</m:t>
                        </m:r>
                        <m:r>
                          <a:rPr lang="en-US" sz="1600" b="1" i="1" smtClean="0">
                            <a:solidFill>
                              <a:srgbClr val="002060"/>
                            </a:solidFill>
                            <a:latin typeface="Cambria Math" panose="02040503050406030204" pitchFamily="18" charset="0"/>
                            <a:ea typeface="微软雅黑" panose="020B0503020204020204" pitchFamily="34" charset="-122"/>
                          </a:rPr>
                          <m:t>𝟗</m:t>
                        </m:r>
                      </m:oMath>
                    </m:oMathPara>
                  </a14:m>
                  <a:endParaRPr lang="en-US" sz="1600" b="1" dirty="0">
                    <a:solidFill>
                      <a:srgbClr val="002060"/>
                    </a:solidFill>
                    <a:latin typeface="微软雅黑" panose="020B0503020204020204" pitchFamily="34" charset="-122"/>
                    <a:ea typeface="微软雅黑" panose="020B0503020204020204" pitchFamily="34" charset="-122"/>
                  </a:endParaRPr>
                </a:p>
              </p:txBody>
            </p:sp>
          </mc:Choice>
          <mc:Fallback>
            <p:sp>
              <p:nvSpPr>
                <p:cNvPr id="62" name="TextBox 61"/>
                <p:cNvSpPr txBox="1">
                  <a:spLocks noRot="1" noChangeAspect="1" noMove="1" noResize="1" noEditPoints="1" noAdjustHandles="1" noChangeArrowheads="1" noChangeShapeType="1" noTextEdit="1"/>
                </p:cNvSpPr>
                <p:nvPr/>
              </p:nvSpPr>
              <p:spPr bwMode="auto">
                <a:xfrm flipH="1">
                  <a:off x="7985972" y="6099393"/>
                  <a:ext cx="1419271" cy="338554"/>
                </a:xfrm>
                <a:prstGeom prst="rect">
                  <a:avLst/>
                </a:prstGeom>
                <a:blipFill rotWithShape="1">
                  <a:blip r:embed="rId9"/>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bwMode="auto">
                <a:xfrm flipH="1">
                  <a:off x="9049400" y="5984714"/>
                  <a:ext cx="28702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1" i="1" smtClean="0">
                            <a:solidFill>
                              <a:srgbClr val="002060"/>
                            </a:solidFill>
                            <a:latin typeface="Cambria Math" panose="02040503050406030204" pitchFamily="18" charset="0"/>
                            <a:ea typeface="微软雅黑" panose="020B0503020204020204" pitchFamily="34" charset="-122"/>
                          </a:rPr>
                          <m:t>…</m:t>
                        </m:r>
                      </m:oMath>
                    </m:oMathPara>
                  </a14:m>
                  <a:endParaRPr lang="en-US"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63" name="TextBox 62"/>
                <p:cNvSpPr txBox="1">
                  <a:spLocks noRot="1" noChangeAspect="1" noMove="1" noResize="1" noEditPoints="1" noAdjustHandles="1" noChangeArrowheads="1" noChangeShapeType="1" noTextEdit="1"/>
                </p:cNvSpPr>
                <p:nvPr/>
              </p:nvSpPr>
              <p:spPr bwMode="auto">
                <a:xfrm flipH="1">
                  <a:off x="9049400" y="5984714"/>
                  <a:ext cx="287020" cy="368300"/>
                </a:xfrm>
                <a:prstGeom prst="rect">
                  <a:avLst/>
                </a:prstGeom>
                <a:blipFill rotWithShape="1">
                  <a:blip r:embed="rId10"/>
                </a:blipFill>
                <a:ln w="38100" cmpd="dbl" algn="ctr">
                  <a:noFill/>
                  <a:miter lim="800000"/>
                </a:ln>
                <a:effectLst/>
              </p:spPr>
              <p:txBody>
                <a:bodyPr/>
                <a:lstStyle/>
                <a:p>
                  <a:r>
                    <a:rPr lang="zh-CN" altLang="en-US">
                      <a:noFill/>
                    </a:rPr>
                    <a:t> </a:t>
                  </a:r>
                </a:p>
              </p:txBody>
            </p:sp>
          </mc:Fallback>
        </mc:AlternateContent>
        <p:sp>
          <p:nvSpPr>
            <p:cNvPr id="66" name="Rectangle 65"/>
            <p:cNvSpPr/>
            <p:nvPr/>
          </p:nvSpPr>
          <p:spPr bwMode="auto">
            <a:xfrm>
              <a:off x="10848528" y="3112665"/>
              <a:ext cx="723941" cy="4442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TextBox 67"/>
            <p:cNvSpPr txBox="1"/>
            <p:nvPr/>
          </p:nvSpPr>
          <p:spPr bwMode="auto">
            <a:xfrm flipH="1">
              <a:off x="5087888" y="5734997"/>
              <a:ext cx="1225654" cy="646331"/>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800" b="1" dirty="0">
                  <a:solidFill>
                    <a:srgbClr val="002060"/>
                  </a:solidFill>
                  <a:latin typeface="微软雅黑" panose="020B0503020204020204" pitchFamily="34" charset="-122"/>
                  <a:ea typeface="微软雅黑" panose="020B0503020204020204" pitchFamily="34" charset="-122"/>
                </a:rPr>
                <a:t>8b </a:t>
              </a:r>
              <a:r>
                <a:rPr lang="zh-CN" altLang="en-US" sz="1800" b="1" dirty="0">
                  <a:solidFill>
                    <a:srgbClr val="002060"/>
                  </a:solidFill>
                  <a:latin typeface="微软雅黑" panose="020B0503020204020204" pitchFamily="34" charset="-122"/>
                  <a:ea typeface="微软雅黑" panose="020B0503020204020204" pitchFamily="34" charset="-122"/>
                </a:rPr>
                <a:t>动态定点数 </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69" name="TextBox 68"/>
            <p:cNvSpPr txBox="1"/>
            <p:nvPr/>
          </p:nvSpPr>
          <p:spPr bwMode="auto">
            <a:xfrm flipH="1">
              <a:off x="5087888" y="1630519"/>
              <a:ext cx="807216" cy="646331"/>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数值范围</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2" name="TextBox 71"/>
                <p:cNvSpPr txBox="1"/>
                <p:nvPr/>
              </p:nvSpPr>
              <p:spPr bwMode="auto">
                <a:xfrm flipH="1">
                  <a:off x="6670055" y="1749264"/>
                  <a:ext cx="1214755" cy="33718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𝟏𝟔</m:t>
                        </m:r>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𝟏𝟔</m:t>
                        </m:r>
                        <m:r>
                          <a:rPr lang="en-US" altLang="zh-CN" sz="1600" b="1" i="1" smtClean="0">
                            <a:solidFill>
                              <a:srgbClr val="002060"/>
                            </a:solidFill>
                            <a:latin typeface="Cambria Math" panose="02040503050406030204" pitchFamily="18" charset="0"/>
                            <a:ea typeface="微软雅黑" panose="020B0503020204020204" pitchFamily="34" charset="-122"/>
                          </a:rPr>
                          <m:t>]</m:t>
                        </m:r>
                      </m:oMath>
                    </m:oMathPara>
                  </a14:m>
                  <a:endParaRPr lang="en-US" altLang="zh-CN" sz="1600" b="1" dirty="0">
                    <a:solidFill>
                      <a:srgbClr val="002060"/>
                    </a:solidFill>
                    <a:latin typeface="微软雅黑" panose="020B0503020204020204" pitchFamily="34" charset="-122"/>
                    <a:ea typeface="微软雅黑" panose="020B0503020204020204" pitchFamily="34" charset="-122"/>
                  </a:endParaRPr>
                </a:p>
              </p:txBody>
            </p:sp>
          </mc:Choice>
          <mc:Fallback>
            <p:sp>
              <p:nvSpPr>
                <p:cNvPr id="72" name="TextBox 71"/>
                <p:cNvSpPr txBox="1">
                  <a:spLocks noRot="1" noChangeAspect="1" noMove="1" noResize="1" noEditPoints="1" noAdjustHandles="1" noChangeArrowheads="1" noChangeShapeType="1" noTextEdit="1"/>
                </p:cNvSpPr>
                <p:nvPr/>
              </p:nvSpPr>
              <p:spPr bwMode="auto">
                <a:xfrm flipH="1">
                  <a:off x="6670055" y="1749264"/>
                  <a:ext cx="1214755" cy="337185"/>
                </a:xfrm>
                <a:prstGeom prst="rect">
                  <a:avLst/>
                </a:prstGeom>
                <a:blipFill rotWithShape="1">
                  <a:blip r:embed="rId11"/>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bwMode="auto">
                <a:xfrm flipH="1">
                  <a:off x="7950850" y="1747994"/>
                  <a:ext cx="1526540" cy="33718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𝟎</m:t>
                        </m:r>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𝟐𝟓</m:t>
                        </m:r>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𝟎</m:t>
                        </m:r>
                        <m:r>
                          <a:rPr lang="en-US" altLang="zh-CN" sz="1600" b="1" i="1" smtClean="0">
                            <a:solidFill>
                              <a:srgbClr val="002060"/>
                            </a:solidFill>
                            <a:latin typeface="Cambria Math" panose="02040503050406030204" pitchFamily="18" charset="0"/>
                            <a:ea typeface="微软雅黑" panose="020B0503020204020204" pitchFamily="34" charset="-122"/>
                          </a:rPr>
                          <m:t>.</m:t>
                        </m:r>
                        <m:r>
                          <a:rPr lang="en-US" altLang="zh-CN" sz="1600" b="1" i="1" smtClean="0">
                            <a:solidFill>
                              <a:srgbClr val="002060"/>
                            </a:solidFill>
                            <a:latin typeface="Cambria Math" panose="02040503050406030204" pitchFamily="18" charset="0"/>
                            <a:ea typeface="微软雅黑" panose="020B0503020204020204" pitchFamily="34" charset="-122"/>
                          </a:rPr>
                          <m:t>𝟐𝟓</m:t>
                        </m:r>
                        <m:r>
                          <a:rPr lang="en-US" altLang="zh-CN" sz="1600" b="1" i="1" smtClean="0">
                            <a:solidFill>
                              <a:srgbClr val="002060"/>
                            </a:solidFill>
                            <a:latin typeface="Cambria Math" panose="02040503050406030204" pitchFamily="18" charset="0"/>
                            <a:ea typeface="微软雅黑" panose="020B0503020204020204" pitchFamily="34" charset="-122"/>
                          </a:rPr>
                          <m:t>]</m:t>
                        </m:r>
                      </m:oMath>
                    </m:oMathPara>
                  </a14:m>
                  <a:endParaRPr lang="en-US" altLang="zh-CN" sz="1600" b="1" dirty="0">
                    <a:solidFill>
                      <a:srgbClr val="002060"/>
                    </a:solidFill>
                    <a:latin typeface="微软雅黑" panose="020B0503020204020204" pitchFamily="34" charset="-122"/>
                    <a:ea typeface="微软雅黑" panose="020B0503020204020204" pitchFamily="34" charset="-122"/>
                  </a:endParaRPr>
                </a:p>
              </p:txBody>
            </p:sp>
          </mc:Choice>
          <mc:Fallback>
            <p:sp>
              <p:nvSpPr>
                <p:cNvPr id="73" name="TextBox 72"/>
                <p:cNvSpPr txBox="1">
                  <a:spLocks noRot="1" noChangeAspect="1" noMove="1" noResize="1" noEditPoints="1" noAdjustHandles="1" noChangeArrowheads="1" noChangeShapeType="1" noTextEdit="1"/>
                </p:cNvSpPr>
                <p:nvPr/>
              </p:nvSpPr>
              <p:spPr bwMode="auto">
                <a:xfrm flipH="1">
                  <a:off x="7950850" y="1747994"/>
                  <a:ext cx="1526540" cy="337185"/>
                </a:xfrm>
                <a:prstGeom prst="rect">
                  <a:avLst/>
                </a:prstGeom>
                <a:blipFill rotWithShape="1">
                  <a:blip r:embed="rId12"/>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bwMode="auto">
                <a:xfrm flipH="1">
                  <a:off x="8945564" y="1673576"/>
                  <a:ext cx="1419271"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1" i="1" smtClean="0">
                            <a:solidFill>
                              <a:srgbClr val="002060"/>
                            </a:solidFill>
                            <a:latin typeface="Cambria Math" panose="02040503050406030204" pitchFamily="18" charset="0"/>
                            <a:ea typeface="微软雅黑" panose="020B0503020204020204" pitchFamily="34" charset="-122"/>
                          </a:rPr>
                          <m:t>…</m:t>
                        </m:r>
                      </m:oMath>
                    </m:oMathPara>
                  </a14:m>
                  <a:endParaRPr lang="en-US"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74" name="TextBox 73"/>
                <p:cNvSpPr txBox="1">
                  <a:spLocks noRot="1" noChangeAspect="1" noMove="1" noResize="1" noEditPoints="1" noAdjustHandles="1" noChangeArrowheads="1" noChangeShapeType="1" noTextEdit="1"/>
                </p:cNvSpPr>
                <p:nvPr/>
              </p:nvSpPr>
              <p:spPr bwMode="auto">
                <a:xfrm flipH="1">
                  <a:off x="8945564" y="1673576"/>
                  <a:ext cx="1419271" cy="369332"/>
                </a:xfrm>
                <a:prstGeom prst="rect">
                  <a:avLst/>
                </a:prstGeom>
                <a:blipFill rotWithShape="1">
                  <a:blip r:embed="rId13"/>
                </a:blipFill>
                <a:ln w="38100" cmpd="dbl" algn="ctr">
                  <a:noFill/>
                  <a:miter lim="800000"/>
                </a:ln>
                <a:effectLst/>
              </p:spPr>
              <p:txBody>
                <a:bodyPr/>
                <a:lstStyle/>
                <a:p>
                  <a:r>
                    <a:rPr lang="zh-CN" altLang="en-US">
                      <a:noFill/>
                    </a:rPr>
                    <a:t> </a:t>
                  </a:r>
                </a:p>
              </p:txBody>
            </p:sp>
          </mc:Fallback>
        </mc:AlternateContent>
      </p:grpSp>
      <p:sp>
        <p:nvSpPr>
          <p:cNvPr id="14"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 name="矩形 17"/>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4.1.2 </a:t>
            </a:r>
            <a:r>
              <a:rPr kumimoji="1" lang="zh-CN" altLang="en-US" sz="3600" b="1" dirty="0">
                <a:solidFill>
                  <a:srgbClr val="002060"/>
                </a:solidFill>
                <a:latin typeface="微软雅黑" panose="020B0503020204020204" pitchFamily="34" charset="-122"/>
                <a:ea typeface="微软雅黑" panose="020B0503020204020204" pitchFamily="34" charset="-122"/>
              </a:rPr>
              <a:t>浮点化定点</a:t>
            </a:r>
            <a:endParaRPr lang="zh-CN" altLang="en-US" sz="3600" b="1" dirty="0"/>
          </a:p>
        </p:txBody>
      </p:sp>
    </p:spTree>
  </p:cSld>
  <p:clrMapOvr>
    <a:masterClrMapping/>
  </p:clrMapOvr>
  <p:transition spd="slow" advTm="602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stretch>
            <a:fillRect/>
          </a:stretch>
        </p:blipFill>
        <p:spPr>
          <a:xfrm>
            <a:off x="909320" y="4194175"/>
            <a:ext cx="10006965" cy="2600325"/>
          </a:xfrm>
          <a:prstGeom prst="rect">
            <a:avLst/>
          </a:prstGeom>
          <a:noFill/>
          <a:ln w="9525">
            <a:noFill/>
          </a:ln>
        </p:spPr>
      </p:pic>
      <p:sp>
        <p:nvSpPr>
          <p:cNvPr id="18" name="矩形 17"/>
          <p:cNvSpPr/>
          <p:nvPr/>
        </p:nvSpPr>
        <p:spPr>
          <a:xfrm>
            <a:off x="0" y="116632"/>
            <a:ext cx="12192000" cy="64516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4.1.3 </a:t>
            </a:r>
            <a:r>
              <a:rPr lang="zh-CN" sz="3600" b="1" dirty="0">
                <a:solidFill>
                  <a:srgbClr val="002060"/>
                </a:solidFill>
                <a:latin typeface="微软雅黑" panose="020B0503020204020204" pitchFamily="34" charset="-122"/>
                <a:ea typeface="微软雅黑" panose="020B0503020204020204" pitchFamily="34" charset="-122"/>
              </a:rPr>
              <a:t>仿射映射量化</a:t>
            </a:r>
            <a:endParaRPr lang="zh-CN" sz="3600" b="1" dirty="0"/>
          </a:p>
        </p:txBody>
      </p:sp>
      <p:sp>
        <p:nvSpPr>
          <p:cNvPr id="20" name="内容占位符 2"/>
          <p:cNvSpPr txBox="1"/>
          <p:nvPr/>
        </p:nvSpPr>
        <p:spPr bwMode="auto">
          <a:xfrm>
            <a:off x="407670" y="980440"/>
            <a:ext cx="9694545" cy="554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仿射映射量化的引入</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定点数表达的数据特点：以</a:t>
            </a:r>
            <a:r>
              <a:rPr kumimoji="1" lang="en-US" altLang="zh-CN" sz="2000" kern="0" dirty="0">
                <a:solidFill>
                  <a:srgbClr val="002060"/>
                </a:solidFill>
                <a:latin typeface="微软雅黑" panose="020B0503020204020204" pitchFamily="34" charset="-122"/>
                <a:ea typeface="微软雅黑" panose="020B0503020204020204" pitchFamily="34" charset="-122"/>
              </a:rPr>
              <a:t> 0 </a:t>
            </a:r>
            <a:r>
              <a:rPr kumimoji="1" lang="zh-CN" altLang="en-US" sz="2000" kern="0" dirty="0">
                <a:solidFill>
                  <a:srgbClr val="002060"/>
                </a:solidFill>
                <a:latin typeface="微软雅黑" panose="020B0503020204020204" pitchFamily="34" charset="-122"/>
                <a:ea typeface="微软雅黑" panose="020B0503020204020204" pitchFamily="34" charset="-122"/>
              </a:rPr>
              <a:t>为对称中心，均匀分布在最小、最大数据之间</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数据范围匹配问题</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100" name="Picture 99"/>
          <p:cNvPicPr/>
          <p:nvPr/>
        </p:nvPicPr>
        <p:blipFill>
          <a:blip r:embed="rId2"/>
          <a:stretch>
            <a:fillRect/>
          </a:stretch>
        </p:blipFill>
        <p:spPr>
          <a:xfrm>
            <a:off x="1559560" y="1986915"/>
            <a:ext cx="8632190" cy="1483360"/>
          </a:xfrm>
          <a:prstGeom prst="rect">
            <a:avLst/>
          </a:prstGeom>
          <a:noFill/>
          <a:ln w="9525">
            <a:noFill/>
          </a:ln>
        </p:spPr>
      </p:pic>
    </p:spTree>
  </p:cSld>
  <p:clrMapOvr>
    <a:masterClrMapping/>
  </p:clrMapOvr>
  <p:transition spd="slow" advTm="602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sym typeface="+mn-ea"/>
              </a:rPr>
              <a:t>仿射映射量化运算</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原数和量化符号间的关系</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量化计算</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zh-CN" altLang="en-US"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参数确定</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1" name="Rectangular Callout 10"/>
          <p:cNvSpPr/>
          <p:nvPr/>
        </p:nvSpPr>
        <p:spPr>
          <a:xfrm>
            <a:off x="2423795" y="2637790"/>
            <a:ext cx="836930" cy="708025"/>
          </a:xfrm>
          <a:prstGeom prst="wedgeRectCallout">
            <a:avLst>
              <a:gd name="adj1" fmla="val 24962"/>
              <a:gd name="adj2" fmla="val -93408"/>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矩形 17"/>
          <p:cNvSpPr/>
          <p:nvPr/>
        </p:nvSpPr>
        <p:spPr>
          <a:xfrm>
            <a:off x="0" y="116632"/>
            <a:ext cx="12192000" cy="64516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4.1.3 </a:t>
            </a:r>
            <a:r>
              <a:rPr lang="zh-CN" sz="3600" b="1" dirty="0">
                <a:solidFill>
                  <a:srgbClr val="002060"/>
                </a:solidFill>
                <a:latin typeface="微软雅黑" panose="020B0503020204020204" pitchFamily="34" charset="-122"/>
                <a:ea typeface="微软雅黑" panose="020B0503020204020204" pitchFamily="34" charset="-122"/>
              </a:rPr>
              <a:t>仿射映射量化</a:t>
            </a:r>
            <a:endParaRPr lang="zh-CN" sz="3600" b="1" dirty="0"/>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2" name="Picture 1"/>
          <p:cNvPicPr>
            <a:picLocks noChangeAspect="1"/>
          </p:cNvPicPr>
          <p:nvPr/>
        </p:nvPicPr>
        <p:blipFill>
          <a:blip r:embed="rId1"/>
          <a:stretch>
            <a:fillRect/>
          </a:stretch>
        </p:blipFill>
        <p:spPr>
          <a:xfrm>
            <a:off x="5903595" y="1701800"/>
            <a:ext cx="5935980" cy="4739640"/>
          </a:xfrm>
          <a:prstGeom prst="rect">
            <a:avLst/>
          </a:prstGeom>
        </p:spPr>
      </p:pic>
      <mc:AlternateContent xmlns:mc="http://schemas.openxmlformats.org/markup-compatibility/2006">
        <mc:Choice xmlns:a14="http://schemas.microsoft.com/office/drawing/2010/main" Requires="a14">
          <p:sp>
            <p:nvSpPr>
              <p:cNvPr id="5" name="文本框 15"/>
              <p:cNvSpPr txBox="1"/>
              <p:nvPr/>
            </p:nvSpPr>
            <p:spPr bwMode="auto">
              <a:xfrm>
                <a:off x="551132" y="1929056"/>
                <a:ext cx="5136963"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gradFill>
                          <a:gsLst>
                            <a:gs pos="0">
                              <a:srgbClr val="FE4444"/>
                            </a:gs>
                            <a:gs pos="100000">
                              <a:srgbClr val="832B2B"/>
                            </a:gs>
                          </a:gsLst>
                          <a:lin scaled="0"/>
                        </a:gradFill>
                        <a:latin typeface="Cambria Math" panose="02040503050406030204" pitchFamily="18" charset="0"/>
                        <a:ea typeface="MS Mincho" charset="0"/>
                        <a:cs typeface="Cambria Math" panose="02040503050406030204" pitchFamily="18" charset="0"/>
                      </a:rPr>
                      <m:t>𝒔</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𝒒</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𝒛</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5" name="文本框 15"/>
              <p:cNvSpPr txBox="1">
                <a:spLocks noRot="1" noChangeAspect="1" noMove="1" noResize="1" noEditPoints="1" noAdjustHandles="1" noChangeArrowheads="1" noChangeShapeType="1" noTextEdit="1"/>
              </p:cNvSpPr>
              <p:nvPr/>
            </p:nvSpPr>
            <p:spPr bwMode="auto">
              <a:xfrm>
                <a:off x="551132" y="1929056"/>
                <a:ext cx="5136963" cy="460375"/>
              </a:xfrm>
              <a:prstGeom prst="rect">
                <a:avLst/>
              </a:prstGeom>
              <a:blipFill rotWithShape="1">
                <a:blip r:embed="rId2"/>
                <a:stretch>
                  <a:fillRect l="-11" t="-122" r="8" b="122"/>
                </a:stretch>
              </a:blipFill>
              <a:ln w="38100" cmpd="dbl" algn="ctr">
                <a:noFill/>
                <a:miter lim="800000"/>
              </a:ln>
              <a:effectLst/>
            </p:spPr>
            <p:txBody>
              <a:bodyPr/>
              <a:lstStyle/>
              <a:p>
                <a:r>
                  <a:rPr lang="zh-CN" altLang="en-US">
                    <a:noFill/>
                  </a:rPr>
                  <a:t> </a:t>
                </a:r>
              </a:p>
            </p:txBody>
          </p:sp>
        </mc:Fallback>
      </mc:AlternateContent>
      <p:sp>
        <p:nvSpPr>
          <p:cNvPr id="41" name="Rectangular Callout 40"/>
          <p:cNvSpPr/>
          <p:nvPr/>
        </p:nvSpPr>
        <p:spPr>
          <a:xfrm>
            <a:off x="1297940" y="2637790"/>
            <a:ext cx="836930" cy="708025"/>
          </a:xfrm>
          <a:prstGeom prst="wedgeRectCallout">
            <a:avLst>
              <a:gd name="adj1" fmla="val 76555"/>
              <a:gd name="adj2" fmla="val -93408"/>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TextBox 3"/>
          <p:cNvSpPr txBox="1"/>
          <p:nvPr/>
        </p:nvSpPr>
        <p:spPr bwMode="auto">
          <a:xfrm flipH="1">
            <a:off x="1163955" y="2637790"/>
            <a:ext cx="1104900" cy="64516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原数</a:t>
            </a:r>
            <a:endParaRPr lang="zh-CN" altLang="en-US"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（实数）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8" name="Rectangular Callout 7"/>
          <p:cNvSpPr/>
          <p:nvPr/>
        </p:nvSpPr>
        <p:spPr>
          <a:xfrm>
            <a:off x="3225800" y="2637790"/>
            <a:ext cx="1043305" cy="708025"/>
          </a:xfrm>
          <a:prstGeom prst="wedgeRectCallout">
            <a:avLst>
              <a:gd name="adj1" fmla="val -35636"/>
              <a:gd name="adj2" fmla="val -98789"/>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Box 3"/>
          <p:cNvSpPr txBox="1"/>
          <p:nvPr/>
        </p:nvSpPr>
        <p:spPr bwMode="auto">
          <a:xfrm flipH="1">
            <a:off x="3225800" y="2637790"/>
            <a:ext cx="1104900" cy="64516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量化表示</a:t>
            </a:r>
            <a:endParaRPr lang="zh-CN" altLang="en-US"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（整数）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0" name="TextBox 3"/>
          <p:cNvSpPr txBox="1"/>
          <p:nvPr/>
        </p:nvSpPr>
        <p:spPr bwMode="auto">
          <a:xfrm flipH="1">
            <a:off x="2279650" y="2637790"/>
            <a:ext cx="1104900" cy="64516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量化</a:t>
            </a:r>
            <a:endParaRPr lang="zh-CN" altLang="en-US" sz="1800" b="1" dirty="0">
              <a:solidFill>
                <a:srgbClr val="FF000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步长</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12" name="Rectangular Callout 11"/>
          <p:cNvSpPr/>
          <p:nvPr/>
        </p:nvSpPr>
        <p:spPr>
          <a:xfrm>
            <a:off x="4475480" y="2493645"/>
            <a:ext cx="1176655" cy="513080"/>
          </a:xfrm>
          <a:prstGeom prst="wedgeRectCallout">
            <a:avLst>
              <a:gd name="adj1" fmla="val -97598"/>
              <a:gd name="adj2" fmla="val -90965"/>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TextBox 3"/>
          <p:cNvSpPr txBox="1"/>
          <p:nvPr/>
        </p:nvSpPr>
        <p:spPr bwMode="auto">
          <a:xfrm flipH="1">
            <a:off x="4331335" y="2560320"/>
            <a:ext cx="1406525"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零点</a:t>
            </a:r>
            <a:r>
              <a:rPr lang="en-US" altLang="zh-CN" sz="1800" b="1"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整数</a:t>
            </a:r>
            <a:r>
              <a:rPr lang="en-US" altLang="zh-CN" sz="1800" b="1" dirty="0">
                <a:solidFill>
                  <a:srgbClr val="FF0000"/>
                </a:solidFill>
                <a:latin typeface="微软雅黑" panose="020B0503020204020204" pitchFamily="34" charset="-122"/>
                <a:ea typeface="微软雅黑" panose="020B0503020204020204" pitchFamily="34" charset="-122"/>
              </a:rPr>
              <a:t>)</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文本框 15"/>
              <p:cNvSpPr txBox="1"/>
              <p:nvPr/>
            </p:nvSpPr>
            <p:spPr bwMode="auto">
              <a:xfrm>
                <a:off x="534622" y="4208706"/>
                <a:ext cx="5136963"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𝒒</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smtClean="0">
                        <a:solidFill>
                          <a:srgbClr val="002060"/>
                        </a:solidFill>
                        <a:latin typeface="Cambria Math" panose="02040503050406030204" pitchFamily="18" charset="0"/>
                        <a:ea typeface="MS Mincho" charset="0"/>
                        <a:cs typeface="Cambria Math" panose="02040503050406030204" pitchFamily="18" charset="0"/>
                      </a:rPr>
                      <m:t>𝐫𝐨𝐮𝐧𝐝</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𝒅</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𝒔</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𝒛</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oMath>
                </a14:m>
                <a:endParaRPr lang="zh-CN" altLang="en-US" sz="2000" b="1" i="1" dirty="0">
                  <a:solidFill>
                    <a:srgbClr val="002060"/>
                  </a:solidFill>
                  <a:latin typeface="微软雅黑" panose="020B0503020204020204" pitchFamily="34" charset="-122"/>
                  <a:ea typeface="微软雅黑" panose="020B0503020204020204" pitchFamily="34" charset="-122"/>
                </a:endParaRPr>
              </a:p>
            </p:txBody>
          </p:sp>
        </mc:Choice>
        <mc:Fallback>
          <p:sp>
            <p:nvSpPr>
              <p:cNvPr id="14" name="文本框 15"/>
              <p:cNvSpPr txBox="1">
                <a:spLocks noRot="1" noChangeAspect="1" noMove="1" noResize="1" noEditPoints="1" noAdjustHandles="1" noChangeArrowheads="1" noChangeShapeType="1" noTextEdit="1"/>
              </p:cNvSpPr>
              <p:nvPr/>
            </p:nvSpPr>
            <p:spPr bwMode="auto">
              <a:xfrm>
                <a:off x="534622" y="4208706"/>
                <a:ext cx="5136963" cy="460375"/>
              </a:xfrm>
              <a:prstGeom prst="rect">
                <a:avLst/>
              </a:prstGeom>
              <a:blipFill rotWithShape="1">
                <a:blip r:embed="rId3"/>
                <a:stretch>
                  <a:fillRect l="-11" t="-122" r="8" b="12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5"/>
              <p:cNvSpPr txBox="1"/>
              <p:nvPr/>
            </p:nvSpPr>
            <p:spPr bwMode="auto">
              <a:xfrm>
                <a:off x="876887" y="5268521"/>
                <a:ext cx="5136963"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𝒔</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𝐦𝐚𝐱</m:t>
                          </m:r>
                        </m:sub>
                      </m:sSub>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𝐦𝐚𝐱</m:t>
                          </m:r>
                        </m:sub>
                      </m:sSub>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oMath>
                  </m:oMathPara>
                </a14:m>
                <a:endParaRPr lang="zh-CN" altLang="en-US" sz="2000" b="1" i="1" dirty="0">
                  <a:solidFill>
                    <a:srgbClr val="002060"/>
                  </a:solidFill>
                  <a:latin typeface="微软雅黑" panose="020B0503020204020204" pitchFamily="34" charset="-122"/>
                  <a:ea typeface="微软雅黑" panose="020B0503020204020204" pitchFamily="34" charset="-122"/>
                </a:endParaRPr>
              </a:p>
            </p:txBody>
          </p:sp>
        </mc:Choice>
        <mc:Fallback>
          <p:sp>
            <p:nvSpPr>
              <p:cNvPr id="15" name="文本框 15"/>
              <p:cNvSpPr txBox="1">
                <a:spLocks noRot="1" noChangeAspect="1" noMove="1" noResize="1" noEditPoints="1" noAdjustHandles="1" noChangeArrowheads="1" noChangeShapeType="1" noTextEdit="1"/>
              </p:cNvSpPr>
              <p:nvPr/>
            </p:nvSpPr>
            <p:spPr bwMode="auto">
              <a:xfrm>
                <a:off x="876887" y="5268521"/>
                <a:ext cx="5136963" cy="460375"/>
              </a:xfrm>
              <a:prstGeom prst="rect">
                <a:avLst/>
              </a:prstGeom>
              <a:blipFill rotWithShape="1">
                <a:blip r:embed="rId4"/>
                <a:stretch>
                  <a:fillRect l="-11" t="-122" r="8" b="12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bwMode="auto">
              <a:xfrm>
                <a:off x="429847" y="5826051"/>
                <a:ext cx="5136963"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𝒛</m:t>
                      </m:r>
                      <m:r>
                        <a:rPr lang="en-US" altLang="zh-CN"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smtClean="0">
                          <a:solidFill>
                            <a:srgbClr val="002060"/>
                          </a:solidFill>
                          <a:latin typeface="Cambria Math" panose="02040503050406030204" pitchFamily="18" charset="0"/>
                          <a:ea typeface="MS Mincho" charset="0"/>
                          <a:cs typeface="Cambria Math" panose="02040503050406030204" pitchFamily="18" charset="0"/>
                        </a:rPr>
                        <m:t>𝐫𝐨𝐮𝐧𝐝</m:t>
                      </m:r>
                      <m:r>
                        <a:rPr lang="en-US" altLang="zh-CN" b="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b="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b="1" smtClean="0">
                          <a:solidFill>
                            <a:srgbClr val="FF0000"/>
                          </a:solidFill>
                          <a:latin typeface="Cambria Math" panose="02040503050406030204" pitchFamily="18" charset="0"/>
                          <a:ea typeface="MS Mincho" charset="0"/>
                          <a:cs typeface="Cambria Math" panose="02040503050406030204" pitchFamily="18" charset="0"/>
                        </a:rPr>
                        <m:t>𝐬</m:t>
                      </m:r>
                      <m:r>
                        <a:rPr lang="en-US" altLang="zh-CN" b="1" smtClean="0">
                          <a:solidFill>
                            <a:srgbClr val="002060"/>
                          </a:solidFill>
                          <a:latin typeface="Cambria Math" panose="02040503050406030204" pitchFamily="18" charset="0"/>
                          <a:ea typeface="MS Mincho" charset="0"/>
                          <a:cs typeface="Cambria Math" panose="02040503050406030204" pitchFamily="18" charset="0"/>
                        </a:rPr>
                        <m:t>)</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6" name="文本框 15"/>
              <p:cNvSpPr txBox="1">
                <a:spLocks noRot="1" noChangeAspect="1" noMove="1" noResize="1" noEditPoints="1" noAdjustHandles="1" noChangeArrowheads="1" noChangeShapeType="1" noTextEdit="1"/>
              </p:cNvSpPr>
              <p:nvPr/>
            </p:nvSpPr>
            <p:spPr bwMode="auto">
              <a:xfrm>
                <a:off x="429847" y="5826051"/>
                <a:ext cx="5136963" cy="460375"/>
              </a:xfrm>
              <a:prstGeom prst="rect">
                <a:avLst/>
              </a:prstGeom>
              <a:blipFill rotWithShape="1">
                <a:blip r:embed="rId5"/>
                <a:stretch>
                  <a:fillRect l="-11" t="-122" r="8" b="122"/>
                </a:stretch>
              </a:blipFill>
              <a:ln w="38100" cmpd="dbl" algn="ctr">
                <a:noFill/>
                <a:miter lim="800000"/>
              </a:ln>
              <a:effectLst/>
            </p:spPr>
            <p:txBody>
              <a:bodyPr/>
              <a:lstStyle/>
              <a:p>
                <a:r>
                  <a:rPr lang="zh-CN" altLang="en-US">
                    <a:noFill/>
                  </a:rPr>
                  <a:t> </a:t>
                </a:r>
              </a:p>
            </p:txBody>
          </p:sp>
        </mc:Fallback>
      </mc:AlternateContent>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41" grpId="0" bldLvl="0" animBg="1"/>
      <p:bldP spid="41" grpId="1" animBg="1"/>
      <p:bldP spid="8" grpId="0" bldLvl="0" animBg="1"/>
      <p:bldP spid="8" grpId="1" animBg="1"/>
      <p:bldP spid="12" grpId="0" bldLvl="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116632"/>
            <a:ext cx="12192000" cy="64516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4.1.3 </a:t>
            </a:r>
            <a:r>
              <a:rPr lang="zh-CN" sz="3600" b="1" dirty="0">
                <a:solidFill>
                  <a:srgbClr val="002060"/>
                </a:solidFill>
                <a:latin typeface="微软雅黑" panose="020B0503020204020204" pitchFamily="34" charset="-122"/>
                <a:ea typeface="微软雅黑" panose="020B0503020204020204" pitchFamily="34" charset="-122"/>
              </a:rPr>
              <a:t>仿射映射量化</a:t>
            </a:r>
            <a:endParaRPr lang="zh-CN" sz="3600" b="1" dirty="0"/>
          </a:p>
        </p:txBody>
      </p:sp>
      <mc:AlternateContent xmlns:mc="http://schemas.openxmlformats.org/markup-compatibility/2006">
        <mc:Choice xmlns:a14="http://schemas.microsoft.com/office/drawing/2010/main" Requires="a14">
          <p:sp>
            <p:nvSpPr>
              <p:cNvPr id="20"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sym typeface="+mn-ea"/>
                  </a:rPr>
                  <a:t>仿射映射量化运算：示例</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选择量化方案覆盖</a:t>
                </a:r>
                <a:r>
                  <a:rPr kumimoji="1" lang="en-US" altLang="zh-CN" sz="20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000"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𝝁</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𝝈</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𝝁</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r>
                      <a:rPr kumimoji="1" lang="en-US" altLang="zh-CN" sz="2000" b="1"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𝝈</m:t>
                    </m:r>
                    <m:r>
                      <a:rPr kumimoji="1" lang="en-US" altLang="zh-CN" sz="2000" i="1" kern="0" dirty="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m:t>
                    </m:r>
                  </m:oMath>
                </a14:m>
                <a:endParaRPr kumimoji="1" lang="en-US" altLang="zh-CN" sz="9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用</a:t>
                </a:r>
                <a:r>
                  <a:rPr kumimoji="1" lang="en-US" altLang="zh-CN" sz="2000" kern="0" dirty="0">
                    <a:solidFill>
                      <a:srgbClr val="002060"/>
                    </a:solidFill>
                    <a:latin typeface="微软雅黑" panose="020B0503020204020204" pitchFamily="34" charset="-122"/>
                    <a:ea typeface="微软雅黑" panose="020B0503020204020204" pitchFamily="34" charset="-122"/>
                  </a:rPr>
                  <a:t> 8b </a:t>
                </a:r>
                <a:r>
                  <a:rPr kumimoji="1" lang="zh-CN" altLang="en-US" sz="2000" kern="0" dirty="0">
                    <a:solidFill>
                      <a:srgbClr val="002060"/>
                    </a:solidFill>
                    <a:latin typeface="微软雅黑" panose="020B0503020204020204" pitchFamily="34" charset="-122"/>
                    <a:ea typeface="微软雅黑" panose="020B0503020204020204" pitchFamily="34" charset="-122"/>
                  </a:rPr>
                  <a:t>整数表示量化符号</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6"/>
                <a:ext cx="8856984" cy="5544617"/>
              </a:xfrm>
              <a:prstGeom prst="rect">
                <a:avLst/>
              </a:prstGeom>
              <a:blipFill rotWithShape="1">
                <a:blip r:embed="rId1"/>
                <a:stretch>
                  <a:fillRect l="-4" t="-5" r="4"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2" name="Picture 1"/>
          <p:cNvPicPr>
            <a:picLocks noChangeAspect="1"/>
          </p:cNvPicPr>
          <p:nvPr/>
        </p:nvPicPr>
        <p:blipFill>
          <a:blip r:embed="rId2"/>
          <a:stretch>
            <a:fillRect/>
          </a:stretch>
        </p:blipFill>
        <p:spPr>
          <a:xfrm>
            <a:off x="911860" y="3428365"/>
            <a:ext cx="4106545" cy="3140710"/>
          </a:xfrm>
          <a:prstGeom prst="rect">
            <a:avLst/>
          </a:prstGeom>
        </p:spPr>
      </p:pic>
      <p:sp>
        <p:nvSpPr>
          <p:cNvPr id="17" name="内容占位符 2"/>
          <p:cNvSpPr txBox="1"/>
          <p:nvPr/>
        </p:nvSpPr>
        <p:spPr bwMode="auto">
          <a:xfrm>
            <a:off x="480695" y="6309360"/>
            <a:ext cx="489648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gn="ctr">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sym typeface="+mn-ea"/>
              </a:rPr>
              <a:t>某卷积神经网络的卷积核数据</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7031355" y="3355975"/>
            <a:ext cx="4305935" cy="3194050"/>
          </a:xfrm>
          <a:prstGeom prst="rect">
            <a:avLst/>
          </a:prstGeom>
        </p:spPr>
      </p:pic>
      <p:sp>
        <p:nvSpPr>
          <p:cNvPr id="4" name="内容占位符 2"/>
          <p:cNvSpPr txBox="1"/>
          <p:nvPr/>
        </p:nvSpPr>
        <p:spPr bwMode="auto">
          <a:xfrm>
            <a:off x="6600825" y="6317615"/>
            <a:ext cx="489648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gn="ctr">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sym typeface="+mn-ea"/>
              </a:rPr>
              <a:t>数据的分布的高斯近似</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sp>
        <p:nvSpPr>
          <p:cNvPr id="12" name="Arrow: Right 11"/>
          <p:cNvSpPr/>
          <p:nvPr/>
        </p:nvSpPr>
        <p:spPr bwMode="auto">
          <a:xfrm>
            <a:off x="5592430" y="4867855"/>
            <a:ext cx="864096" cy="249632"/>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内容占位符 2"/>
          <p:cNvSpPr txBox="1"/>
          <p:nvPr/>
        </p:nvSpPr>
        <p:spPr bwMode="auto">
          <a:xfrm>
            <a:off x="4944110" y="4362450"/>
            <a:ext cx="220535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gn="ctr">
              <a:lnSpc>
                <a:spcPct val="130000"/>
              </a:lnSpc>
              <a:buClr>
                <a:srgbClr val="002060"/>
              </a:buClr>
              <a:buFont typeface="Wingdings" panose="05000000000000000000" pitchFamily="2" charset="2"/>
              <a:buNone/>
            </a:pPr>
            <a:r>
              <a:rPr kumimoji="1" lang="zh-CN" altLang="en-US" sz="2000" kern="0" dirty="0">
                <a:solidFill>
                  <a:srgbClr val="002060"/>
                </a:solidFill>
                <a:latin typeface="微软雅黑" panose="020B0503020204020204" pitchFamily="34" charset="-122"/>
                <a:ea typeface="微软雅黑" panose="020B0503020204020204" pitchFamily="34" charset="-122"/>
                <a:sym typeface="+mn-ea"/>
              </a:rPr>
              <a:t>计算均值、方差</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文本框 15"/>
              <p:cNvSpPr txBox="1"/>
              <p:nvPr/>
            </p:nvSpPr>
            <p:spPr bwMode="auto">
              <a:xfrm>
                <a:off x="1417955" y="2380298"/>
                <a:ext cx="9340850" cy="39878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𝒔</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𝐦𝐚𝐱</m:t>
                          </m:r>
                        </m:sub>
                      </m:sSub>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𝐦𝐚𝐱</m:t>
                          </m:r>
                        </m:sub>
                      </m:sSub>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𝟒</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𝝈</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𝟐𝟓𝟔</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𝟎</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𝟎𝟎𝟐𝟒𝟎𝟓</m:t>
                      </m:r>
                    </m:oMath>
                  </m:oMathPara>
                </a14:m>
                <a:endParaRPr lang="zh-CN" altLang="en-US" sz="2000" b="1" i="1" dirty="0">
                  <a:solidFill>
                    <a:srgbClr val="002060"/>
                  </a:solidFill>
                  <a:latin typeface="微软雅黑" panose="020B0503020204020204" pitchFamily="34" charset="-122"/>
                  <a:ea typeface="微软雅黑" panose="020B0503020204020204" pitchFamily="34" charset="-122"/>
                </a:endParaRPr>
              </a:p>
            </p:txBody>
          </p:sp>
        </mc:Choice>
        <mc:Fallback>
          <p:sp>
            <p:nvSpPr>
              <p:cNvPr id="15" name="文本框 15"/>
              <p:cNvSpPr txBox="1">
                <a:spLocks noRot="1" noChangeAspect="1" noMove="1" noResize="1" noEditPoints="1" noAdjustHandles="1" noChangeArrowheads="1" noChangeShapeType="1" noTextEdit="1"/>
              </p:cNvSpPr>
              <p:nvPr/>
            </p:nvSpPr>
            <p:spPr bwMode="auto">
              <a:xfrm>
                <a:off x="1417955" y="2380298"/>
                <a:ext cx="9340850" cy="398780"/>
              </a:xfrm>
              <a:prstGeom prst="rect">
                <a:avLst/>
              </a:prstGeom>
              <a:blipFill rotWithShape="1">
                <a:blip r:embed="rId4"/>
                <a:stretch>
                  <a:fillRect t="-80" b="80"/>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bwMode="auto">
              <a:xfrm>
                <a:off x="1776095" y="2867978"/>
                <a:ext cx="9040495" cy="39878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𝒛</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𝐫𝐨𝐮𝐧𝐝</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𝒒</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sSub>
                        <m:sSubPr>
                          <m:ctrlP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𝒅</m:t>
                          </m:r>
                        </m:e>
                        <m: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𝐦𝐢𝐧</m:t>
                          </m:r>
                        </m:sub>
                      </m:sSub>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𝐬</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𝐫𝐨𝐮𝐧𝐝</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𝟏𝟐𝟖</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𝝁</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𝟐</m:t>
                      </m:r>
                      <m:r>
                        <a:rPr lang="en-US" altLang="zh-CN" sz="2000" b="1" i="1" smtClean="0">
                          <a:solidFill>
                            <a:srgbClr val="002060"/>
                          </a:solidFill>
                          <a:latin typeface="Cambria Math" panose="02040503050406030204" pitchFamily="18" charset="0"/>
                          <a:ea typeface="MS Mincho" charset="0"/>
                          <a:cs typeface="Cambria Math" panose="02040503050406030204" pitchFamily="18" charset="0"/>
                        </a:rPr>
                        <m:t>𝝈</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𝐬</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2000" b="1" smtClean="0">
                          <a:solidFill>
                            <a:srgbClr val="002060"/>
                          </a:solidFill>
                          <a:latin typeface="Cambria Math" panose="02040503050406030204" pitchFamily="18" charset="0"/>
                          <a:ea typeface="MS Mincho" charset="0"/>
                          <a:cs typeface="Cambria Math" panose="02040503050406030204" pitchFamily="18" charset="0"/>
                        </a:rPr>
                        <m:t>𝟏𝟏</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6" name="文本框 15"/>
              <p:cNvSpPr txBox="1">
                <a:spLocks noRot="1" noChangeAspect="1" noMove="1" noResize="1" noEditPoints="1" noAdjustHandles="1" noChangeArrowheads="1" noChangeShapeType="1" noTextEdit="1"/>
              </p:cNvSpPr>
              <p:nvPr/>
            </p:nvSpPr>
            <p:spPr bwMode="auto">
              <a:xfrm>
                <a:off x="1776095" y="2867978"/>
                <a:ext cx="9040495" cy="398780"/>
              </a:xfrm>
              <a:prstGeom prst="rect">
                <a:avLst/>
              </a:prstGeom>
              <a:blipFill rotWithShape="1">
                <a:blip r:embed="rId5"/>
                <a:stretch>
                  <a:fillRect t="-80" b="80"/>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Rectangle: Rounded Corners 42"/>
              <p:cNvSpPr/>
              <p:nvPr/>
            </p:nvSpPr>
            <p:spPr bwMode="auto">
              <a:xfrm>
                <a:off x="8301355" y="979805"/>
                <a:ext cx="3339465" cy="12573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eaLnBrk="1" hangingPunct="1"/>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数值范</a:t>
                </a:r>
                <a:r>
                  <a:rPr lang="zh-CN" altLang="en-US" sz="1800" b="1" dirty="0">
                    <a:solidFill>
                      <a:schemeClr val="tx1"/>
                    </a:solidFill>
                    <a:latin typeface="Arial" panose="020B0604020202020204" pitchFamily="34" charset="0"/>
                  </a:rPr>
                  <a:t>围</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dirty="0">
                    <a:ln>
                      <a:noFill/>
                    </a:ln>
                    <a:solidFill>
                      <a:schemeClr val="tx1"/>
                    </a:solidFill>
                    <a:effectLst/>
                    <a:latin typeface="Arial" panose="020B0604020202020204" pitchFamily="34" charset="0"/>
                    <a:ea typeface="宋体" panose="02010600030101010101" pitchFamily="2" charset="-122"/>
                  </a:rPr>
                  <a:t>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m:t>
                    </m:r>
                  </m:oMath>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lang="en-US" altLang="zh-CN" sz="1800" b="1" i="1" smtClean="0">
                          <a:solidFill>
                            <a:schemeClr val="tx1"/>
                          </a:solidFill>
                          <a:latin typeface="Cambria Math" panose="02040503050406030204" pitchFamily="18" charset="0"/>
                        </a:rPr>
                        <m:t>𝟎</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𝟑𝟑𝟒𝟑</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 </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𝟎</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𝟐𝟕𝟗𝟎</m:t>
                      </m:r>
                    </m:oMath>
                  </m:oMathPara>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r>
                  <a:rPr lang="zh-CN" altLang="en-US" sz="1800" b="1" dirty="0">
                    <a:ln>
                      <a:noFill/>
                    </a:ln>
                    <a:solidFill>
                      <a:schemeClr val="tx1"/>
                    </a:solidFill>
                    <a:effectLst/>
                    <a:latin typeface="Arial" panose="020B0604020202020204" pitchFamily="34" charset="0"/>
                    <a:sym typeface="+mn-ea"/>
                  </a:rPr>
                  <a:t>分辨率</a:t>
                </a:r>
                <a:r>
                  <a:rPr lang="en-US" altLang="zh-CN" sz="1800" b="1" dirty="0">
                    <a:ln>
                      <a:noFill/>
                    </a:ln>
                    <a:solidFill>
                      <a:schemeClr val="tx1"/>
                    </a:solidFill>
                    <a:effectLst/>
                    <a:latin typeface="Arial" panose="020B0604020202020204" pitchFamily="34" charset="0"/>
                    <a:sym typeface="+mn-ea"/>
                  </a:rPr>
                  <a:t>: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m:t>
                    </m:r>
                  </m:oMath>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lang="en-US" altLang="zh-CN" sz="1800" b="1" i="1" smtClean="0">
                          <a:solidFill>
                            <a:srgbClr val="002060"/>
                          </a:solidFill>
                          <a:latin typeface="Cambria Math" panose="02040503050406030204" pitchFamily="18" charset="0"/>
                          <a:ea typeface="MS Mincho" charset="0"/>
                          <a:cs typeface="Cambria Math" panose="02040503050406030204" pitchFamily="18" charset="0"/>
                        </a:rPr>
                        <m:t>𝟎</m:t>
                      </m:r>
                      <m:r>
                        <a:rPr lang="en-US" altLang="zh-CN" sz="1800" b="1" i="1" smtClean="0">
                          <a:solidFill>
                            <a:srgbClr val="002060"/>
                          </a:solidFill>
                          <a:latin typeface="Cambria Math" panose="02040503050406030204" pitchFamily="18" charset="0"/>
                          <a:ea typeface="MS Mincho" charset="0"/>
                          <a:cs typeface="Cambria Math" panose="02040503050406030204" pitchFamily="18" charset="0"/>
                        </a:rPr>
                        <m:t>.</m:t>
                      </m:r>
                      <m:r>
                        <a:rPr lang="en-US" altLang="zh-CN" sz="1800" b="1" i="1" smtClean="0">
                          <a:solidFill>
                            <a:srgbClr val="002060"/>
                          </a:solidFill>
                          <a:latin typeface="Cambria Math" panose="02040503050406030204" pitchFamily="18" charset="0"/>
                          <a:ea typeface="MS Mincho" charset="0"/>
                          <a:cs typeface="Cambria Math" panose="02040503050406030204" pitchFamily="18" charset="0"/>
                        </a:rPr>
                        <m:t>𝟎𝟎𝟐𝟒𝟎𝟓</m:t>
                      </m:r>
                    </m:oMath>
                  </m:oMathPara>
                </a14:m>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p:sp>
            <p:nvSpPr>
              <p:cNvPr id="87" name="Rectangle: Rounded Corners 42"/>
              <p:cNvSpPr>
                <a:spLocks noRot="1" noChangeAspect="1" noMove="1" noResize="1" noEditPoints="1" noAdjustHandles="1" noChangeArrowheads="1" noChangeShapeType="1" noTextEdit="1"/>
              </p:cNvSpPr>
              <p:nvPr/>
            </p:nvSpPr>
            <p:spPr bwMode="auto">
              <a:xfrm>
                <a:off x="8301355" y="979805"/>
                <a:ext cx="3339465" cy="1257300"/>
              </a:xfrm>
              <a:prstGeom prst="roundRect">
                <a:avLst/>
              </a:prstGeom>
              <a:blipFill rotWithShape="1">
                <a:blip r:embed="rId6"/>
                <a:stretch>
                  <a:fillRect l="-152" t="-404" r="-133" b="-354"/>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ransition spd="slow" advTm="602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3352" y="980728"/>
            <a:ext cx="11665296" cy="1224136"/>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权重和激活分布不均匀，采用变间隔的量化可以提高精度。</a:t>
            </a: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1795918" y="2066813"/>
            <a:ext cx="2459229" cy="1794663"/>
          </a:xfrm>
          <a:prstGeom prst="rect">
            <a:avLst/>
          </a:prstGeom>
        </p:spPr>
      </p:pic>
      <p:sp>
        <p:nvSpPr>
          <p:cNvPr id="5" name="TextBox 8"/>
          <p:cNvSpPr txBox="1"/>
          <p:nvPr/>
        </p:nvSpPr>
        <p:spPr>
          <a:xfrm>
            <a:off x="2447092" y="3807990"/>
            <a:ext cx="1656184" cy="369332"/>
          </a:xfrm>
          <a:prstGeom prst="rect">
            <a:avLst/>
          </a:prstGeom>
          <a:noFill/>
        </p:spPr>
        <p:txBody>
          <a:bodyPr wrap="square" rtlCol="0">
            <a:spAutoFit/>
          </a:bodyPr>
          <a:lstStyle/>
          <a:p>
            <a:pPr defTabSz="913765"/>
            <a:r>
              <a:rPr lang="zh-CN" altLang="en-US" sz="1800" b="1" dirty="0">
                <a:solidFill>
                  <a:srgbClr val="002060"/>
                </a:solidFill>
                <a:latin typeface="微软雅黑" panose="020B0503020204020204" pitchFamily="34" charset="-122"/>
                <a:ea typeface="微软雅黑" panose="020B0503020204020204" pitchFamily="34" charset="-122"/>
              </a:rPr>
              <a:t>对数域量化</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464152" y="1992168"/>
            <a:ext cx="2580477" cy="1690658"/>
          </a:xfrm>
          <a:prstGeom prst="rect">
            <a:avLst/>
          </a:prstGeom>
        </p:spPr>
      </p:pic>
      <p:sp>
        <p:nvSpPr>
          <p:cNvPr id="8" name="TextBox 8"/>
          <p:cNvSpPr txBox="1"/>
          <p:nvPr/>
        </p:nvSpPr>
        <p:spPr>
          <a:xfrm>
            <a:off x="7896200" y="3676810"/>
            <a:ext cx="1848707" cy="646331"/>
          </a:xfrm>
          <a:prstGeom prst="rect">
            <a:avLst/>
          </a:prstGeom>
          <a:noFill/>
        </p:spPr>
        <p:txBody>
          <a:bodyPr wrap="square" rtlCol="0">
            <a:spAutoFit/>
          </a:bodyPr>
          <a:lstStyle/>
          <a:p>
            <a:pPr algn="ctr" defTabSz="913765"/>
            <a:r>
              <a:rPr lang="zh-CN" altLang="en-US" sz="1800" b="1" dirty="0">
                <a:solidFill>
                  <a:srgbClr val="002060"/>
                </a:solidFill>
                <a:latin typeface="微软雅黑" panose="020B0503020204020204" pitchFamily="34" charset="-122"/>
                <a:ea typeface="微软雅黑" panose="020B0503020204020204" pitchFamily="34" charset="-122"/>
              </a:rPr>
              <a:t>学习量化</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913765"/>
            <a:r>
              <a:rPr lang="zh-CN" altLang="en-US" sz="1800" b="1" dirty="0">
                <a:solidFill>
                  <a:srgbClr val="002060"/>
                </a:solidFill>
                <a:latin typeface="微软雅黑" panose="020B0503020204020204" pitchFamily="34" charset="-122"/>
                <a:ea typeface="微软雅黑" panose="020B0503020204020204" pitchFamily="34" charset="-122"/>
              </a:rPr>
              <a:t>（权重共享）</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bwMode="auto">
          <a:xfrm>
            <a:off x="977008" y="4496710"/>
            <a:ext cx="5112568" cy="1884618"/>
          </a:xfrm>
          <a:prstGeom prst="rect">
            <a:avLst/>
          </a:prstGeom>
          <a:noFill/>
          <a:ln w="19050" cmpd="dbl" algn="ctr">
            <a:noFill/>
            <a:miter lim="800000"/>
          </a:ln>
          <a:effectLst/>
        </p:spPr>
        <p:txBody>
          <a:bodyPr wrap="square">
            <a:spAutoFit/>
          </a:bodyPr>
          <a:lstStyle/>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相邻二值在以</a:t>
            </a:r>
            <a:r>
              <a:rPr lang="en-US" altLang="zh-CN" sz="2000" b="1" dirty="0">
                <a:solidFill>
                  <a:srgbClr val="002060"/>
                </a:solidFill>
                <a:latin typeface="微软雅黑" panose="020B0503020204020204" pitchFamily="34" charset="-122"/>
                <a:ea typeface="微软雅黑" panose="020B0503020204020204" pitchFamily="34" charset="-122"/>
              </a:rPr>
              <a:t>2</a:t>
            </a:r>
            <a:r>
              <a:rPr lang="zh-CN" altLang="en-US" sz="2000" b="1" dirty="0">
                <a:solidFill>
                  <a:srgbClr val="002060"/>
                </a:solidFill>
                <a:latin typeface="微软雅黑" panose="020B0503020204020204" pitchFamily="34" charset="-122"/>
                <a:ea typeface="微软雅黑" panose="020B0503020204020204" pitchFamily="34" charset="-122"/>
              </a:rPr>
              <a:t>为底的对数上分布</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可通过移位快速实现，适合</a:t>
            </a:r>
            <a:r>
              <a:rPr lang="en-US" altLang="zh-CN" sz="2000" b="1" dirty="0">
                <a:solidFill>
                  <a:srgbClr val="002060"/>
                </a:solidFill>
                <a:latin typeface="微软雅黑" panose="020B0503020204020204" pitchFamily="34" charset="-122"/>
                <a:ea typeface="微软雅黑" panose="020B0503020204020204" pitchFamily="34" charset="-122"/>
              </a:rPr>
              <a:t>FPGA</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动态范围更大，分布均匀，减小量化误差</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多组迭代量化</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6528048" y="4496710"/>
            <a:ext cx="5112568" cy="961289"/>
          </a:xfrm>
          <a:prstGeom prst="rect">
            <a:avLst/>
          </a:prstGeom>
          <a:noFill/>
          <a:ln w="19050" cmpd="dbl" algn="ctr">
            <a:noFill/>
            <a:miter lim="800000"/>
          </a:ln>
          <a:effectLst/>
        </p:spPr>
        <p:txBody>
          <a:bodyPr wrap="square">
            <a:spAutoFit/>
          </a:bodyPr>
          <a:lstStyle/>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对权重聚类分组，每组分配一个值，构建码本，组内权重映射到该值</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12" name="矩形 11"/>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4.1.4</a:t>
            </a:r>
            <a:r>
              <a:rPr kumimoji="1" lang="zh-CN" altLang="en-US" sz="3600" b="1" dirty="0">
                <a:solidFill>
                  <a:srgbClr val="002060"/>
                </a:solidFill>
                <a:latin typeface="微软雅黑" panose="020B0503020204020204" pitchFamily="34" charset="-122"/>
                <a:ea typeface="微软雅黑" panose="020B0503020204020204" pitchFamily="34" charset="-122"/>
              </a:rPr>
              <a:t> 非线性量化</a:t>
            </a:r>
            <a:endParaRPr lang="zh-CN" altLang="en-US" sz="3600" b="1"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对数量化</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数据分布汇聚于</a:t>
            </a:r>
            <a:r>
              <a:rPr kumimoji="1" lang="en-US" altLang="zh-CN" sz="2000" dirty="0">
                <a:solidFill>
                  <a:srgbClr val="002060"/>
                </a:solidFill>
                <a:latin typeface="微软雅黑" panose="020B0503020204020204" pitchFamily="34" charset="-122"/>
                <a:ea typeface="微软雅黑" panose="020B0503020204020204" pitchFamily="34" charset="-122"/>
              </a:rPr>
              <a:t>0</a:t>
            </a:r>
            <a:r>
              <a:rPr kumimoji="1" lang="zh-CN" altLang="en-US" sz="2000" dirty="0">
                <a:solidFill>
                  <a:srgbClr val="002060"/>
                </a:solidFill>
                <a:latin typeface="微软雅黑" panose="020B0503020204020204" pitchFamily="34" charset="-122"/>
                <a:ea typeface="微软雅黑" panose="020B0503020204020204" pitchFamily="34" charset="-122"/>
              </a:rPr>
              <a:t>附近 </a:t>
            </a:r>
            <a:r>
              <a:rPr kumimoji="1" lang="en-US" altLang="zh-CN" sz="2000" dirty="0">
                <a:solidFill>
                  <a:srgbClr val="002060"/>
                </a:solidFill>
                <a:latin typeface="微软雅黑" panose="020B0503020204020204" pitchFamily="34" charset="-122"/>
                <a:ea typeface="微软雅黑" panose="020B0503020204020204" pitchFamily="34" charset="-122"/>
              </a:rPr>
              <a:t>-&gt; </a:t>
            </a:r>
            <a:r>
              <a:rPr kumimoji="1" lang="zh-CN" altLang="en-US" sz="2000" dirty="0">
                <a:solidFill>
                  <a:srgbClr val="002060"/>
                </a:solidFill>
                <a:latin typeface="微软雅黑" panose="020B0503020204020204" pitchFamily="34" charset="-122"/>
                <a:ea typeface="微软雅黑" panose="020B0503020204020204" pitchFamily="34" charset="-122"/>
              </a:rPr>
              <a:t>采取对数量化</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对数量化相同位宽下，</a:t>
            </a:r>
            <a:r>
              <a:rPr kumimoji="1" lang="en-US" altLang="zh-CN" sz="2000" dirty="0">
                <a:solidFill>
                  <a:srgbClr val="002060"/>
                </a:solidFill>
                <a:latin typeface="微软雅黑" panose="020B0503020204020204" pitchFamily="34" charset="-122"/>
                <a:ea typeface="微软雅黑" panose="020B0503020204020204" pitchFamily="34" charset="-122"/>
              </a:rPr>
              <a:t>DNN</a:t>
            </a:r>
            <a:r>
              <a:rPr kumimoji="1" lang="zh-CN" altLang="en-US" sz="2000" dirty="0">
                <a:solidFill>
                  <a:srgbClr val="002060"/>
                </a:solidFill>
                <a:latin typeface="微软雅黑" panose="020B0503020204020204" pitchFamily="34" charset="-122"/>
                <a:ea typeface="微软雅黑" panose="020B0503020204020204" pitchFamily="34" charset="-122"/>
              </a:rPr>
              <a:t>准确性比线性量化提高</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lnSpc>
                <a:spcPct val="130000"/>
              </a:lnSpc>
              <a:buClr>
                <a:srgbClr val="002060"/>
              </a:buClr>
              <a:buFont typeface="Wingdings" panose="05000000000000000000" pitchFamily="2" charset="2"/>
              <a:buChar char="§"/>
            </a:pPr>
            <a:r>
              <a:rPr kumimoji="1" lang="zh-CN" altLang="en-US" sz="2000" dirty="0">
                <a:solidFill>
                  <a:srgbClr val="002060"/>
                </a:solidFill>
                <a:latin typeface="微软雅黑" panose="020B0503020204020204" pitchFamily="34" charset="-122"/>
                <a:ea typeface="微软雅黑" panose="020B0503020204020204" pitchFamily="34" charset="-122"/>
              </a:rPr>
              <a:t>对比：</a:t>
            </a:r>
            <a:r>
              <a:rPr kumimoji="1" lang="en-US" altLang="zh-CN" sz="2000" dirty="0">
                <a:solidFill>
                  <a:srgbClr val="002060"/>
                </a:solidFill>
                <a:latin typeface="微软雅黑" panose="020B0503020204020204" pitchFamily="34" charset="-122"/>
                <a:ea typeface="微软雅黑" panose="020B0503020204020204" pitchFamily="34" charset="-122"/>
              </a:rPr>
              <a:t>VGG-16 32b </a:t>
            </a:r>
            <a:r>
              <a:rPr kumimoji="1" lang="zh-CN" altLang="en-US" sz="2000" dirty="0">
                <a:solidFill>
                  <a:srgbClr val="002060"/>
                </a:solidFill>
                <a:latin typeface="微软雅黑" panose="020B0503020204020204" pitchFamily="34" charset="-122"/>
                <a:ea typeface="微软雅黑" panose="020B0503020204020204" pitchFamily="34" charset="-122"/>
              </a:rPr>
              <a:t>浮点数计算</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lnSpc>
                <a:spcPct val="130000"/>
              </a:lnSpc>
              <a:buClr>
                <a:srgbClr val="002060"/>
              </a:buClr>
              <a:buFont typeface="Wingdings" panose="05000000000000000000" pitchFamily="2" charset="2"/>
              <a:buChar char="§"/>
            </a:pPr>
            <a:r>
              <a:rPr kumimoji="1" lang="zh-CN" altLang="en-US" sz="2000" dirty="0">
                <a:solidFill>
                  <a:srgbClr val="002060"/>
                </a:solidFill>
                <a:latin typeface="微软雅黑" panose="020B0503020204020204" pitchFamily="34" charset="-122"/>
                <a:ea typeface="微软雅黑" panose="020B0503020204020204" pitchFamily="34" charset="-122"/>
              </a:rPr>
              <a:t>权重 </a:t>
            </a:r>
            <a:r>
              <a:rPr kumimoji="1" lang="en-US" altLang="zh-CN" sz="2000" dirty="0">
                <a:solidFill>
                  <a:srgbClr val="002060"/>
                </a:solidFill>
                <a:latin typeface="微软雅黑" panose="020B0503020204020204" pitchFamily="34" charset="-122"/>
                <a:ea typeface="微软雅黑" panose="020B0503020204020204" pitchFamily="34" charset="-122"/>
              </a:rPr>
              <a:t>4b </a:t>
            </a:r>
            <a:r>
              <a:rPr kumimoji="1" lang="zh-CN" altLang="en-US" sz="2000" dirty="0">
                <a:solidFill>
                  <a:srgbClr val="002060"/>
                </a:solidFill>
                <a:latin typeface="微软雅黑" panose="020B0503020204020204" pitchFamily="34" charset="-122"/>
                <a:ea typeface="微软雅黑" panose="020B0503020204020204" pitchFamily="34" charset="-122"/>
              </a:rPr>
              <a:t>线性量化：数据精度损失 </a:t>
            </a:r>
            <a:r>
              <a:rPr kumimoji="1" lang="en-US" altLang="zh-CN" sz="2000" dirty="0">
                <a:solidFill>
                  <a:srgbClr val="002060"/>
                </a:solidFill>
                <a:latin typeface="微软雅黑" panose="020B0503020204020204" pitchFamily="34" charset="-122"/>
                <a:ea typeface="微软雅黑" panose="020B0503020204020204" pitchFamily="34" charset="-122"/>
              </a:rPr>
              <a:t>89.3%  </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lnSpc>
                <a:spcPct val="130000"/>
              </a:lnSpc>
              <a:buClr>
                <a:srgbClr val="002060"/>
              </a:buClr>
              <a:buFont typeface="Wingdings" panose="05000000000000000000" pitchFamily="2" charset="2"/>
              <a:buChar char="§"/>
            </a:pPr>
            <a:r>
              <a:rPr kumimoji="1" lang="zh-CN" altLang="en-US" sz="2000" dirty="0">
                <a:solidFill>
                  <a:srgbClr val="002060"/>
                </a:solidFill>
                <a:latin typeface="微软雅黑" panose="020B0503020204020204" pitchFamily="34" charset="-122"/>
                <a:ea typeface="微软雅黑" panose="020B0503020204020204" pitchFamily="34" charset="-122"/>
              </a:rPr>
              <a:t>权重 </a:t>
            </a:r>
            <a:r>
              <a:rPr kumimoji="1" lang="en-US" altLang="zh-CN" sz="2000" dirty="0">
                <a:solidFill>
                  <a:srgbClr val="002060"/>
                </a:solidFill>
                <a:latin typeface="微软雅黑" panose="020B0503020204020204" pitchFamily="34" charset="-122"/>
                <a:ea typeface="微软雅黑" panose="020B0503020204020204" pitchFamily="34" charset="-122"/>
              </a:rPr>
              <a:t>4b </a:t>
            </a:r>
            <a:r>
              <a:rPr kumimoji="1" lang="zh-CN" altLang="en-US" sz="2000" dirty="0">
                <a:solidFill>
                  <a:srgbClr val="002060"/>
                </a:solidFill>
                <a:latin typeface="微软雅黑" panose="020B0503020204020204" pitchFamily="34" charset="-122"/>
                <a:ea typeface="微软雅黑" panose="020B0503020204020204" pitchFamily="34" charset="-122"/>
              </a:rPr>
              <a:t>对数量化：</a:t>
            </a:r>
            <a:r>
              <a:rPr kumimoji="1" lang="en-US" altLang="zh-CN" sz="2000" dirty="0">
                <a:solidFill>
                  <a:srgbClr val="002060"/>
                </a:solidFill>
                <a:latin typeface="微软雅黑" panose="020B0503020204020204" pitchFamily="34" charset="-122"/>
                <a:ea typeface="微软雅黑" panose="020B0503020204020204" pitchFamily="34" charset="-122"/>
              </a:rPr>
              <a:t> </a:t>
            </a:r>
            <a:r>
              <a:rPr kumimoji="1" lang="zh-CN" altLang="en-US" sz="2000" dirty="0">
                <a:solidFill>
                  <a:srgbClr val="002060"/>
                </a:solidFill>
                <a:latin typeface="微软雅黑" panose="020B0503020204020204" pitchFamily="34" charset="-122"/>
                <a:ea typeface="微软雅黑" panose="020B0503020204020204" pitchFamily="34" charset="-122"/>
              </a:rPr>
              <a:t>数据精度损失 </a:t>
            </a:r>
            <a:r>
              <a:rPr kumimoji="1" lang="en-US" altLang="zh-CN" sz="2000" dirty="0">
                <a:solidFill>
                  <a:srgbClr val="002060"/>
                </a:solidFill>
                <a:latin typeface="微软雅黑" panose="020B0503020204020204" pitchFamily="34" charset="-122"/>
                <a:ea typeface="微软雅黑" panose="020B0503020204020204" pitchFamily="34" charset="-122"/>
              </a:rPr>
              <a:t>85.2%</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lnSpc>
                <a:spcPct val="130000"/>
              </a:lnSpc>
              <a:buClr>
                <a:srgbClr val="002060"/>
              </a:buClr>
              <a:buFont typeface="Wingdings" panose="05000000000000000000" pitchFamily="2" charset="2"/>
              <a:buChar char="§"/>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乘运算简单（</a:t>
            </a:r>
            <a:r>
              <a:rPr kumimoji="1" lang="en-US" altLang="zh-CN" sz="2000" dirty="0">
                <a:solidFill>
                  <a:srgbClr val="002060"/>
                </a:solidFill>
                <a:latin typeface="微软雅黑" panose="020B0503020204020204" pitchFamily="34" charset="-122"/>
                <a:ea typeface="微软雅黑" panose="020B0503020204020204" pitchFamily="34" charset="-122"/>
              </a:rPr>
              <a:t>bit-shift</a:t>
            </a:r>
            <a:r>
              <a:rPr kumimoji="1" lang="zh-CN" altLang="en-US" sz="2000" dirty="0">
                <a:solidFill>
                  <a:srgbClr val="002060"/>
                </a:solidFill>
                <a:latin typeface="微软雅黑" panose="020B0503020204020204" pitchFamily="34" charset="-122"/>
                <a:ea typeface="微软雅黑" panose="020B0503020204020204" pitchFamily="34" charset="-122"/>
              </a:rPr>
              <a:t>）</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2" name="Picture 1"/>
          <p:cNvPicPr>
            <a:picLocks noChangeAspect="1"/>
          </p:cNvPicPr>
          <p:nvPr/>
        </p:nvPicPr>
        <p:blipFill>
          <a:blip r:embed="rId1"/>
          <a:stretch>
            <a:fillRect/>
          </a:stretch>
        </p:blipFill>
        <p:spPr>
          <a:xfrm>
            <a:off x="7392144" y="2223766"/>
            <a:ext cx="4307978" cy="3024336"/>
          </a:xfrm>
          <a:prstGeom prst="rect">
            <a:avLst/>
          </a:prstGeom>
        </p:spPr>
      </p:pic>
      <p:sp>
        <p:nvSpPr>
          <p:cNvPr id="12" name="矩形 11"/>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4.1.4</a:t>
            </a:r>
            <a:r>
              <a:rPr kumimoji="1" lang="zh-CN" altLang="en-US" sz="3600" b="1" dirty="0">
                <a:solidFill>
                  <a:srgbClr val="002060"/>
                </a:solidFill>
                <a:latin typeface="微软雅黑" panose="020B0503020204020204" pitchFamily="34" charset="-122"/>
                <a:ea typeface="微软雅黑" panose="020B0503020204020204" pitchFamily="34" charset="-122"/>
              </a:rPr>
              <a:t> 非线性量化</a:t>
            </a:r>
            <a:endParaRPr lang="zh-CN" altLang="en-US" sz="3600" b="1" dirty="0"/>
          </a:p>
        </p:txBody>
      </p:sp>
    </p:spTree>
  </p:cSld>
  <p:clrMapOvr>
    <a:masterClrMapping/>
  </p:clrMapOvr>
  <p:transition spd="slow" advTm="602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权重共享（</a:t>
            </a:r>
            <a:r>
              <a:rPr kumimoji="1" lang="en-US" altLang="zh-CN" sz="2300" dirty="0">
                <a:solidFill>
                  <a:srgbClr val="002060"/>
                </a:solidFill>
                <a:latin typeface="微软雅黑" panose="020B0503020204020204" pitchFamily="34" charset="-122"/>
                <a:ea typeface="微软雅黑" panose="020B0503020204020204" pitchFamily="34" charset="-122"/>
              </a:rPr>
              <a:t>Weight Sharing</a:t>
            </a:r>
            <a:r>
              <a:rPr kumimoji="1" lang="zh-CN" altLang="en-US" sz="2300" dirty="0">
                <a:solidFill>
                  <a:srgbClr val="002060"/>
                </a:solidFill>
                <a:latin typeface="微软雅黑" panose="020B0503020204020204" pitchFamily="34" charset="-122"/>
                <a:ea typeface="微软雅黑" panose="020B0503020204020204" pitchFamily="34" charset="-122"/>
              </a:rPr>
              <a:t>）</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用哈希函数或 </a:t>
            </a:r>
            <a:r>
              <a:rPr kumimoji="1" lang="en-US" altLang="zh-CN" sz="2000" dirty="0">
                <a:solidFill>
                  <a:srgbClr val="002060"/>
                </a:solidFill>
                <a:latin typeface="微软雅黑" panose="020B0503020204020204" pitchFamily="34" charset="-122"/>
                <a:ea typeface="微软雅黑" panose="020B0503020204020204" pitchFamily="34" charset="-122"/>
              </a:rPr>
              <a:t>k-means </a:t>
            </a:r>
            <a:r>
              <a:rPr kumimoji="1" lang="zh-CN" altLang="en-US" sz="2000" dirty="0">
                <a:solidFill>
                  <a:srgbClr val="002060"/>
                </a:solidFill>
                <a:latin typeface="微软雅黑" panose="020B0503020204020204" pitchFamily="34" charset="-122"/>
                <a:ea typeface="微软雅黑" panose="020B0503020204020204" pitchFamily="34" charset="-122"/>
              </a:rPr>
              <a:t>给权重分组</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5" name="Straight Connector 44"/>
          <p:cNvCxnSpPr/>
          <p:nvPr/>
        </p:nvCxnSpPr>
        <p:spPr bwMode="auto">
          <a:xfrm>
            <a:off x="119336" y="6597352"/>
            <a:ext cx="8784976"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Han</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Deep compression</a:t>
            </a:r>
            <a:r>
              <a:rPr lang="zh-CN" altLang="en-US" sz="1100" b="0" i="0" dirty="0">
                <a:solidFill>
                  <a:srgbClr val="4D5156"/>
                </a:solidFill>
                <a:effectLst/>
                <a:latin typeface="Arial" panose="020B0604020202020204" pitchFamily="34" charset="0"/>
              </a:rPr>
              <a:t>：</a:t>
            </a:r>
            <a:r>
              <a:rPr lang="en-US" altLang="zh-CN" sz="1100" b="0" i="0" dirty="0">
                <a:solidFill>
                  <a:srgbClr val="4D5156"/>
                </a:solidFill>
                <a:effectLst/>
                <a:latin typeface="Arial" panose="020B0604020202020204" pitchFamily="34" charset="0"/>
              </a:rPr>
              <a:t>Compressing deep neural network</a:t>
            </a:r>
            <a:r>
              <a:rPr lang="en-US" altLang="zh-CN" sz="1100" dirty="0">
                <a:solidFill>
                  <a:srgbClr val="4D5156"/>
                </a:solidFill>
                <a:latin typeface="Arial" panose="020B0604020202020204" pitchFamily="34" charset="0"/>
              </a:rPr>
              <a:t>s with pruning, trained quantization and Huffman coding</a:t>
            </a:r>
            <a:r>
              <a:rPr lang="en-US" sz="1100" b="0" i="0" dirty="0">
                <a:solidFill>
                  <a:srgbClr val="4D5156"/>
                </a:solidFill>
                <a:effectLst/>
                <a:latin typeface="Arial" panose="020B0604020202020204" pitchFamily="34" charset="0"/>
              </a:rPr>
              <a:t>”, ICLR, 2016 </a:t>
            </a:r>
            <a:endParaRPr lang="zh-CN" altLang="zh-CN" sz="1100" dirty="0">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3788334" y="2477888"/>
            <a:ext cx="3053927" cy="2783841"/>
          </a:xfrm>
          <a:prstGeom prst="rect">
            <a:avLst/>
          </a:prstGeom>
        </p:spPr>
      </p:pic>
      <p:sp>
        <p:nvSpPr>
          <p:cNvPr id="3" name="内容占位符 2"/>
          <p:cNvSpPr txBox="1"/>
          <p:nvPr/>
        </p:nvSpPr>
        <p:spPr bwMode="auto">
          <a:xfrm>
            <a:off x="3719736" y="5262816"/>
            <a:ext cx="2667040"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gn="ctr">
              <a:lnSpc>
                <a:spcPct val="130000"/>
              </a:lnSpc>
              <a:buClr>
                <a:srgbClr val="002060"/>
              </a:buClr>
            </a:pPr>
            <a:r>
              <a:rPr kumimoji="1" lang="en-US" altLang="zh-CN" sz="1800" kern="0" dirty="0">
                <a:solidFill>
                  <a:srgbClr val="002060"/>
                </a:solidFill>
                <a:latin typeface="微软雅黑" panose="020B0503020204020204" pitchFamily="34" charset="-122"/>
                <a:ea typeface="微软雅黑" panose="020B0503020204020204" pitchFamily="34" charset="-122"/>
              </a:rPr>
              <a:t>k-means </a:t>
            </a:r>
            <a:r>
              <a:rPr kumimoji="1" lang="zh-CN" altLang="en-US" sz="1800" kern="0" dirty="0">
                <a:solidFill>
                  <a:srgbClr val="002060"/>
                </a:solidFill>
                <a:latin typeface="微软雅黑" panose="020B0503020204020204" pitchFamily="34" charset="-122"/>
                <a:ea typeface="微软雅黑" panose="020B0503020204020204" pitchFamily="34" charset="-122"/>
              </a:rPr>
              <a:t>聚类</a:t>
            </a:r>
            <a:endParaRPr kumimoji="1" lang="zh-CN" altLang="en-US" sz="1800" kern="0" dirty="0">
              <a:solidFill>
                <a:srgbClr val="002060"/>
              </a:solidFill>
              <a:latin typeface="微软雅黑" panose="020B0503020204020204" pitchFamily="34" charset="-122"/>
              <a:ea typeface="微软雅黑" panose="020B0503020204020204" pitchFamily="34" charset="-122"/>
            </a:endParaRPr>
          </a:p>
        </p:txBody>
      </p:sp>
      <p:pic>
        <p:nvPicPr>
          <p:cNvPr id="1026" name="Picture 2" descr="(PDF) Hash function generation by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62" y="2389804"/>
            <a:ext cx="2776952" cy="2776952"/>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p:nvPr/>
        </p:nvSpPr>
        <p:spPr bwMode="auto">
          <a:xfrm>
            <a:off x="335360" y="5262550"/>
            <a:ext cx="2667040"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gn="ctr">
              <a:lnSpc>
                <a:spcPct val="130000"/>
              </a:lnSpc>
              <a:buClr>
                <a:srgbClr val="002060"/>
              </a:buClr>
            </a:pPr>
            <a:r>
              <a:rPr kumimoji="1" lang="zh-CN" altLang="en-US" sz="1800" kern="0" dirty="0">
                <a:solidFill>
                  <a:srgbClr val="002060"/>
                </a:solidFill>
                <a:latin typeface="微软雅黑" panose="020B0503020204020204" pitchFamily="34" charset="-122"/>
                <a:ea typeface="微软雅黑" panose="020B0503020204020204" pitchFamily="34" charset="-122"/>
              </a:rPr>
              <a:t>哈希函数</a:t>
            </a:r>
            <a:endParaRPr kumimoji="1" lang="zh-CN" altLang="en-US" sz="1800" kern="0" dirty="0">
              <a:solidFill>
                <a:srgbClr val="002060"/>
              </a:solidFill>
              <a:latin typeface="微软雅黑" panose="020B0503020204020204" pitchFamily="34" charset="-122"/>
              <a:ea typeface="微软雅黑" panose="020B0503020204020204" pitchFamily="34" charset="-122"/>
            </a:endParaRPr>
          </a:p>
        </p:txBody>
      </p:sp>
      <p:sp>
        <p:nvSpPr>
          <p:cNvPr id="7" name="TextBox 6"/>
          <p:cNvSpPr txBox="1"/>
          <p:nvPr/>
        </p:nvSpPr>
        <p:spPr bwMode="auto">
          <a:xfrm flipH="1">
            <a:off x="1577650" y="3336422"/>
            <a:ext cx="720079" cy="523220"/>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400" b="1" dirty="0">
                <a:solidFill>
                  <a:srgbClr val="002060"/>
                </a:solidFill>
                <a:latin typeface="微软雅黑" panose="020B0503020204020204" pitchFamily="34" charset="-122"/>
                <a:ea typeface="微软雅黑" panose="020B0503020204020204" pitchFamily="34" charset="-122"/>
              </a:rPr>
              <a:t>哈希 函数</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flipH="1">
            <a:off x="1651994" y="2470848"/>
            <a:ext cx="538688" cy="523220"/>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400" b="1" dirty="0">
                <a:solidFill>
                  <a:srgbClr val="002060"/>
                </a:solidFill>
                <a:latin typeface="微软雅黑" panose="020B0503020204020204" pitchFamily="34" charset="-122"/>
                <a:ea typeface="微软雅黑" panose="020B0503020204020204" pitchFamily="34" charset="-122"/>
              </a:rPr>
              <a:t>高位宽数</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flipH="1">
            <a:off x="1217610" y="4806259"/>
            <a:ext cx="1440161" cy="523220"/>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400" b="1" dirty="0">
                <a:solidFill>
                  <a:srgbClr val="002060"/>
                </a:solidFill>
                <a:latin typeface="微软雅黑" panose="020B0503020204020204" pitchFamily="34" charset="-122"/>
                <a:ea typeface="微软雅黑" panose="020B0503020204020204" pitchFamily="34" charset="-122"/>
              </a:rPr>
              <a:t>接近</a:t>
            </a:r>
            <a:r>
              <a:rPr lang="zh-CN" altLang="en-US" sz="1400" b="1" dirty="0">
                <a:solidFill>
                  <a:srgbClr val="C00000"/>
                </a:solidFill>
                <a:latin typeface="微软雅黑" panose="020B0503020204020204" pitchFamily="34" charset="-122"/>
                <a:ea typeface="微软雅黑" panose="020B0503020204020204" pitchFamily="34" charset="-122"/>
              </a:rPr>
              <a:t>均匀</a:t>
            </a:r>
            <a:r>
              <a:rPr lang="zh-CN" altLang="en-US" sz="1400" b="1" dirty="0">
                <a:solidFill>
                  <a:srgbClr val="002060"/>
                </a:solidFill>
                <a:latin typeface="微软雅黑" panose="020B0503020204020204" pitchFamily="34" charset="-122"/>
                <a:ea typeface="微软雅黑" panose="020B0503020204020204" pitchFamily="34" charset="-122"/>
              </a:rPr>
              <a:t>分布的低位宽数</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stretch>
            <a:fillRect/>
          </a:stretch>
        </p:blipFill>
        <p:spPr>
          <a:xfrm>
            <a:off x="7592593" y="2331778"/>
            <a:ext cx="4107529" cy="2808312"/>
          </a:xfrm>
          <a:prstGeom prst="rect">
            <a:avLst/>
          </a:prstGeom>
        </p:spPr>
      </p:pic>
      <p:sp>
        <p:nvSpPr>
          <p:cNvPr id="10" name="矩形 11"/>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4.1.4</a:t>
            </a:r>
            <a:r>
              <a:rPr kumimoji="1" lang="zh-CN" altLang="en-US" sz="3600" b="1" dirty="0">
                <a:solidFill>
                  <a:srgbClr val="002060"/>
                </a:solidFill>
                <a:latin typeface="微软雅黑" panose="020B0503020204020204" pitchFamily="34" charset="-122"/>
                <a:ea typeface="微软雅黑" panose="020B0503020204020204" pitchFamily="34" charset="-122"/>
              </a:rPr>
              <a:t> 非线性量化</a:t>
            </a:r>
            <a:endParaRPr lang="zh-CN" altLang="en-US" sz="3600" b="1" dirty="0"/>
          </a:p>
        </p:txBody>
      </p:sp>
    </p:spTree>
  </p:cSld>
  <p:clrMapOvr>
    <a:masterClrMapping/>
  </p:clrMapOvr>
  <p:transition spd="slow" advTm="602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6343" y="2780928"/>
            <a:ext cx="6677719" cy="1962990"/>
          </a:xfrm>
          <a:prstGeom prst="rect">
            <a:avLst/>
          </a:prstGeom>
        </p:spPr>
      </p:pic>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权重共享（</a:t>
            </a:r>
            <a:r>
              <a:rPr kumimoji="1" lang="en-US" altLang="zh-CN" sz="2300" dirty="0">
                <a:solidFill>
                  <a:srgbClr val="002060"/>
                </a:solidFill>
                <a:latin typeface="微软雅黑" panose="020B0503020204020204" pitchFamily="34" charset="-122"/>
                <a:ea typeface="微软雅黑" panose="020B0503020204020204" pitchFamily="34" charset="-122"/>
              </a:rPr>
              <a:t>Weight Sharing</a:t>
            </a:r>
            <a:r>
              <a:rPr kumimoji="1" lang="zh-CN" altLang="en-US" sz="2300" dirty="0">
                <a:solidFill>
                  <a:srgbClr val="002060"/>
                </a:solidFill>
                <a:latin typeface="微软雅黑" panose="020B0503020204020204" pitchFamily="34" charset="-122"/>
                <a:ea typeface="微软雅黑" panose="020B0503020204020204" pitchFamily="34" charset="-122"/>
              </a:rPr>
              <a:t>）</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用哈希函数或 </a:t>
            </a:r>
            <a:r>
              <a:rPr kumimoji="1" lang="en-US" altLang="zh-CN" sz="2000" dirty="0">
                <a:solidFill>
                  <a:srgbClr val="002060"/>
                </a:solidFill>
                <a:latin typeface="微软雅黑" panose="020B0503020204020204" pitchFamily="34" charset="-122"/>
                <a:ea typeface="微软雅黑" panose="020B0503020204020204" pitchFamily="34" charset="-122"/>
              </a:rPr>
              <a:t>k-means </a:t>
            </a:r>
            <a:r>
              <a:rPr kumimoji="1" lang="zh-CN" altLang="en-US" sz="2000" dirty="0">
                <a:solidFill>
                  <a:srgbClr val="002060"/>
                </a:solidFill>
                <a:latin typeface="微软雅黑" panose="020B0503020204020204" pitchFamily="34" charset="-122"/>
                <a:ea typeface="微软雅黑" panose="020B0503020204020204" pitchFamily="34" charset="-122"/>
              </a:rPr>
              <a:t>给权重分组</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每组权重归一化</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编码存储</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r>
              <a:rPr kumimoji="1" lang="en-US" altLang="zh-CN" sz="1050" dirty="0">
                <a:solidFill>
                  <a:srgbClr val="002060"/>
                </a:solidFill>
                <a:latin typeface="微软雅黑" panose="020B0503020204020204" pitchFamily="34" charset="-122"/>
                <a:ea typeface="微软雅黑" panose="020B0503020204020204" pitchFamily="34" charset="-122"/>
              </a:rPr>
              <a:t> </a:t>
            </a:r>
            <a:endParaRPr kumimoji="1" lang="en-US" altLang="zh-CN" sz="105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105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例：</a:t>
            </a:r>
            <a:r>
              <a:rPr kumimoji="1" lang="en-US" altLang="zh-CN" sz="2000" dirty="0">
                <a:solidFill>
                  <a:srgbClr val="002060"/>
                </a:solidFill>
                <a:latin typeface="微软雅黑" panose="020B0503020204020204" pitchFamily="34" charset="-122"/>
                <a:ea typeface="微软雅黑" panose="020B0503020204020204" pitchFamily="34" charset="-122"/>
              </a:rPr>
              <a:t>Deep compression</a:t>
            </a:r>
            <a:r>
              <a:rPr kumimoji="1" lang="zh-CN" altLang="en-US" sz="2000" dirty="0">
                <a:solidFill>
                  <a:srgbClr val="002060"/>
                </a:solidFill>
                <a:latin typeface="微软雅黑" panose="020B0503020204020204" pitchFamily="34" charset="-122"/>
                <a:ea typeface="微软雅黑" panose="020B0503020204020204" pitchFamily="34" charset="-122"/>
              </a:rPr>
              <a:t>，用于 </a:t>
            </a:r>
            <a:r>
              <a:rPr kumimoji="1" lang="en-US" altLang="zh-CN" sz="2000" dirty="0" err="1">
                <a:solidFill>
                  <a:srgbClr val="002060"/>
                </a:solidFill>
                <a:latin typeface="微软雅黑" panose="020B0503020204020204" pitchFamily="34" charset="-122"/>
                <a:ea typeface="微软雅黑" panose="020B0503020204020204" pitchFamily="34" charset="-122"/>
              </a:rPr>
              <a:t>AlexNet</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lnSpc>
                <a:spcPct val="130000"/>
              </a:lnSpc>
              <a:buClr>
                <a:srgbClr val="002060"/>
              </a:buClr>
              <a:buFont typeface="Wingdings" panose="05000000000000000000" pitchFamily="2" charset="2"/>
              <a:buChar char="§"/>
            </a:pPr>
            <a:r>
              <a:rPr kumimoji="1" lang="zh-CN" altLang="en-US" sz="2000" dirty="0">
                <a:solidFill>
                  <a:srgbClr val="002060"/>
                </a:solidFill>
                <a:latin typeface="微软雅黑" panose="020B0503020204020204" pitchFamily="34" charset="-122"/>
                <a:ea typeface="微软雅黑" panose="020B0503020204020204" pitchFamily="34" charset="-122"/>
              </a:rPr>
              <a:t>卷积层：</a:t>
            </a:r>
            <a:r>
              <a:rPr kumimoji="1" lang="en-US" altLang="zh-CN" sz="2000" dirty="0">
                <a:solidFill>
                  <a:srgbClr val="002060"/>
                </a:solidFill>
                <a:latin typeface="微软雅黑" panose="020B0503020204020204" pitchFamily="34" charset="-122"/>
                <a:ea typeface="微软雅黑" panose="020B0503020204020204" pitchFamily="34" charset="-122"/>
              </a:rPr>
              <a:t>U = 256</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8b</a:t>
            </a:r>
            <a:r>
              <a:rPr kumimoji="1" lang="zh-CN" altLang="en-US" sz="2000" dirty="0">
                <a:solidFill>
                  <a:srgbClr val="002060"/>
                </a:solidFill>
                <a:latin typeface="微软雅黑" panose="020B0503020204020204" pitchFamily="34" charset="-122"/>
                <a:ea typeface="微软雅黑" panose="020B0503020204020204" pitchFamily="34" charset="-122"/>
              </a:rPr>
              <a:t>；全连接层：</a:t>
            </a:r>
            <a:r>
              <a:rPr kumimoji="1" lang="en-US" altLang="zh-CN" sz="2000" dirty="0">
                <a:solidFill>
                  <a:srgbClr val="002060"/>
                </a:solidFill>
                <a:latin typeface="微软雅黑" panose="020B0503020204020204" pitchFamily="34" charset="-122"/>
                <a:ea typeface="微软雅黑" panose="020B0503020204020204" pitchFamily="34" charset="-122"/>
              </a:rPr>
              <a:t>U = 16, 4b</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37" name="Rectangle 36"/>
          <p:cNvSpPr/>
          <p:nvPr/>
        </p:nvSpPr>
        <p:spPr bwMode="auto">
          <a:xfrm>
            <a:off x="3679122" y="2929455"/>
            <a:ext cx="3315166" cy="2011713"/>
          </a:xfrm>
          <a:prstGeom prst="rect">
            <a:avLst/>
          </a:prstGeom>
          <a:noFill/>
          <a:ln w="19050" cap="flat" cmpd="sng" algn="ctr">
            <a:solidFill>
              <a:srgbClr val="00206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内容占位符 2"/>
          <p:cNvSpPr txBox="1"/>
          <p:nvPr/>
        </p:nvSpPr>
        <p:spPr bwMode="auto">
          <a:xfrm>
            <a:off x="3249123" y="4884688"/>
            <a:ext cx="3830788" cy="38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zh-CN" altLang="en-US" sz="1800" kern="0" dirty="0">
                <a:solidFill>
                  <a:srgbClr val="002060"/>
                </a:solidFill>
                <a:latin typeface="微软雅黑" panose="020B0503020204020204" pitchFamily="34" charset="-122"/>
                <a:ea typeface="微软雅黑" panose="020B0503020204020204" pitchFamily="34" charset="-122"/>
              </a:rPr>
              <a:t>计算：仍是 </a:t>
            </a:r>
            <a:r>
              <a:rPr kumimoji="1" lang="en-US" altLang="zh-CN" sz="1800" kern="0" dirty="0">
                <a:solidFill>
                  <a:srgbClr val="002060"/>
                </a:solidFill>
                <a:latin typeface="微软雅黑" panose="020B0503020204020204" pitchFamily="34" charset="-122"/>
                <a:ea typeface="微软雅黑" panose="020B0503020204020204" pitchFamily="34" charset="-122"/>
              </a:rPr>
              <a:t>16b MAC </a:t>
            </a:r>
            <a:r>
              <a:rPr kumimoji="1" lang="zh-CN" altLang="en-US" sz="1800" kern="0" dirty="0">
                <a:solidFill>
                  <a:srgbClr val="002060"/>
                </a:solidFill>
                <a:latin typeface="微软雅黑" panose="020B0503020204020204" pitchFamily="34" charset="-122"/>
                <a:ea typeface="微软雅黑" panose="020B0503020204020204" pitchFamily="34" charset="-122"/>
              </a:rPr>
              <a:t>计算</a:t>
            </a:r>
            <a:endParaRPr kumimoji="1" lang="zh-CN" altLang="en-US" sz="1800" kern="0" dirty="0">
              <a:solidFill>
                <a:srgbClr val="002060"/>
              </a:solidFill>
              <a:latin typeface="微软雅黑" panose="020B0503020204020204" pitchFamily="34" charset="-122"/>
              <a:ea typeface="微软雅黑" panose="020B0503020204020204" pitchFamily="34" charset="-122"/>
            </a:endParaRPr>
          </a:p>
        </p:txBody>
      </p:sp>
      <p:sp>
        <p:nvSpPr>
          <p:cNvPr id="39" name="Rectangle 38"/>
          <p:cNvSpPr/>
          <p:nvPr/>
        </p:nvSpPr>
        <p:spPr bwMode="auto">
          <a:xfrm>
            <a:off x="391986" y="2929455"/>
            <a:ext cx="3249426" cy="2011713"/>
          </a:xfrm>
          <a:prstGeom prst="rect">
            <a:avLst/>
          </a:prstGeom>
          <a:noFill/>
          <a:ln w="19050" cap="flat" cmpd="sng" algn="ctr">
            <a:solidFill>
              <a:srgbClr val="002060"/>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0" name="内容占位符 2"/>
              <p:cNvSpPr txBox="1"/>
              <p:nvPr/>
            </p:nvSpPr>
            <p:spPr bwMode="auto">
              <a:xfrm>
                <a:off x="-155739" y="5163363"/>
                <a:ext cx="4523547" cy="42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en-US" altLang="zh-CN" sz="1800" kern="0" dirty="0">
                    <a:solidFill>
                      <a:srgbClr val="002060"/>
                    </a:solidFill>
                    <a:latin typeface="微软雅黑" panose="020B0503020204020204" pitchFamily="34" charset="-122"/>
                    <a:ea typeface="微软雅黑" panose="020B0503020204020204" pitchFamily="34" charset="-122"/>
                  </a:rPr>
                  <a:t>CRSM x </a:t>
                </a:r>
                <a14:m>
                  <m:oMath xmlns:m="http://schemas.openxmlformats.org/officeDocument/2006/math">
                    <m:sSub>
                      <m:sSubPr>
                        <m:ctrlPr>
                          <a:rPr kumimoji="1" lang="en-US" altLang="zh-CN" sz="1800" i="1" kern="0" dirty="0" smtClean="0">
                            <a:solidFill>
                              <a:srgbClr val="002060"/>
                            </a:solidFill>
                            <a:latin typeface="Cambria Math" panose="02040503050406030204" pitchFamily="18" charset="0"/>
                            <a:ea typeface="微软雅黑" panose="020B0503020204020204" pitchFamily="34" charset="-122"/>
                          </a:rPr>
                        </m:ctrlPr>
                      </m:sSubPr>
                      <m:e>
                        <m:r>
                          <m:rPr>
                            <m:nor/>
                          </m:rPr>
                          <a:rPr kumimoji="1" lang="en-US" altLang="zh-CN" sz="1800" kern="0" dirty="0">
                            <a:solidFill>
                              <a:srgbClr val="002060"/>
                            </a:solidFill>
                            <a:latin typeface="微软雅黑" panose="020B0503020204020204" pitchFamily="34" charset="-122"/>
                            <a:ea typeface="微软雅黑" panose="020B0503020204020204" pitchFamily="34" charset="-122"/>
                          </a:rPr>
                          <m:t>log</m:t>
                        </m:r>
                      </m:e>
                      <m:sub>
                        <m:r>
                          <a:rPr kumimoji="1" lang="en-US" altLang="zh-CN" sz="1800" i="1" kern="0" dirty="0">
                            <a:solidFill>
                              <a:srgbClr val="002060"/>
                            </a:solidFill>
                            <a:latin typeface="Cambria Math" panose="02040503050406030204" pitchFamily="18" charset="0"/>
                            <a:ea typeface="微软雅黑" panose="020B0503020204020204" pitchFamily="34" charset="-122"/>
                          </a:rPr>
                          <m:t>2</m:t>
                        </m:r>
                      </m:sub>
                    </m:sSub>
                  </m:oMath>
                </a14:m>
                <a:r>
                  <a:rPr kumimoji="1" lang="en-US" altLang="zh-CN" sz="1800" kern="0" dirty="0">
                    <a:solidFill>
                      <a:srgbClr val="002060"/>
                    </a:solidFill>
                    <a:latin typeface="微软雅黑" panose="020B0503020204020204" pitchFamily="34" charset="-122"/>
                    <a:ea typeface="微软雅黑" panose="020B0503020204020204" pitchFamily="34" charset="-122"/>
                  </a:rPr>
                  <a:t>U b + Ux16b</a:t>
                </a:r>
                <a:endParaRPr kumimoji="1" lang="zh-CN" altLang="en-US" sz="18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40" name="内容占位符 2"/>
              <p:cNvSpPr txBox="1">
                <a:spLocks noRot="1" noChangeAspect="1" noMove="1" noResize="1" noEditPoints="1" noAdjustHandles="1" noChangeArrowheads="1" noChangeShapeType="1" noTextEdit="1"/>
              </p:cNvSpPr>
              <p:nvPr/>
            </p:nvSpPr>
            <p:spPr bwMode="auto">
              <a:xfrm>
                <a:off x="-155739" y="5163363"/>
                <a:ext cx="4523547" cy="425877"/>
              </a:xfrm>
              <a:prstGeom prst="rect">
                <a:avLst/>
              </a:prstGeom>
              <a:blipFill rotWithShape="1">
                <a:blip r:embed="rId2"/>
                <a:stretch>
                  <a:fillRect l="4" t="-42" r="6" b="1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 name="内容占位符 2"/>
          <p:cNvSpPr txBox="1"/>
          <p:nvPr/>
        </p:nvSpPr>
        <p:spPr bwMode="auto">
          <a:xfrm>
            <a:off x="-102057" y="4869160"/>
            <a:ext cx="4216025" cy="42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zh-CN" altLang="en-US" sz="1800" kern="0" dirty="0">
                <a:solidFill>
                  <a:srgbClr val="002060"/>
                </a:solidFill>
                <a:latin typeface="微软雅黑" panose="020B0503020204020204" pitchFamily="34" charset="-122"/>
                <a:ea typeface="微软雅黑" panose="020B0503020204020204" pitchFamily="34" charset="-122"/>
              </a:rPr>
              <a:t>存储：从 </a:t>
            </a:r>
            <a:r>
              <a:rPr kumimoji="1" lang="en-US" altLang="zh-CN" sz="1800" kern="0" dirty="0">
                <a:solidFill>
                  <a:srgbClr val="002060"/>
                </a:solidFill>
                <a:latin typeface="微软雅黑" panose="020B0503020204020204" pitchFamily="34" charset="-122"/>
                <a:ea typeface="微软雅黑" panose="020B0503020204020204" pitchFamily="34" charset="-122"/>
              </a:rPr>
              <a:t>CRSMx16b </a:t>
            </a:r>
            <a:r>
              <a:rPr kumimoji="1" lang="zh-CN" altLang="en-US" sz="1800" kern="0" dirty="0">
                <a:solidFill>
                  <a:srgbClr val="002060"/>
                </a:solidFill>
                <a:latin typeface="微软雅黑" panose="020B0503020204020204" pitchFamily="34" charset="-122"/>
                <a:ea typeface="微软雅黑" panose="020B0503020204020204" pitchFamily="34" charset="-122"/>
              </a:rPr>
              <a:t>减至</a:t>
            </a:r>
            <a:r>
              <a:rPr kumimoji="1" lang="en-US" altLang="zh-CN" sz="1800" kern="0" dirty="0">
                <a:solidFill>
                  <a:srgbClr val="002060"/>
                </a:solidFill>
                <a:latin typeface="微软雅黑" panose="020B0503020204020204" pitchFamily="34" charset="-122"/>
                <a:ea typeface="微软雅黑" panose="020B0503020204020204" pitchFamily="34" charset="-122"/>
              </a:rPr>
              <a:t> </a:t>
            </a:r>
            <a:endParaRPr kumimoji="1" lang="zh-CN" altLang="en-US" sz="1800" kern="0" dirty="0">
              <a:solidFill>
                <a:srgbClr val="002060"/>
              </a:solidFill>
              <a:latin typeface="微软雅黑" panose="020B0503020204020204" pitchFamily="34" charset="-122"/>
              <a:ea typeface="微软雅黑" panose="020B0503020204020204" pitchFamily="34" charset="-122"/>
            </a:endParaRPr>
          </a:p>
        </p:txBody>
      </p:sp>
      <p:sp>
        <p:nvSpPr>
          <p:cNvPr id="42" name="内容占位符 2"/>
          <p:cNvSpPr txBox="1"/>
          <p:nvPr/>
        </p:nvSpPr>
        <p:spPr bwMode="auto">
          <a:xfrm>
            <a:off x="-123215" y="4079177"/>
            <a:ext cx="2960813" cy="3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en-US" altLang="zh-CN" sz="1400" kern="0" dirty="0">
                <a:solidFill>
                  <a:srgbClr val="002060"/>
                </a:solidFill>
                <a:latin typeface="微软雅黑" panose="020B0503020204020204" pitchFamily="34" charset="-122"/>
                <a:ea typeface="微软雅黑" panose="020B0503020204020204" pitchFamily="34" charset="-122"/>
              </a:rPr>
              <a:t>C: </a:t>
            </a:r>
            <a:r>
              <a:rPr kumimoji="1" lang="zh-CN" altLang="en-US" sz="1400" kern="0" dirty="0">
                <a:solidFill>
                  <a:srgbClr val="002060"/>
                </a:solidFill>
                <a:latin typeface="微软雅黑" panose="020B0503020204020204" pitchFamily="34" charset="-122"/>
                <a:ea typeface="微软雅黑" panose="020B0503020204020204" pitchFamily="34" charset="-122"/>
              </a:rPr>
              <a:t>通道数，</a:t>
            </a:r>
            <a:r>
              <a:rPr kumimoji="1" lang="en-US" altLang="zh-CN" sz="1400" kern="0" dirty="0">
                <a:solidFill>
                  <a:srgbClr val="002060"/>
                </a:solidFill>
                <a:latin typeface="微软雅黑" panose="020B0503020204020204" pitchFamily="34" charset="-122"/>
                <a:ea typeface="微软雅黑" panose="020B0503020204020204" pitchFamily="34" charset="-122"/>
              </a:rPr>
              <a:t>R: </a:t>
            </a:r>
            <a:r>
              <a:rPr kumimoji="1" lang="zh-CN" altLang="en-US" sz="1400" kern="0" dirty="0">
                <a:solidFill>
                  <a:srgbClr val="002060"/>
                </a:solidFill>
                <a:latin typeface="微软雅黑" panose="020B0503020204020204" pitchFamily="34" charset="-122"/>
                <a:ea typeface="微软雅黑" panose="020B0503020204020204" pitchFamily="34" charset="-122"/>
              </a:rPr>
              <a:t>卷积核高，</a:t>
            </a:r>
            <a:endParaRPr kumimoji="1" lang="en-US" altLang="zh-CN" sz="1400" kern="0" dirty="0">
              <a:solidFill>
                <a:srgbClr val="002060"/>
              </a:solidFill>
              <a:latin typeface="微软雅黑" panose="020B0503020204020204" pitchFamily="34" charset="-122"/>
              <a:ea typeface="微软雅黑" panose="020B0503020204020204" pitchFamily="34" charset="-122"/>
            </a:endParaRPr>
          </a:p>
        </p:txBody>
      </p:sp>
      <p:sp>
        <p:nvSpPr>
          <p:cNvPr id="43" name="内容占位符 2"/>
          <p:cNvSpPr txBox="1"/>
          <p:nvPr/>
        </p:nvSpPr>
        <p:spPr bwMode="auto">
          <a:xfrm>
            <a:off x="-123215" y="4677237"/>
            <a:ext cx="2374193" cy="22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en-US" altLang="zh-CN" sz="1400" kern="0" dirty="0">
                <a:solidFill>
                  <a:srgbClr val="002060"/>
                </a:solidFill>
                <a:latin typeface="微软雅黑" panose="020B0503020204020204" pitchFamily="34" charset="-122"/>
                <a:ea typeface="微软雅黑" panose="020B0503020204020204" pitchFamily="34" charset="-122"/>
              </a:rPr>
              <a:t>M: </a:t>
            </a:r>
            <a:r>
              <a:rPr kumimoji="1" lang="zh-CN" altLang="en-US" sz="1400" kern="0" dirty="0">
                <a:solidFill>
                  <a:srgbClr val="002060"/>
                </a:solidFill>
                <a:latin typeface="微软雅黑" panose="020B0503020204020204" pitchFamily="34" charset="-122"/>
                <a:ea typeface="微软雅黑" panose="020B0503020204020204" pitchFamily="34" charset="-122"/>
              </a:rPr>
              <a:t>卷积核数</a:t>
            </a:r>
            <a:r>
              <a:rPr kumimoji="1" lang="en-US" altLang="zh-CN" sz="1400" kern="0" dirty="0">
                <a:solidFill>
                  <a:srgbClr val="002060"/>
                </a:solidFill>
                <a:latin typeface="微软雅黑" panose="020B0503020204020204" pitchFamily="34" charset="-122"/>
                <a:ea typeface="微软雅黑" panose="020B0503020204020204" pitchFamily="34" charset="-122"/>
              </a:rPr>
              <a:t>/</a:t>
            </a:r>
            <a:r>
              <a:rPr kumimoji="1" lang="zh-CN" altLang="en-US" sz="1400" kern="0" dirty="0">
                <a:solidFill>
                  <a:srgbClr val="002060"/>
                </a:solidFill>
                <a:latin typeface="微软雅黑" panose="020B0503020204020204" pitchFamily="34" charset="-122"/>
                <a:ea typeface="微软雅黑" panose="020B0503020204020204" pitchFamily="34" charset="-122"/>
              </a:rPr>
              <a:t>通道</a:t>
            </a:r>
            <a:endParaRPr kumimoji="1" lang="zh-CN" altLang="en-US" sz="1400" kern="0" dirty="0">
              <a:solidFill>
                <a:srgbClr val="002060"/>
              </a:solidFill>
              <a:latin typeface="微软雅黑" panose="020B0503020204020204" pitchFamily="34" charset="-122"/>
              <a:ea typeface="微软雅黑" panose="020B0503020204020204" pitchFamily="34" charset="-122"/>
            </a:endParaRPr>
          </a:p>
        </p:txBody>
      </p:sp>
      <p:sp>
        <p:nvSpPr>
          <p:cNvPr id="44" name="内容占位符 2"/>
          <p:cNvSpPr txBox="1"/>
          <p:nvPr/>
        </p:nvSpPr>
        <p:spPr bwMode="auto">
          <a:xfrm>
            <a:off x="-103170" y="4357402"/>
            <a:ext cx="3832017" cy="32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nSpc>
                <a:spcPct val="130000"/>
              </a:lnSpc>
              <a:buClr>
                <a:srgbClr val="002060"/>
              </a:buClr>
            </a:pPr>
            <a:r>
              <a:rPr kumimoji="1" lang="en-US" altLang="zh-CN" sz="1400" kern="0" dirty="0">
                <a:solidFill>
                  <a:srgbClr val="002060"/>
                </a:solidFill>
                <a:latin typeface="微软雅黑" panose="020B0503020204020204" pitchFamily="34" charset="-122"/>
                <a:ea typeface="微软雅黑" panose="020B0503020204020204" pitchFamily="34" charset="-122"/>
              </a:rPr>
              <a:t>S: </a:t>
            </a:r>
            <a:r>
              <a:rPr kumimoji="1" lang="zh-CN" altLang="en-US" sz="1400" kern="0" dirty="0">
                <a:solidFill>
                  <a:srgbClr val="002060"/>
                </a:solidFill>
                <a:latin typeface="微软雅黑" panose="020B0503020204020204" pitchFamily="34" charset="-122"/>
                <a:ea typeface="微软雅黑" panose="020B0503020204020204" pitchFamily="34" charset="-122"/>
              </a:rPr>
              <a:t>卷积核宽，</a:t>
            </a:r>
            <a:r>
              <a:rPr kumimoji="1" lang="en-US" altLang="zh-CN" sz="1400" kern="0" dirty="0">
                <a:solidFill>
                  <a:srgbClr val="002060"/>
                </a:solidFill>
                <a:latin typeface="微软雅黑" panose="020B0503020204020204" pitchFamily="34" charset="-122"/>
                <a:ea typeface="微软雅黑" panose="020B0503020204020204" pitchFamily="34" charset="-122"/>
              </a:rPr>
              <a:t> U: </a:t>
            </a:r>
            <a:r>
              <a:rPr kumimoji="1" lang="zh-CN" altLang="en-US" sz="1400" kern="0" dirty="0">
                <a:solidFill>
                  <a:srgbClr val="002060"/>
                </a:solidFill>
                <a:latin typeface="微软雅黑" panose="020B0503020204020204" pitchFamily="34" charset="-122"/>
                <a:ea typeface="微软雅黑" panose="020B0503020204020204" pitchFamily="34" charset="-122"/>
              </a:rPr>
              <a:t>归一化权重数，</a:t>
            </a:r>
            <a:endParaRPr kumimoji="1" lang="en-US" altLang="zh-CN" sz="1400" kern="0" dirty="0">
              <a:solidFill>
                <a:srgbClr val="002060"/>
              </a:solidFill>
              <a:latin typeface="微软雅黑" panose="020B0503020204020204" pitchFamily="34" charset="-122"/>
              <a:ea typeface="微软雅黑" panose="020B0503020204020204" pitchFamily="34" charset="-122"/>
            </a:endParaRPr>
          </a:p>
        </p:txBody>
      </p:sp>
      <p:cxnSp>
        <p:nvCxnSpPr>
          <p:cNvPr id="45" name="Straight Connector 44"/>
          <p:cNvCxnSpPr/>
          <p:nvPr/>
        </p:nvCxnSpPr>
        <p:spPr bwMode="auto">
          <a:xfrm>
            <a:off x="119336" y="6597352"/>
            <a:ext cx="8784976"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Han</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Deep compression</a:t>
            </a:r>
            <a:r>
              <a:rPr lang="zh-CN" altLang="en-US" sz="1100" b="0" i="0" dirty="0">
                <a:solidFill>
                  <a:srgbClr val="4D5156"/>
                </a:solidFill>
                <a:effectLst/>
                <a:latin typeface="Arial" panose="020B0604020202020204" pitchFamily="34" charset="0"/>
              </a:rPr>
              <a:t>：</a:t>
            </a:r>
            <a:r>
              <a:rPr lang="en-US" altLang="zh-CN" sz="1100" b="0" i="0" dirty="0">
                <a:solidFill>
                  <a:srgbClr val="4D5156"/>
                </a:solidFill>
                <a:effectLst/>
                <a:latin typeface="Arial" panose="020B0604020202020204" pitchFamily="34" charset="0"/>
              </a:rPr>
              <a:t>Compressing deep neural network</a:t>
            </a:r>
            <a:r>
              <a:rPr lang="en-US" altLang="zh-CN" sz="1100" dirty="0">
                <a:solidFill>
                  <a:srgbClr val="4D5156"/>
                </a:solidFill>
                <a:latin typeface="Arial" panose="020B0604020202020204" pitchFamily="34" charset="0"/>
              </a:rPr>
              <a:t>s with pruning, trained quantization and Huffman coding</a:t>
            </a:r>
            <a:r>
              <a:rPr lang="en-US" sz="1100" b="0" i="0" dirty="0">
                <a:solidFill>
                  <a:srgbClr val="4D5156"/>
                </a:solidFill>
                <a:effectLst/>
                <a:latin typeface="Arial" panose="020B0604020202020204" pitchFamily="34" charset="0"/>
              </a:rPr>
              <a:t>”, ICLR, 2016 </a:t>
            </a:r>
            <a:endParaRPr lang="zh-CN" altLang="zh-CN" sz="1100" dirty="0">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7592593" y="2331778"/>
            <a:ext cx="4107529" cy="2808312"/>
          </a:xfrm>
          <a:prstGeom prst="rect">
            <a:avLst/>
          </a:prstGeom>
        </p:spPr>
      </p:pic>
      <p:sp>
        <p:nvSpPr>
          <p:cNvPr id="3" name="矩形 11"/>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4.1.4</a:t>
            </a:r>
            <a:r>
              <a:rPr kumimoji="1" lang="zh-CN" altLang="en-US" sz="3600" b="1" dirty="0">
                <a:solidFill>
                  <a:srgbClr val="002060"/>
                </a:solidFill>
                <a:latin typeface="微软雅黑" panose="020B0503020204020204" pitchFamily="34" charset="-122"/>
                <a:ea typeface="微软雅黑" panose="020B0503020204020204" pitchFamily="34" charset="-122"/>
              </a:rPr>
              <a:t> 非线性量化</a:t>
            </a:r>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mc:AlternateContent xmlns:mc="http://schemas.openxmlformats.org/markup-compatibility/2006">
        <mc:Choice xmlns:a14="http://schemas.microsoft.com/office/drawing/2010/main" Requires="a14">
          <p:sp>
            <p:nvSpPr>
              <p:cNvPr id="20"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二值权重神经网络（</a:t>
                </a:r>
                <a:r>
                  <a:rPr kumimoji="1" lang="en-US" altLang="zh-CN" sz="2300" kern="0" dirty="0">
                    <a:solidFill>
                      <a:srgbClr val="002060"/>
                    </a:solidFill>
                    <a:latin typeface="微软雅黑" panose="020B0503020204020204" pitchFamily="34" charset="-122"/>
                    <a:ea typeface="微软雅黑" panose="020B0503020204020204" pitchFamily="34" charset="-122"/>
                  </a:rPr>
                  <a:t>Binary Weight Net</a:t>
                </a:r>
                <a:r>
                  <a:rPr kumimoji="1" lang="zh-CN" altLang="en-US" sz="2300" kern="0" dirty="0">
                    <a:solidFill>
                      <a:srgbClr val="002060"/>
                    </a:solidFill>
                    <a:latin typeface="微软雅黑" panose="020B0503020204020204" pitchFamily="34" charset="-122"/>
                    <a:ea typeface="微软雅黑" panose="020B0503020204020204" pitchFamily="34" charset="-122"/>
                  </a:rPr>
                  <a:t>）</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权重 </a:t>
                </a:r>
                <a14:m>
                  <m:oMath xmlns:m="http://schemas.openxmlformats.org/officeDocument/2006/math">
                    <m:r>
                      <a:rPr kumimoji="1" lang="en-US" altLang="zh-CN" sz="2000" i="1" kern="0" dirty="0">
                        <a:solidFill>
                          <a:srgbClr val="002060"/>
                        </a:solidFill>
                        <a:latin typeface="Cambria Math" panose="02040503050406030204" pitchFamily="18" charset="0"/>
                        <a:ea typeface="微软雅黑" panose="020B0503020204020204" pitchFamily="34" charset="-122"/>
                      </a:rPr>
                      <m:t>∈</m:t>
                    </m:r>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e>
                    </m:d>
                  </m:oMath>
                </a14:m>
                <a:r>
                  <a:rPr kumimoji="1" lang="en-US" altLang="zh-CN" sz="2000" kern="0" dirty="0">
                    <a:solidFill>
                      <a:srgbClr val="002060"/>
                    </a:solidFill>
                    <a:latin typeface="微软雅黑" panose="020B0503020204020204" pitchFamily="34" charset="-122"/>
                    <a:ea typeface="微软雅黑" panose="020B0503020204020204" pitchFamily="34" charset="-122"/>
                  </a:rPr>
                  <a:t> </a:t>
                </a:r>
                <a:r>
                  <a:rPr kumimoji="1" lang="zh-CN" altLang="en-US" sz="2000" kern="0" dirty="0">
                    <a:solidFill>
                      <a:srgbClr val="002060"/>
                    </a:solidFill>
                    <a:latin typeface="微软雅黑" panose="020B0503020204020204" pitchFamily="34" charset="-122"/>
                    <a:ea typeface="微软雅黑" panose="020B0503020204020204" pitchFamily="34" charset="-122"/>
                    <a:sym typeface="+mn-ea"/>
                  </a:rPr>
                  <a:t>或 </a:t>
                </a:r>
                <a14:m>
                  <m:oMath xmlns:m="http://schemas.openxmlformats.org/officeDocument/2006/math">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𝒘</m:t>
                        </m:r>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𝒘</m:t>
                        </m:r>
                      </m:e>
                    </m:d>
                  </m:oMath>
                </a14:m>
                <a:r>
                  <a:rPr kumimoji="1" lang="en-US" altLang="zh-CN" sz="2000" kern="0" dirty="0">
                    <a:solidFill>
                      <a:srgbClr val="002060"/>
                    </a:solidFill>
                    <a:latin typeface="微软雅黑" panose="020B0503020204020204" pitchFamily="34" charset="-122"/>
                    <a:ea typeface="微软雅黑" panose="020B0503020204020204" pitchFamily="34" charset="-122"/>
                  </a:rPr>
                  <a:t> </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MAC</a:t>
                </a:r>
                <a:r>
                  <a:rPr kumimoji="1" lang="zh-CN" altLang="en-US" sz="2000" kern="0" dirty="0">
                    <a:solidFill>
                      <a:srgbClr val="002060"/>
                    </a:solidFill>
                    <a:latin typeface="微软雅黑" panose="020B0503020204020204" pitchFamily="34" charset="-122"/>
                    <a:ea typeface="微软雅黑" panose="020B0503020204020204" pitchFamily="34" charset="-122"/>
                  </a:rPr>
                  <a:t>退化为</a:t>
                </a:r>
                <a:r>
                  <a:rPr kumimoji="1" lang="zh-CN" altLang="en-US" sz="2000" kern="0" dirty="0">
                    <a:solidFill>
                      <a:srgbClr val="C00000"/>
                    </a:solidFill>
                    <a:latin typeface="微软雅黑" panose="020B0503020204020204" pitchFamily="34" charset="-122"/>
                    <a:ea typeface="微软雅黑" panose="020B0503020204020204" pitchFamily="34" charset="-122"/>
                  </a:rPr>
                  <a:t>加减法</a:t>
                </a: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如：</a:t>
                </a:r>
                <a:r>
                  <a:rPr kumimoji="1" lang="en-US" altLang="zh-CN" sz="2000" dirty="0" err="1">
                    <a:solidFill>
                      <a:srgbClr val="002060"/>
                    </a:solidFill>
                    <a:latin typeface="微软雅黑" panose="020B0503020204020204" pitchFamily="34" charset="-122"/>
                    <a:ea typeface="微软雅黑" panose="020B0503020204020204" pitchFamily="34" charset="-122"/>
                  </a:rPr>
                  <a:t>BinaryConnect</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三值权重神经网络（</a:t>
                </a:r>
                <a:r>
                  <a:rPr kumimoji="1" lang="en-US" altLang="zh-CN" sz="2300" kern="0" dirty="0">
                    <a:solidFill>
                      <a:srgbClr val="002060"/>
                    </a:solidFill>
                    <a:latin typeface="微软雅黑" panose="020B0503020204020204" pitchFamily="34" charset="-122"/>
                    <a:ea typeface="微软雅黑" panose="020B0503020204020204" pitchFamily="34" charset="-122"/>
                  </a:rPr>
                  <a:t>Ternary Weight Net</a:t>
                </a:r>
                <a:r>
                  <a:rPr kumimoji="1" lang="zh-CN" altLang="en-US" sz="2300" kern="0" dirty="0">
                    <a:solidFill>
                      <a:srgbClr val="002060"/>
                    </a:solidFill>
                    <a:latin typeface="微软雅黑" panose="020B0503020204020204" pitchFamily="34" charset="-122"/>
                    <a:ea typeface="微软雅黑" panose="020B0503020204020204" pitchFamily="34" charset="-122"/>
                  </a:rPr>
                  <a:t>）</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权重 </a:t>
                </a:r>
                <a14:m>
                  <m:oMath xmlns:m="http://schemas.openxmlformats.org/officeDocument/2006/math">
                    <m:r>
                      <a:rPr kumimoji="1" lang="en-US" altLang="zh-CN" sz="2000" i="1" kern="0" dirty="0">
                        <a:solidFill>
                          <a:srgbClr val="002060"/>
                        </a:solidFill>
                        <a:latin typeface="Cambria Math" panose="02040503050406030204" pitchFamily="18" charset="0"/>
                        <a:ea typeface="微软雅黑" panose="020B0503020204020204" pitchFamily="34" charset="-122"/>
                      </a:rPr>
                      <m:t>∈</m:t>
                    </m:r>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b="0" i="1" kern="0" dirty="0">
                            <a:solidFill>
                              <a:srgbClr val="002060"/>
                            </a:solidFill>
                            <a:latin typeface="Cambria Math" panose="02040503050406030204" pitchFamily="18" charset="0"/>
                            <a:ea typeface="微软雅黑" panose="020B0503020204020204" pitchFamily="34" charset="-122"/>
                          </a:rPr>
                          <m:t>0</m:t>
                        </m:r>
                        <m:r>
                          <a:rPr kumimoji="1" lang="zh-CN" altLang="en-US" sz="2000" b="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e>
                    </m:d>
                  </m:oMath>
                </a14:m>
                <a:endParaRPr kumimoji="1" lang="en-US" altLang="zh-CN" sz="2000" kern="0" dirty="0">
                  <a:solidFill>
                    <a:srgbClr val="002060"/>
                  </a:solidFill>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ea typeface="微软雅黑" panose="020B0503020204020204" pitchFamily="34" charset="-122"/>
                  </a:rPr>
                  <a:t>改进：伸缩权重 </a:t>
                </a:r>
                <a14:m>
                  <m:oMath xmlns:m="http://schemas.openxmlformats.org/officeDocument/2006/math">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𝒘</m:t>
                        </m:r>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𝟎</m:t>
                        </m:r>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𝒘</m:t>
                        </m:r>
                      </m:e>
                    </m:d>
                  </m:oMath>
                </a14:m>
                <a:r>
                  <a:rPr kumimoji="1" lang="en-US" altLang="zh-CN" sz="2000" kern="0" dirty="0">
                    <a:solidFill>
                      <a:srgbClr val="002060"/>
                    </a:solidFill>
                    <a:latin typeface="微软雅黑" panose="020B0503020204020204" pitchFamily="34" charset="-122"/>
                    <a:ea typeface="微软雅黑" panose="020B0503020204020204" pitchFamily="34" charset="-122"/>
                  </a:rPr>
                  <a:t> </a:t>
                </a:r>
                <a:r>
                  <a:rPr kumimoji="1" lang="zh-CN" altLang="en-US" sz="2000" kern="0" dirty="0">
                    <a:solidFill>
                      <a:srgbClr val="002060"/>
                    </a:solidFill>
                    <a:latin typeface="微软雅黑" panose="020B0503020204020204" pitchFamily="34" charset="-122"/>
                    <a:ea typeface="微软雅黑" panose="020B0503020204020204" pitchFamily="34" charset="-122"/>
                  </a:rPr>
                  <a:t>或 </a:t>
                </a:r>
                <a14:m>
                  <m:oMath xmlns:m="http://schemas.openxmlformats.org/officeDocument/2006/math">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sSub>
                          <m:sSubPr>
                            <m:ctrlPr>
                              <a:rPr kumimoji="1" lang="en-US" altLang="zh-CN" sz="2000" i="1" kern="0" dirty="0">
                                <a:solidFill>
                                  <a:srgbClr val="002060"/>
                                </a:solidFill>
                                <a:latin typeface="Cambria Math" panose="02040503050406030204" pitchFamily="18" charset="0"/>
                                <a:ea typeface="微软雅黑" panose="020B0503020204020204" pitchFamily="34" charset="-122"/>
                              </a:rPr>
                            </m:ctrlPr>
                          </m:sSubPr>
                          <m:e>
                            <m:r>
                              <a:rPr kumimoji="1" lang="en-US" altLang="zh-CN" sz="2000" i="1" kern="0" dirty="0">
                                <a:solidFill>
                                  <a:srgbClr val="002060"/>
                                </a:solidFill>
                                <a:latin typeface="Cambria Math" panose="02040503050406030204" pitchFamily="18" charset="0"/>
                                <a:ea typeface="微软雅黑" panose="020B0503020204020204" pitchFamily="34" charset="-122"/>
                              </a:rPr>
                              <m:t>𝒘</m:t>
                            </m:r>
                          </m:e>
                          <m:sub>
                            <m:r>
                              <a:rPr kumimoji="1" lang="en-US" altLang="zh-CN" sz="2000" i="1" kern="0" dirty="0">
                                <a:solidFill>
                                  <a:srgbClr val="002060"/>
                                </a:solidFill>
                                <a:latin typeface="Cambria Math" panose="02040503050406030204" pitchFamily="18" charset="0"/>
                                <a:ea typeface="微软雅黑" panose="020B0503020204020204" pitchFamily="34" charset="-122"/>
                              </a:rPr>
                              <m:t>𝟏</m:t>
                            </m:r>
                          </m:sub>
                        </m:sSub>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𝟎</m:t>
                        </m:r>
                        <m:r>
                          <a:rPr kumimoji="1" lang="zh-CN" altLang="en-US" sz="2000" i="1" kern="0" dirty="0">
                            <a:solidFill>
                              <a:srgbClr val="002060"/>
                            </a:solidFill>
                            <a:latin typeface="Cambria Math" panose="02040503050406030204" pitchFamily="18" charset="0"/>
                            <a:ea typeface="微软雅黑" panose="020B0503020204020204" pitchFamily="34" charset="-122"/>
                          </a:rPr>
                          <m:t>，</m:t>
                        </m:r>
                        <m:sSub>
                          <m:sSubPr>
                            <m:ctrlPr>
                              <a:rPr kumimoji="1" lang="en-US" altLang="zh-CN" sz="2000" i="1" kern="0" dirty="0">
                                <a:solidFill>
                                  <a:srgbClr val="002060"/>
                                </a:solidFill>
                                <a:latin typeface="Cambria Math" panose="02040503050406030204" pitchFamily="18" charset="0"/>
                                <a:ea typeface="微软雅黑" panose="020B0503020204020204" pitchFamily="34" charset="-122"/>
                              </a:rPr>
                            </m:ctrlPr>
                          </m:sSubPr>
                          <m:e>
                            <m:r>
                              <a:rPr kumimoji="1" lang="en-US" altLang="zh-CN" sz="2000" i="1" kern="0" dirty="0">
                                <a:solidFill>
                                  <a:srgbClr val="002060"/>
                                </a:solidFill>
                                <a:latin typeface="Cambria Math" panose="02040503050406030204" pitchFamily="18" charset="0"/>
                                <a:ea typeface="微软雅黑" panose="020B0503020204020204" pitchFamily="34" charset="-122"/>
                              </a:rPr>
                              <m:t>𝒘</m:t>
                            </m:r>
                          </m:e>
                          <m:sub>
                            <m:r>
                              <a:rPr kumimoji="1" lang="en-US" altLang="zh-CN" sz="2000" i="1" kern="0" dirty="0">
                                <a:solidFill>
                                  <a:srgbClr val="002060"/>
                                </a:solidFill>
                                <a:latin typeface="Cambria Math" panose="02040503050406030204" pitchFamily="18" charset="0"/>
                                <a:ea typeface="微软雅黑" panose="020B0503020204020204" pitchFamily="34" charset="-122"/>
                              </a:rPr>
                              <m:t>𝟐</m:t>
                            </m:r>
                          </m:sub>
                        </m:sSub>
                      </m:e>
                    </m:d>
                  </m:oMath>
                </a14:m>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7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二值神经网络（</a:t>
                </a:r>
                <a:r>
                  <a:rPr kumimoji="1" lang="en-US" altLang="zh-CN" sz="2300" kern="0" dirty="0">
                    <a:solidFill>
                      <a:srgbClr val="002060"/>
                    </a:solidFill>
                    <a:latin typeface="微软雅黑" panose="020B0503020204020204" pitchFamily="34" charset="-122"/>
                    <a:ea typeface="微软雅黑" panose="020B0503020204020204" pitchFamily="34" charset="-122"/>
                  </a:rPr>
                  <a:t>Binarized Neural Net)</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权重、激活 </a:t>
                </a:r>
                <a14:m>
                  <m:oMath xmlns:m="http://schemas.openxmlformats.org/officeDocument/2006/math">
                    <m:r>
                      <a:rPr kumimoji="1" lang="en-US" altLang="zh-CN" sz="2000" i="1" kern="0" dirty="0">
                        <a:solidFill>
                          <a:srgbClr val="002060"/>
                        </a:solidFill>
                        <a:latin typeface="Cambria Math" panose="02040503050406030204" pitchFamily="18" charset="0"/>
                        <a:ea typeface="微软雅黑" panose="020B0503020204020204" pitchFamily="34" charset="-122"/>
                      </a:rPr>
                      <m:t>∈</m:t>
                    </m:r>
                    <m:d>
                      <m:dPr>
                        <m:begChr m:val="{"/>
                        <m:endChr m:val="}"/>
                        <m:ctrlPr>
                          <a:rPr kumimoji="1" lang="en-US" altLang="zh-CN" sz="2000" i="1" kern="0" dirty="0">
                            <a:solidFill>
                              <a:srgbClr val="002060"/>
                            </a:solidFill>
                            <a:latin typeface="Cambria Math" panose="02040503050406030204" pitchFamily="18" charset="0"/>
                            <a:ea typeface="微软雅黑" panose="020B0503020204020204" pitchFamily="34" charset="-122"/>
                          </a:rPr>
                        </m:ctrlPr>
                      </m:dPr>
                      <m:e>
                        <m:r>
                          <a:rPr kumimoji="1" lang="en-US" altLang="zh-CN"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r>
                          <a:rPr kumimoji="1" lang="zh-CN" altLang="en-US" sz="2000" i="1" kern="0" dirty="0">
                            <a:solidFill>
                              <a:srgbClr val="002060"/>
                            </a:solidFill>
                            <a:latin typeface="Cambria Math" panose="02040503050406030204" pitchFamily="18" charset="0"/>
                            <a:ea typeface="微软雅黑" panose="020B0503020204020204" pitchFamily="34" charset="-122"/>
                          </a:rPr>
                          <m:t>，</m:t>
                        </m:r>
                        <m:r>
                          <a:rPr kumimoji="1" lang="en-US" altLang="zh-CN" sz="2000" i="1" kern="0" dirty="0">
                            <a:solidFill>
                              <a:srgbClr val="002060"/>
                            </a:solidFill>
                            <a:latin typeface="Cambria Math" panose="02040503050406030204" pitchFamily="18" charset="0"/>
                            <a:ea typeface="微软雅黑" panose="020B0503020204020204" pitchFamily="34" charset="-122"/>
                          </a:rPr>
                          <m:t>1</m:t>
                        </m:r>
                      </m:e>
                    </m:d>
                  </m:oMath>
                </a14:m>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MAC</a:t>
                </a:r>
                <a:r>
                  <a:rPr kumimoji="1" lang="zh-CN" altLang="en-US" sz="2000" kern="0" dirty="0">
                    <a:solidFill>
                      <a:srgbClr val="002060"/>
                    </a:solidFill>
                    <a:latin typeface="微软雅黑" panose="020B0503020204020204" pitchFamily="34" charset="-122"/>
                    <a:ea typeface="微软雅黑" panose="020B0503020204020204" pitchFamily="34" charset="-122"/>
                  </a:rPr>
                  <a:t>退化为 </a:t>
                </a:r>
                <a:r>
                  <a:rPr kumimoji="1" lang="en-US" altLang="zh-CN" sz="2000" kern="0" dirty="0">
                    <a:solidFill>
                      <a:srgbClr val="C00000"/>
                    </a:solidFill>
                    <a:latin typeface="微软雅黑" panose="020B0503020204020204" pitchFamily="34" charset="-122"/>
                    <a:ea typeface="微软雅黑" panose="020B0503020204020204" pitchFamily="34" charset="-122"/>
                  </a:rPr>
                  <a:t>XNOR &amp; </a:t>
                </a:r>
                <a:r>
                  <a:rPr kumimoji="1" lang="zh-CN" altLang="en-US" sz="2000" kern="0" dirty="0">
                    <a:solidFill>
                      <a:srgbClr val="C00000"/>
                    </a:solidFill>
                    <a:latin typeface="微软雅黑" panose="020B0503020204020204" pitchFamily="34" charset="-122"/>
                    <a:ea typeface="微软雅黑" panose="020B0503020204020204" pitchFamily="34" charset="-122"/>
                  </a:rPr>
                  <a:t>计数位</a:t>
                </a: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如：</a:t>
                </a:r>
                <a:r>
                  <a:rPr kumimoji="1" lang="en-US" altLang="zh-CN" sz="2000" dirty="0">
                    <a:solidFill>
                      <a:srgbClr val="002060"/>
                    </a:solidFill>
                    <a:latin typeface="微软雅黑" panose="020B0503020204020204" pitchFamily="34" charset="-122"/>
                    <a:ea typeface="微软雅黑" panose="020B0503020204020204" pitchFamily="34" charset="-122"/>
                  </a:rPr>
                  <a:t>XNOR-Net</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6"/>
                <a:ext cx="8856984" cy="5544617"/>
              </a:xfrm>
              <a:prstGeom prst="rect">
                <a:avLst/>
              </a:prstGeom>
              <a:blipFill rotWithShape="1">
                <a:blip r:embed="rId1"/>
                <a:stretch>
                  <a:fillRect l="-4" t="-5" r="4"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36" name="Rectangle 28"/>
          <p:cNvSpPr>
            <a:spLocks noChangeArrowheads="1"/>
          </p:cNvSpPr>
          <p:nvPr/>
        </p:nvSpPr>
        <p:spPr bwMode="auto">
          <a:xfrm>
            <a:off x="-238889" y="2344487"/>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endParaRPr lang="zh-CN" altLang="en-US" sz="3600" b="1" dirty="0">
              <a:solidFill>
                <a:srgbClr val="002060"/>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2"/>
          <a:stretch>
            <a:fillRect/>
          </a:stretch>
        </p:blipFill>
        <p:spPr>
          <a:xfrm>
            <a:off x="7480857" y="1589372"/>
            <a:ext cx="3692149" cy="1388561"/>
          </a:xfrm>
          <a:prstGeom prst="rect">
            <a:avLst/>
          </a:prstGeom>
        </p:spPr>
      </p:pic>
      <p:sp>
        <p:nvSpPr>
          <p:cNvPr id="11" name="内容占位符 2"/>
          <p:cNvSpPr txBox="1"/>
          <p:nvPr/>
        </p:nvSpPr>
        <p:spPr bwMode="auto">
          <a:xfrm>
            <a:off x="3624261" y="2213598"/>
            <a:ext cx="1800200" cy="392982"/>
          </a:xfrm>
          <a:prstGeom prst="rect">
            <a:avLst/>
          </a:prstGeom>
          <a:noFill/>
          <a:ln>
            <a:solidFill>
              <a:schemeClr val="bg1">
                <a:lumMod val="65000"/>
              </a:schemeClr>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FF0000"/>
                </a:solidFill>
                <a:latin typeface="微软雅黑" panose="020B0503020204020204" pitchFamily="34" charset="-122"/>
                <a:ea typeface="微软雅黑" panose="020B0503020204020204" pitchFamily="34" charset="-122"/>
              </a:rPr>
              <a:t>精度损失</a:t>
            </a:r>
            <a:r>
              <a:rPr kumimoji="1" lang="en-US" altLang="zh-CN" sz="1600" kern="0" dirty="0">
                <a:solidFill>
                  <a:srgbClr val="FF0000"/>
                </a:solidFill>
                <a:latin typeface="微软雅黑" panose="020B0503020204020204" pitchFamily="34" charset="-122"/>
                <a:ea typeface="微软雅黑" panose="020B0503020204020204" pitchFamily="34" charset="-122"/>
              </a:rPr>
              <a:t>: 19%</a:t>
            </a:r>
            <a:endParaRPr kumimoji="1" lang="en-US" altLang="zh-CN" sz="1600" kern="0" dirty="0">
              <a:solidFill>
                <a:srgbClr val="FF0000"/>
              </a:solidFill>
              <a:latin typeface="微软雅黑" panose="020B0503020204020204" pitchFamily="34" charset="-122"/>
              <a:ea typeface="微软雅黑" panose="020B0503020204020204" pitchFamily="34" charset="-122"/>
            </a:endParaRPr>
          </a:p>
        </p:txBody>
      </p:sp>
      <p:sp>
        <p:nvSpPr>
          <p:cNvPr id="12" name="内容占位符 2"/>
          <p:cNvSpPr txBox="1"/>
          <p:nvPr/>
        </p:nvSpPr>
        <p:spPr bwMode="auto">
          <a:xfrm>
            <a:off x="4493100" y="5877274"/>
            <a:ext cx="2168064" cy="392982"/>
          </a:xfrm>
          <a:prstGeom prst="rect">
            <a:avLst/>
          </a:prstGeom>
          <a:noFill/>
          <a:ln>
            <a:solidFill>
              <a:schemeClr val="bg1">
                <a:lumMod val="65000"/>
              </a:schemeClr>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FF0000"/>
                </a:solidFill>
                <a:latin typeface="微软雅黑" panose="020B0503020204020204" pitchFamily="34" charset="-122"/>
                <a:ea typeface="微软雅黑" panose="020B0503020204020204" pitchFamily="34" charset="-122"/>
              </a:rPr>
              <a:t>精度损失</a:t>
            </a:r>
            <a:r>
              <a:rPr kumimoji="1" lang="en-US" altLang="zh-CN" sz="1600" kern="0" dirty="0">
                <a:solidFill>
                  <a:srgbClr val="FF0000"/>
                </a:solidFill>
                <a:latin typeface="微软雅黑" panose="020B0503020204020204" pitchFamily="34" charset="-122"/>
                <a:ea typeface="微软雅黑" panose="020B0503020204020204" pitchFamily="34" charset="-122"/>
              </a:rPr>
              <a:t>: 29.8%</a:t>
            </a:r>
            <a:endParaRPr kumimoji="1" lang="en-US" altLang="zh-CN" sz="1600" kern="0" dirty="0">
              <a:solidFill>
                <a:srgbClr val="FF0000"/>
              </a:solidFill>
              <a:latin typeface="微软雅黑" panose="020B0503020204020204" pitchFamily="34" charset="-122"/>
              <a:ea typeface="微软雅黑" panose="020B0503020204020204" pitchFamily="34" charset="-122"/>
            </a:endParaRPr>
          </a:p>
        </p:txBody>
      </p:sp>
      <p:sp>
        <p:nvSpPr>
          <p:cNvPr id="14" name="内容占位符 2"/>
          <p:cNvSpPr txBox="1"/>
          <p:nvPr/>
        </p:nvSpPr>
        <p:spPr bwMode="auto">
          <a:xfrm>
            <a:off x="4386113" y="4232434"/>
            <a:ext cx="2168064" cy="392982"/>
          </a:xfrm>
          <a:prstGeom prst="rect">
            <a:avLst/>
          </a:prstGeom>
          <a:noFill/>
          <a:ln>
            <a:solidFill>
              <a:schemeClr val="bg1">
                <a:lumMod val="65000"/>
              </a:schemeClr>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FF0000"/>
                </a:solidFill>
                <a:latin typeface="微软雅黑" panose="020B0503020204020204" pitchFamily="34" charset="-122"/>
                <a:ea typeface="微软雅黑" panose="020B0503020204020204" pitchFamily="34" charset="-122"/>
              </a:rPr>
              <a:t>精度损失</a:t>
            </a:r>
            <a:r>
              <a:rPr kumimoji="1" lang="en-US" altLang="zh-CN" sz="1600" kern="0" dirty="0">
                <a:solidFill>
                  <a:srgbClr val="FF0000"/>
                </a:solidFill>
                <a:latin typeface="微软雅黑" panose="020B0503020204020204" pitchFamily="34" charset="-122"/>
                <a:ea typeface="微软雅黑" panose="020B0503020204020204" pitchFamily="34" charset="-122"/>
              </a:rPr>
              <a:t>: 0.6%</a:t>
            </a:r>
            <a:endParaRPr kumimoji="1" lang="en-US" altLang="zh-CN" sz="1600" kern="0" dirty="0">
              <a:solidFill>
                <a:srgbClr val="FF0000"/>
              </a:solidFill>
              <a:latin typeface="微软雅黑" panose="020B0503020204020204" pitchFamily="34" charset="-122"/>
              <a:ea typeface="微软雅黑" panose="020B0503020204020204" pitchFamily="34" charset="-122"/>
            </a:endParaRPr>
          </a:p>
        </p:txBody>
      </p:sp>
      <p:sp>
        <p:nvSpPr>
          <p:cNvPr id="2" name="矩形: 圆角 15"/>
          <p:cNvSpPr/>
          <p:nvPr/>
        </p:nvSpPr>
        <p:spPr bwMode="auto">
          <a:xfrm>
            <a:off x="6808800" y="1196751"/>
            <a:ext cx="5263864" cy="5070176"/>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TextBox 2"/>
          <p:cNvSpPr txBox="1"/>
          <p:nvPr/>
        </p:nvSpPr>
        <p:spPr bwMode="auto">
          <a:xfrm flipH="1">
            <a:off x="7812644" y="3081583"/>
            <a:ext cx="3133108"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800" b="1" dirty="0">
                <a:solidFill>
                  <a:srgbClr val="002060"/>
                </a:solidFill>
                <a:latin typeface="微软雅黑" panose="020B0503020204020204" pitchFamily="34" charset="-122"/>
                <a:ea typeface="微软雅黑" panose="020B0503020204020204" pitchFamily="34" charset="-122"/>
              </a:rPr>
              <a:t>BWN</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a:solidFill>
                  <a:srgbClr val="002060"/>
                </a:solidFill>
                <a:latin typeface="微软雅黑" panose="020B0503020204020204" pitchFamily="34" charset="-122"/>
                <a:ea typeface="微软雅黑" panose="020B0503020204020204" pitchFamily="34" charset="-122"/>
              </a:rPr>
              <a:t>MAC</a:t>
            </a:r>
            <a:r>
              <a:rPr lang="zh-CN" altLang="en-US" sz="1800" b="1" dirty="0">
                <a:solidFill>
                  <a:srgbClr val="002060"/>
                </a:solidFill>
                <a:latin typeface="微软雅黑" panose="020B0503020204020204" pitchFamily="34" charset="-122"/>
                <a:ea typeface="微软雅黑" panose="020B0503020204020204" pitchFamily="34" charset="-122"/>
              </a:rPr>
              <a:t>退化为加减法</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5" name="TextBox 4"/>
          <p:cNvSpPr txBox="1"/>
          <p:nvPr/>
        </p:nvSpPr>
        <p:spPr bwMode="auto">
          <a:xfrm flipH="1">
            <a:off x="7408423" y="5579948"/>
            <a:ext cx="4140368"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800" b="1" dirty="0">
                <a:solidFill>
                  <a:srgbClr val="002060"/>
                </a:solidFill>
                <a:latin typeface="微软雅黑" panose="020B0503020204020204" pitchFamily="34" charset="-122"/>
                <a:ea typeface="微软雅黑" panose="020B0503020204020204" pitchFamily="34" charset="-122"/>
              </a:rPr>
              <a:t>BNN</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a:solidFill>
                  <a:srgbClr val="002060"/>
                </a:solidFill>
                <a:latin typeface="微软雅黑" panose="020B0503020204020204" pitchFamily="34" charset="-122"/>
                <a:ea typeface="微软雅黑" panose="020B0503020204020204" pitchFamily="34" charset="-122"/>
              </a:rPr>
              <a:t>MAC</a:t>
            </a:r>
            <a:r>
              <a:rPr lang="zh-CN" altLang="en-US" sz="1800" b="1" dirty="0">
                <a:solidFill>
                  <a:srgbClr val="002060"/>
                </a:solidFill>
                <a:latin typeface="微软雅黑" panose="020B0503020204020204" pitchFamily="34" charset="-122"/>
                <a:ea typeface="微软雅黑" panose="020B0503020204020204" pitchFamily="34" charset="-122"/>
              </a:rPr>
              <a:t>退化为</a:t>
            </a:r>
            <a:r>
              <a:rPr lang="en-US" altLang="zh-CN" sz="1800" b="1" dirty="0">
                <a:solidFill>
                  <a:srgbClr val="002060"/>
                </a:solidFill>
                <a:latin typeface="微软雅黑" panose="020B0503020204020204" pitchFamily="34" charset="-122"/>
                <a:ea typeface="微软雅黑" panose="020B0503020204020204" pitchFamily="34" charset="-122"/>
              </a:rPr>
              <a:t>XNOR &amp; </a:t>
            </a:r>
            <a:r>
              <a:rPr lang="zh-CN" altLang="en-US" sz="1800" b="1" dirty="0">
                <a:solidFill>
                  <a:srgbClr val="002060"/>
                </a:solidFill>
                <a:latin typeface="微软雅黑" panose="020B0503020204020204" pitchFamily="34" charset="-122"/>
                <a:ea typeface="微软雅黑" panose="020B0503020204020204" pitchFamily="34" charset="-122"/>
              </a:rPr>
              <a:t>计数位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3"/>
          <a:stretch>
            <a:fillRect/>
          </a:stretch>
        </p:blipFill>
        <p:spPr>
          <a:xfrm>
            <a:off x="7489479" y="3751979"/>
            <a:ext cx="3647883" cy="1746874"/>
          </a:xfrm>
          <a:prstGeom prst="rect">
            <a:avLst/>
          </a:prstGeom>
        </p:spPr>
      </p:pic>
      <p:cxnSp>
        <p:nvCxnSpPr>
          <p:cNvPr id="17" name="Straight Arrow Connector 16"/>
          <p:cNvCxnSpPr/>
          <p:nvPr/>
        </p:nvCxnSpPr>
        <p:spPr bwMode="auto">
          <a:xfrm>
            <a:off x="9713105" y="4149080"/>
            <a:ext cx="0" cy="144016"/>
          </a:xfrm>
          <a:prstGeom prst="straightConnector1">
            <a:avLst/>
          </a:prstGeom>
          <a:solidFill>
            <a:schemeClr val="accent1"/>
          </a:solidFill>
          <a:ln w="22225" cap="flat" cmpd="sng" algn="ctr">
            <a:solidFill>
              <a:schemeClr val="bg1"/>
            </a:solidFill>
            <a:prstDash val="solid"/>
            <a:round/>
            <a:headEnd type="none" w="med" len="med"/>
            <a:tailEnd type="arrow"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bwMode="auto">
          <a:xfrm flipH="1">
            <a:off x="9569089" y="4094130"/>
            <a:ext cx="836364" cy="25391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000" b="1" dirty="0">
                <a:solidFill>
                  <a:schemeClr val="bg1"/>
                </a:solidFill>
                <a:latin typeface="微软雅黑" panose="020B0503020204020204" pitchFamily="34" charset="-122"/>
                <a:ea typeface="微软雅黑" panose="020B0503020204020204" pitchFamily="34" charset="-122"/>
              </a:rPr>
              <a:t>XNOR</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cxnSp>
        <p:nvCxnSpPr>
          <p:cNvPr id="21" name="Connector: Curved 20"/>
          <p:cNvCxnSpPr>
            <a:stCxn id="31" idx="3"/>
            <a:endCxn id="28" idx="3"/>
          </p:cNvCxnSpPr>
          <p:nvPr/>
        </p:nvCxnSpPr>
        <p:spPr bwMode="auto">
          <a:xfrm flipH="1">
            <a:off x="10359492" y="4373633"/>
            <a:ext cx="172577" cy="270975"/>
          </a:xfrm>
          <a:prstGeom prst="curvedConnector3">
            <a:avLst>
              <a:gd name="adj1" fmla="val -69911"/>
            </a:avLst>
          </a:prstGeom>
          <a:solidFill>
            <a:schemeClr val="accent1"/>
          </a:solidFill>
          <a:ln w="19050" cap="flat" cmpd="sng" algn="ctr">
            <a:solidFill>
              <a:srgbClr val="222A5D"/>
            </a:solidFill>
            <a:prstDash val="solid"/>
            <a:round/>
            <a:headEnd type="none" w="med" len="med"/>
            <a:tailEnd type="arrow"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27"/>
          <p:cNvSpPr/>
          <p:nvPr/>
        </p:nvSpPr>
        <p:spPr bwMode="auto">
          <a:xfrm>
            <a:off x="10145154" y="4564071"/>
            <a:ext cx="214338" cy="1610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TextBox 29"/>
          <p:cNvSpPr txBox="1"/>
          <p:nvPr/>
        </p:nvSpPr>
        <p:spPr bwMode="auto">
          <a:xfrm flipH="1">
            <a:off x="10405453" y="4097042"/>
            <a:ext cx="1451187" cy="4001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000" b="1" dirty="0">
                <a:solidFill>
                  <a:srgbClr val="002060"/>
                </a:solidFill>
                <a:latin typeface="微软雅黑" panose="020B0503020204020204" pitchFamily="34" charset="-122"/>
                <a:ea typeface="微软雅黑" panose="020B0503020204020204" pitchFamily="34" charset="-122"/>
              </a:rPr>
              <a:t>计数位                    （</a:t>
            </a:r>
            <a:r>
              <a:rPr lang="en-US" altLang="zh-CN" sz="1000" b="1" dirty="0">
                <a:solidFill>
                  <a:srgbClr val="002060"/>
                </a:solidFill>
                <a:latin typeface="微软雅黑" panose="020B0503020204020204" pitchFamily="34" charset="-122"/>
                <a:ea typeface="微软雅黑" panose="020B0503020204020204" pitchFamily="34" charset="-122"/>
              </a:rPr>
              <a:t>Bit Counting</a:t>
            </a:r>
            <a:r>
              <a:rPr lang="zh-CN" altLang="en-US" sz="1000" b="1" dirty="0">
                <a:solidFill>
                  <a:srgbClr val="002060"/>
                </a:solidFill>
                <a:latin typeface="微软雅黑" panose="020B0503020204020204" pitchFamily="34" charset="-122"/>
                <a:ea typeface="微软雅黑" panose="020B0503020204020204" pitchFamily="34" charset="-122"/>
              </a:rPr>
              <a:t>）</a:t>
            </a:r>
            <a:endParaRPr lang="en-US" altLang="zh-CN" sz="1000" b="1" dirty="0">
              <a:solidFill>
                <a:srgbClr val="002060"/>
              </a:solidFill>
              <a:latin typeface="微软雅黑" panose="020B0503020204020204" pitchFamily="34" charset="-122"/>
              <a:ea typeface="微软雅黑" panose="020B0503020204020204" pitchFamily="34" charset="-122"/>
            </a:endParaRPr>
          </a:p>
        </p:txBody>
      </p:sp>
      <p:sp>
        <p:nvSpPr>
          <p:cNvPr id="31" name="Rectangle 30"/>
          <p:cNvSpPr/>
          <p:nvPr/>
        </p:nvSpPr>
        <p:spPr bwMode="auto">
          <a:xfrm>
            <a:off x="10317731" y="4293096"/>
            <a:ext cx="214338" cy="1610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Rectangle 34"/>
          <p:cNvSpPr/>
          <p:nvPr/>
        </p:nvSpPr>
        <p:spPr bwMode="auto">
          <a:xfrm>
            <a:off x="238889" y="980726"/>
            <a:ext cx="6432654" cy="3744418"/>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1775520" y="1844824"/>
            <a:ext cx="9336360" cy="3630092"/>
          </a:xfrm>
        </p:spPr>
        <p:txBody>
          <a:bodyPr/>
          <a:lstStyle/>
          <a:p>
            <a:pPr algn="l">
              <a:lnSpc>
                <a:spcPct val="130000"/>
              </a:lnSpc>
            </a:pPr>
            <a:r>
              <a:rPr kumimoji="1" lang="en-US" altLang="zh-CN" dirty="0">
                <a:solidFill>
                  <a:srgbClr val="002060"/>
                </a:solidFill>
                <a:latin typeface="微软雅黑" panose="020B0503020204020204" pitchFamily="34" charset="-122"/>
                <a:ea typeface="微软雅黑" panose="020B0503020204020204" pitchFamily="34" charset="-122"/>
              </a:rPr>
              <a:t>4.0 </a:t>
            </a:r>
            <a:r>
              <a:rPr kumimoji="1" lang="zh-CN" altLang="en-US" dirty="0">
                <a:solidFill>
                  <a:srgbClr val="002060"/>
                </a:solidFill>
                <a:latin typeface="微软雅黑" panose="020B0503020204020204" pitchFamily="34" charset="-122"/>
                <a:ea typeface="微软雅黑" panose="020B0503020204020204" pitchFamily="34" charset="-122"/>
              </a:rPr>
              <a:t>概述</a:t>
            </a:r>
            <a:br>
              <a:rPr kumimoji="1" lang="en-US" altLang="zh-CN" dirty="0">
                <a:solidFill>
                  <a:srgbClr val="002060"/>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4.1 </a:t>
            </a:r>
            <a:r>
              <a:rPr kumimoji="1" lang="zh-CN" altLang="en-US" dirty="0">
                <a:solidFill>
                  <a:srgbClr val="002060"/>
                </a:solidFill>
                <a:latin typeface="微软雅黑" panose="020B0503020204020204" pitchFamily="34" charset="-122"/>
                <a:ea typeface="微软雅黑" panose="020B0503020204020204" pitchFamily="34" charset="-122"/>
              </a:rPr>
              <a:t>模型量化技术 </a:t>
            </a:r>
            <a:br>
              <a:rPr kumimoji="1" lang="en-US" altLang="zh-CN" dirty="0">
                <a:solidFill>
                  <a:srgbClr val="002060"/>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4.2 </a:t>
            </a:r>
            <a:r>
              <a:rPr kumimoji="1" lang="zh-CN" altLang="en-US" dirty="0">
                <a:solidFill>
                  <a:srgbClr val="002060"/>
                </a:solidFill>
                <a:latin typeface="微软雅黑" panose="020B0503020204020204" pitchFamily="34" charset="-122"/>
                <a:ea typeface="微软雅黑" panose="020B0503020204020204" pitchFamily="34" charset="-122"/>
              </a:rPr>
              <a:t>模型压缩技术</a:t>
            </a:r>
            <a:br>
              <a:rPr kumimoji="1" lang="en-US" altLang="zh-CN" dirty="0">
                <a:solidFill>
                  <a:srgbClr val="002060"/>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4.3 </a:t>
            </a:r>
            <a:r>
              <a:rPr kumimoji="1" lang="zh-CN" altLang="en-US" dirty="0">
                <a:solidFill>
                  <a:srgbClr val="002060"/>
                </a:solidFill>
                <a:latin typeface="微软雅黑" panose="020B0503020204020204" pitchFamily="34" charset="-122"/>
                <a:ea typeface="微软雅黑" panose="020B0503020204020204" pitchFamily="34" charset="-122"/>
              </a:rPr>
              <a:t>轻量化模型</a:t>
            </a:r>
            <a:endParaRPr kumimoji="1"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2" name="矩形 1"/>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本章安排</a:t>
            </a:r>
            <a:endParaRPr lang="zh-CN" altLang="en-US" sz="3600" b="1" dirty="0"/>
          </a:p>
        </p:txBody>
      </p:sp>
    </p:spTree>
  </p:cSld>
  <p:clrMapOvr>
    <a:masterClrMapping/>
  </p:clrMapOvr>
  <p:transition spd="slow" advTm="602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
        <p:nvSpPr>
          <p:cNvPr id="20"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训练</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Sign</a:t>
            </a:r>
            <a:r>
              <a:rPr kumimoji="1" lang="zh-CN" altLang="en-US" sz="2000" kern="0" dirty="0">
                <a:solidFill>
                  <a:srgbClr val="002060"/>
                </a:solidFill>
                <a:latin typeface="微软雅黑" panose="020B0503020204020204" pitchFamily="34" charset="-122"/>
                <a:ea typeface="微软雅黑" panose="020B0503020204020204" pitchFamily="34" charset="-122"/>
              </a:rPr>
              <a:t>函数不可导，用</a:t>
            </a:r>
            <a:r>
              <a:rPr kumimoji="1" lang="en-US" altLang="zh-CN" sz="2000" kern="0" dirty="0">
                <a:solidFill>
                  <a:srgbClr val="002060"/>
                </a:solidFill>
                <a:latin typeface="微软雅黑" panose="020B0503020204020204" pitchFamily="34" charset="-122"/>
                <a:ea typeface="微软雅黑" panose="020B0503020204020204" pitchFamily="34" charset="-122"/>
              </a:rPr>
              <a:t>Clip</a:t>
            </a:r>
            <a:r>
              <a:rPr kumimoji="1" lang="zh-CN" altLang="en-US" sz="2000" kern="0" dirty="0">
                <a:solidFill>
                  <a:srgbClr val="002060"/>
                </a:solidFill>
                <a:latin typeface="微软雅黑" panose="020B0503020204020204" pitchFamily="34" charset="-122"/>
                <a:ea typeface="微软雅黑" panose="020B0503020204020204" pitchFamily="34" charset="-122"/>
              </a:rPr>
              <a:t>函数替代</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梯度消失问题：用</a:t>
            </a:r>
            <a:r>
              <a:rPr kumimoji="1" lang="en-US" altLang="zh-CN" sz="2000" kern="0" dirty="0">
                <a:solidFill>
                  <a:srgbClr val="002060"/>
                </a:solidFill>
                <a:latin typeface="微软雅黑" panose="020B0503020204020204" pitchFamily="34" charset="-122"/>
                <a:ea typeface="微软雅黑" panose="020B0503020204020204" pitchFamily="34" charset="-122"/>
              </a:rPr>
              <a:t>Adam</a:t>
            </a:r>
            <a:r>
              <a:rPr kumimoji="1" lang="zh-CN" altLang="en-US" sz="2000" kern="0" dirty="0">
                <a:solidFill>
                  <a:srgbClr val="002060"/>
                </a:solidFill>
                <a:latin typeface="微软雅黑" panose="020B0503020204020204" pitchFamily="34" charset="-122"/>
                <a:ea typeface="微软雅黑" panose="020B0503020204020204" pitchFamily="34" charset="-122"/>
              </a:rPr>
              <a:t>替代</a:t>
            </a:r>
            <a:r>
              <a:rPr kumimoji="1" lang="en-US" altLang="zh-CN" sz="2000" kern="0" dirty="0">
                <a:solidFill>
                  <a:srgbClr val="002060"/>
                </a:solidFill>
                <a:latin typeface="微软雅黑" panose="020B0503020204020204" pitchFamily="34" charset="-122"/>
                <a:ea typeface="微软雅黑" panose="020B0503020204020204" pitchFamily="34" charset="-122"/>
              </a:rPr>
              <a:t>SGD</a:t>
            </a:r>
            <a:r>
              <a:rPr kumimoji="1" lang="zh-CN" altLang="en-US" sz="2000" kern="0" dirty="0">
                <a:solidFill>
                  <a:srgbClr val="002060"/>
                </a:solidFill>
                <a:latin typeface="微软雅黑" panose="020B0503020204020204" pitchFamily="34" charset="-122"/>
                <a:ea typeface="微软雅黑" panose="020B0503020204020204" pitchFamily="34" charset="-122"/>
              </a:rPr>
              <a:t>进行训练</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2" name="Picture 1"/>
          <p:cNvPicPr>
            <a:picLocks noChangeAspect="1"/>
          </p:cNvPicPr>
          <p:nvPr/>
        </p:nvPicPr>
        <p:blipFill>
          <a:blip r:embed="rId1"/>
          <a:stretch>
            <a:fillRect/>
          </a:stretch>
        </p:blipFill>
        <p:spPr>
          <a:xfrm>
            <a:off x="807772" y="3903362"/>
            <a:ext cx="10576455" cy="2232248"/>
          </a:xfrm>
          <a:prstGeom prst="rect">
            <a:avLst/>
          </a:prstGeom>
        </p:spPr>
      </p:pic>
      <p:cxnSp>
        <p:nvCxnSpPr>
          <p:cNvPr id="3" name="Straight Connector 2"/>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3"/>
          <p:cNvSpPr txBox="1"/>
          <p:nvPr/>
        </p:nvSpPr>
        <p:spPr bwMode="auto">
          <a:xfrm>
            <a:off x="119460" y="659735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b="0" i="0" dirty="0">
                <a:solidFill>
                  <a:srgbClr val="5F6368"/>
                </a:solidFill>
                <a:effectLst/>
                <a:latin typeface="Arial" panose="020B0604020202020204" pitchFamily="34" charset="0"/>
              </a:rPr>
              <a:t>Z. </a:t>
            </a:r>
            <a:r>
              <a:rPr lang="en-US" altLang="zh-CN" sz="1100" dirty="0">
                <a:solidFill>
                  <a:srgbClr val="5F6368"/>
                </a:solidFill>
                <a:latin typeface="Arial" panose="020B0604020202020204" pitchFamily="34" charset="0"/>
              </a:rPr>
              <a:t>Liu</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How do Adam and Training Strategies help BNNs Optimization</a:t>
            </a:r>
            <a:r>
              <a:rPr lang="en-US" sz="1100" b="0" i="0" dirty="0">
                <a:solidFill>
                  <a:srgbClr val="4D5156"/>
                </a:solidFill>
                <a:effectLst/>
                <a:latin typeface="Arial" panose="020B0604020202020204" pitchFamily="34" charset="0"/>
              </a:rPr>
              <a:t>”, ICML, 2021 </a:t>
            </a:r>
            <a:endParaRPr lang="zh-CN" altLang="zh-CN" sz="1100" dirty="0">
              <a:latin typeface="Arial" panose="020B0604020202020204" pitchFamily="34" charset="0"/>
            </a:endParaRPr>
          </a:p>
        </p:txBody>
      </p:sp>
      <p:grpSp>
        <p:nvGrpSpPr>
          <p:cNvPr id="10" name="Group 9"/>
          <p:cNvGrpSpPr/>
          <p:nvPr/>
        </p:nvGrpSpPr>
        <p:grpSpPr>
          <a:xfrm>
            <a:off x="839416" y="2292580"/>
            <a:ext cx="3630789" cy="686535"/>
            <a:chOff x="701772" y="2135011"/>
            <a:chExt cx="3630789" cy="686535"/>
          </a:xfrm>
        </p:grpSpPr>
        <mc:AlternateContent xmlns:mc="http://schemas.openxmlformats.org/markup-compatibility/2006">
          <mc:Choice xmlns:a14="http://schemas.microsoft.com/office/drawing/2010/main" Requires="a14">
            <p:sp>
              <p:nvSpPr>
                <p:cNvPr id="7" name="TextBox 6"/>
                <p:cNvSpPr txBox="1"/>
                <p:nvPr/>
              </p:nvSpPr>
              <p:spPr bwMode="auto">
                <a:xfrm>
                  <a:off x="701772" y="2135011"/>
                  <a:ext cx="2368021" cy="686535"/>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1" i="1" smtClean="0">
                            <a:solidFill>
                              <a:srgbClr val="002060"/>
                            </a:solidFill>
                            <a:latin typeface="Cambria Math" panose="02040503050406030204" pitchFamily="18" charset="0"/>
                            <a:ea typeface="仿宋" panose="02010609060101010101" pitchFamily="49" charset="-122"/>
                          </a:rPr>
                          <m:t>𝒚</m:t>
                        </m:r>
                        <m:r>
                          <a:rPr lang="en-US" sz="2000" b="1" i="1" smtClean="0">
                            <a:solidFill>
                              <a:srgbClr val="002060"/>
                            </a:solidFill>
                            <a:latin typeface="Cambria Math" panose="02040503050406030204" pitchFamily="18" charset="0"/>
                            <a:ea typeface="仿宋" panose="02010609060101010101" pitchFamily="49" charset="-122"/>
                          </a:rPr>
                          <m:t>=</m:t>
                        </m:r>
                        <m:r>
                          <a:rPr lang="en-US" altLang="zh-CN" sz="2000" b="1" i="0">
                            <a:solidFill>
                              <a:srgbClr val="002060"/>
                            </a:solidFill>
                            <a:latin typeface="Cambria Math" panose="02040503050406030204" pitchFamily="18" charset="0"/>
                            <a:ea typeface="仿宋" panose="02010609060101010101" pitchFamily="49" charset="-122"/>
                          </a:rPr>
                          <m:t>𝐒𝐢𝐠𝐧</m:t>
                        </m:r>
                        <m:d>
                          <m:dPr>
                            <m:ctrlPr>
                              <a:rPr lang="en-US" altLang="zh-CN" sz="2000" b="1" i="1" smtClean="0">
                                <a:solidFill>
                                  <a:srgbClr val="002060"/>
                                </a:solidFill>
                                <a:latin typeface="Cambria Math" panose="02040503050406030204" pitchFamily="18" charset="0"/>
                                <a:ea typeface="仿宋" panose="02010609060101010101" pitchFamily="49" charset="-122"/>
                              </a:rPr>
                            </m:ctrlPr>
                          </m:dPr>
                          <m:e>
                            <m:r>
                              <a:rPr lang="en-US" altLang="zh-CN" sz="2000" b="1" i="1" smtClean="0">
                                <a:solidFill>
                                  <a:srgbClr val="002060"/>
                                </a:solidFill>
                                <a:latin typeface="Cambria Math" panose="02040503050406030204" pitchFamily="18" charset="0"/>
                                <a:ea typeface="仿宋" panose="02010609060101010101" pitchFamily="49" charset="-122"/>
                              </a:rPr>
                              <m:t>𝒙</m:t>
                            </m:r>
                          </m:e>
                        </m:d>
                        <m:r>
                          <a:rPr lang="en-US" altLang="zh-CN" sz="2000" b="0" i="1" smtClean="0">
                            <a:solidFill>
                              <a:srgbClr val="002060"/>
                            </a:solidFill>
                            <a:latin typeface="Cambria Math" panose="02040503050406030204" pitchFamily="18" charset="0"/>
                            <a:ea typeface="仿宋" panose="02010609060101010101" pitchFamily="49" charset="-122"/>
                          </a:rPr>
                          <m:t>=</m:t>
                        </m:r>
                        <m:d>
                          <m:dPr>
                            <m:begChr m:val="{"/>
                            <m:endChr m:val=""/>
                            <m:ctrlPr>
                              <a:rPr lang="en-US" sz="2000" b="1" i="1" smtClean="0">
                                <a:solidFill>
                                  <a:srgbClr val="002060"/>
                                </a:solidFill>
                                <a:latin typeface="Cambria Math" panose="02040503050406030204" pitchFamily="18" charset="0"/>
                                <a:ea typeface="仿宋" panose="02010609060101010101" pitchFamily="49" charset="-122"/>
                              </a:rPr>
                            </m:ctrlPr>
                          </m:dPr>
                          <m:e>
                            <m:eqArr>
                              <m:eqArrPr>
                                <m:ctrlPr>
                                  <a:rPr lang="en-US" sz="2000" b="1" i="1" smtClean="0">
                                    <a:solidFill>
                                      <a:srgbClr val="002060"/>
                                    </a:solidFill>
                                    <a:latin typeface="Cambria Math" panose="02040503050406030204" pitchFamily="18" charset="0"/>
                                    <a:ea typeface="仿宋" panose="02010609060101010101" pitchFamily="49" charset="-122"/>
                                  </a:rPr>
                                </m:ctrlPr>
                              </m:eqArrPr>
                              <m:e>
                                <m:r>
                                  <a:rPr lang="en-US" sz="2000" b="1" i="1" smtClean="0">
                                    <a:solidFill>
                                      <a:srgbClr val="002060"/>
                                    </a:solidFill>
                                    <a:latin typeface="Cambria Math" panose="02040503050406030204" pitchFamily="18" charset="0"/>
                                    <a:ea typeface="仿宋" panose="02010609060101010101" pitchFamily="49" charset="-122"/>
                                  </a:rPr>
                                  <m:t>−</m:t>
                                </m:r>
                                <m:r>
                                  <a:rPr lang="en-US" sz="2000" b="1" i="1" smtClean="0">
                                    <a:solidFill>
                                      <a:srgbClr val="002060"/>
                                    </a:solidFill>
                                    <a:latin typeface="Cambria Math" panose="02040503050406030204" pitchFamily="18" charset="0"/>
                                    <a:ea typeface="仿宋" panose="02010609060101010101" pitchFamily="49" charset="-122"/>
                                  </a:rPr>
                                  <m:t>𝟏</m:t>
                                </m:r>
                              </m:e>
                              <m:e>
                                <m:r>
                                  <a:rPr lang="en-US" sz="2000" b="1" i="1" smtClean="0">
                                    <a:solidFill>
                                      <a:srgbClr val="002060"/>
                                    </a:solidFill>
                                    <a:latin typeface="Cambria Math" panose="02040503050406030204" pitchFamily="18" charset="0"/>
                                    <a:ea typeface="仿宋" panose="02010609060101010101" pitchFamily="49" charset="-122"/>
                                  </a:rPr>
                                  <m:t>+</m:t>
                                </m:r>
                                <m:r>
                                  <a:rPr lang="en-US" sz="2000" b="1" i="1" smtClean="0">
                                    <a:solidFill>
                                      <a:srgbClr val="002060"/>
                                    </a:solidFill>
                                    <a:latin typeface="Cambria Math" panose="02040503050406030204" pitchFamily="18" charset="0"/>
                                    <a:ea typeface="仿宋" panose="02010609060101010101" pitchFamily="49" charset="-122"/>
                                  </a:rPr>
                                  <m:t>𝟏</m:t>
                                </m:r>
                              </m:e>
                            </m:eqArr>
                          </m:e>
                        </m:d>
                      </m:oMath>
                    </m:oMathPara>
                  </a14:m>
                  <a:endParaRPr lang="en-US" sz="2000" b="1" dirty="0">
                    <a:solidFill>
                      <a:srgbClr val="0033CC"/>
                    </a:solidFill>
                    <a:latin typeface="仿宋" panose="02010609060101010101" pitchFamily="49" charset="-122"/>
                    <a:ea typeface="仿宋" panose="02010609060101010101" pitchFamily="49" charset="-122"/>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701772" y="2135011"/>
                  <a:ext cx="2368021" cy="686535"/>
                </a:xfrm>
                <a:prstGeom prst="rect">
                  <a:avLst/>
                </a:prstGeom>
                <a:blipFill rotWithShape="1">
                  <a:blip r:embed="rId2"/>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bwMode="auto">
                <a:xfrm>
                  <a:off x="3066189" y="2200491"/>
                  <a:ext cx="892680" cy="3077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r>
                    <a:rPr kumimoji="1" lang="en-US" altLang="zh-CN" sz="2000" b="1" kern="0" dirty="0">
                      <a:solidFill>
                        <a:srgbClr val="002060"/>
                      </a:solidFill>
                      <a:latin typeface="微软雅黑" panose="020B0503020204020204" pitchFamily="34" charset="-122"/>
                      <a:ea typeface="微软雅黑" panose="020B0503020204020204" pitchFamily="34" charset="-122"/>
                    </a:rPr>
                    <a:t>if</a:t>
                  </a:r>
                  <a:r>
                    <a:rPr kumimoji="1" lang="zh-CN" altLang="en-US" sz="2000" b="1"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仿宋" panose="02010609060101010101" pitchFamily="49" charset="-122"/>
                        </a:rPr>
                        <m:t>𝒙</m:t>
                      </m:r>
                      <m:r>
                        <a:rPr lang="en-US" sz="2000" b="1" i="1" smtClean="0">
                          <a:solidFill>
                            <a:srgbClr val="002060"/>
                          </a:solidFill>
                          <a:latin typeface="Cambria Math" panose="02040503050406030204" pitchFamily="18" charset="0"/>
                          <a:ea typeface="仿宋" panose="02010609060101010101" pitchFamily="49" charset="-122"/>
                        </a:rPr>
                        <m:t>&lt;</m:t>
                      </m:r>
                      <m:r>
                        <a:rPr lang="en-US" sz="2000" b="1" i="1" smtClean="0">
                          <a:solidFill>
                            <a:srgbClr val="002060"/>
                          </a:solidFill>
                          <a:latin typeface="Cambria Math" panose="02040503050406030204" pitchFamily="18" charset="0"/>
                          <a:ea typeface="仿宋" panose="02010609060101010101" pitchFamily="49" charset="-122"/>
                        </a:rPr>
                        <m:t>𝟎</m:t>
                      </m:r>
                    </m:oMath>
                  </a14:m>
                  <a:endParaRPr lang="en-US" sz="2000" b="1" dirty="0">
                    <a:solidFill>
                      <a:srgbClr val="0033CC"/>
                    </a:solidFill>
                    <a:latin typeface="仿宋" panose="02010609060101010101" pitchFamily="49" charset="-122"/>
                    <a:ea typeface="仿宋" panose="02010609060101010101" pitchFamily="49" charset="-122"/>
                  </a:endParaRPr>
                </a:p>
              </p:txBody>
            </p:sp>
          </mc:Choice>
          <mc:Fallback>
            <p:sp>
              <p:nvSpPr>
                <p:cNvPr id="8" name="TextBox 7"/>
                <p:cNvSpPr txBox="1">
                  <a:spLocks noRot="1" noChangeAspect="1" noMove="1" noResize="1" noEditPoints="1" noAdjustHandles="1" noChangeArrowheads="1" noChangeShapeType="1" noTextEdit="1"/>
                </p:cNvSpPr>
                <p:nvPr/>
              </p:nvSpPr>
              <p:spPr bwMode="auto">
                <a:xfrm>
                  <a:off x="3066189" y="2200491"/>
                  <a:ext cx="892680" cy="307777"/>
                </a:xfrm>
                <a:prstGeom prst="rect">
                  <a:avLst/>
                </a:prstGeom>
                <a:blipFill rotWithShape="1">
                  <a:blip r:embed="rId3"/>
                </a:blipFill>
                <a:ln w="38100" cmpd="dbl" algn="ctr">
                  <a:noFill/>
                  <a:miter lim="800000"/>
                </a:ln>
                <a:effectLst/>
              </p:spPr>
              <p:txBody>
                <a:bodyPr/>
                <a:lstStyle/>
                <a:p>
                  <a:r>
                    <a:rPr lang="zh-CN" altLang="en-US">
                      <a:noFill/>
                    </a:rPr>
                    <a:t> </a:t>
                  </a:r>
                </a:p>
              </p:txBody>
            </p:sp>
          </mc:Fallback>
        </mc:AlternateContent>
        <p:sp>
          <p:nvSpPr>
            <p:cNvPr id="9" name="TextBox 8"/>
            <p:cNvSpPr txBox="1"/>
            <p:nvPr/>
          </p:nvSpPr>
          <p:spPr bwMode="auto">
            <a:xfrm>
              <a:off x="3066189" y="2508790"/>
              <a:ext cx="1266372" cy="3077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r>
                <a:rPr kumimoji="1" lang="en-US" altLang="zh-CN" sz="2000" b="1" kern="0" dirty="0">
                  <a:solidFill>
                    <a:srgbClr val="002060"/>
                  </a:solidFill>
                  <a:latin typeface="微软雅黑" panose="020B0503020204020204" pitchFamily="34" charset="-122"/>
                  <a:ea typeface="微软雅黑" panose="020B0503020204020204" pitchFamily="34" charset="-122"/>
                </a:rPr>
                <a:t>otherwise</a:t>
              </a:r>
              <a:endParaRPr lang="en-US" sz="2000" b="1" dirty="0">
                <a:solidFill>
                  <a:srgbClr val="0033CC"/>
                </a:solidFill>
                <a:latin typeface="仿宋" panose="02010609060101010101" pitchFamily="49" charset="-122"/>
                <a:ea typeface="仿宋" panose="02010609060101010101" pitchFamily="49" charset="-122"/>
              </a:endParaRPr>
            </a:p>
          </p:txBody>
        </p:sp>
      </p:grpSp>
      <p:grpSp>
        <p:nvGrpSpPr>
          <p:cNvPr id="16" name="Group 15"/>
          <p:cNvGrpSpPr/>
          <p:nvPr/>
        </p:nvGrpSpPr>
        <p:grpSpPr>
          <a:xfrm>
            <a:off x="6753150" y="2144114"/>
            <a:ext cx="4023370" cy="983465"/>
            <a:chOff x="6065611" y="2144559"/>
            <a:chExt cx="4023370" cy="983465"/>
          </a:xfrm>
        </p:grpSpPr>
        <p:grpSp>
          <p:nvGrpSpPr>
            <p:cNvPr id="11" name="Group 10"/>
            <p:cNvGrpSpPr/>
            <p:nvPr/>
          </p:nvGrpSpPr>
          <p:grpSpPr>
            <a:xfrm>
              <a:off x="6065611" y="2144559"/>
              <a:ext cx="3828706" cy="983465"/>
              <a:chOff x="701772" y="1986990"/>
              <a:chExt cx="3828706" cy="983465"/>
            </a:xfrm>
          </p:grpSpPr>
          <mc:AlternateContent xmlns:mc="http://schemas.openxmlformats.org/markup-compatibility/2006">
            <mc:Choice xmlns:a14="http://schemas.microsoft.com/office/drawing/2010/main" Requires="a14">
              <p:sp>
                <p:nvSpPr>
                  <p:cNvPr id="12" name="TextBox 11"/>
                  <p:cNvSpPr txBox="1"/>
                  <p:nvPr/>
                </p:nvSpPr>
                <p:spPr bwMode="auto">
                  <a:xfrm>
                    <a:off x="701772" y="1986990"/>
                    <a:ext cx="2288640" cy="9825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1" i="1" smtClean="0">
                              <a:solidFill>
                                <a:srgbClr val="002060"/>
                              </a:solidFill>
                              <a:latin typeface="Cambria Math" panose="02040503050406030204" pitchFamily="18" charset="0"/>
                              <a:ea typeface="仿宋" panose="02010609060101010101" pitchFamily="49" charset="-122"/>
                            </a:rPr>
                            <m:t>𝒚</m:t>
                          </m:r>
                          <m:r>
                            <a:rPr lang="en-US" sz="2000" b="1" i="1" smtClean="0">
                              <a:solidFill>
                                <a:srgbClr val="002060"/>
                              </a:solidFill>
                              <a:latin typeface="Cambria Math" panose="02040503050406030204" pitchFamily="18" charset="0"/>
                              <a:ea typeface="仿宋" panose="02010609060101010101" pitchFamily="49" charset="-122"/>
                            </a:rPr>
                            <m:t>=</m:t>
                          </m:r>
                          <m:r>
                            <a:rPr lang="en-US" sz="2000" b="1" i="0" smtClean="0">
                              <a:solidFill>
                                <a:srgbClr val="002060"/>
                              </a:solidFill>
                              <a:latin typeface="Cambria Math" panose="02040503050406030204" pitchFamily="18" charset="0"/>
                              <a:ea typeface="仿宋" panose="02010609060101010101" pitchFamily="49" charset="-122"/>
                            </a:rPr>
                            <m:t>𝐂𝐥𝐢𝐩</m:t>
                          </m:r>
                          <m:d>
                            <m:dPr>
                              <m:ctrlPr>
                                <a:rPr lang="en-US" altLang="zh-CN" sz="2000" b="1" i="1" smtClean="0">
                                  <a:solidFill>
                                    <a:srgbClr val="002060"/>
                                  </a:solidFill>
                                  <a:latin typeface="Cambria Math" panose="02040503050406030204" pitchFamily="18" charset="0"/>
                                  <a:ea typeface="仿宋" panose="02010609060101010101" pitchFamily="49" charset="-122"/>
                                </a:rPr>
                              </m:ctrlPr>
                            </m:dPr>
                            <m:e>
                              <m:r>
                                <a:rPr lang="en-US" altLang="zh-CN" sz="2000" b="1" i="1" smtClean="0">
                                  <a:solidFill>
                                    <a:srgbClr val="002060"/>
                                  </a:solidFill>
                                  <a:latin typeface="Cambria Math" panose="02040503050406030204" pitchFamily="18" charset="0"/>
                                  <a:ea typeface="仿宋" panose="02010609060101010101" pitchFamily="49" charset="-122"/>
                                </a:rPr>
                                <m:t>𝒙</m:t>
                              </m:r>
                            </m:e>
                          </m:d>
                          <m:r>
                            <a:rPr lang="en-US" altLang="zh-CN" sz="2000" b="1" i="1" smtClean="0">
                              <a:solidFill>
                                <a:srgbClr val="002060"/>
                              </a:solidFill>
                              <a:latin typeface="Cambria Math" panose="02040503050406030204" pitchFamily="18" charset="0"/>
                              <a:ea typeface="仿宋" panose="02010609060101010101" pitchFamily="49" charset="-122"/>
                            </a:rPr>
                            <m:t>=</m:t>
                          </m:r>
                          <m:d>
                            <m:dPr>
                              <m:begChr m:val="{"/>
                              <m:endChr m:val=""/>
                              <m:ctrlPr>
                                <a:rPr lang="en-US" altLang="zh-CN" sz="2000" b="1" i="1" smtClean="0">
                                  <a:solidFill>
                                    <a:srgbClr val="002060"/>
                                  </a:solidFill>
                                  <a:latin typeface="Cambria Math" panose="02040503050406030204" pitchFamily="18" charset="0"/>
                                  <a:ea typeface="仿宋" panose="02010609060101010101" pitchFamily="49" charset="-122"/>
                                </a:rPr>
                              </m:ctrlPr>
                            </m:dPr>
                            <m:e>
                              <m:eqArr>
                                <m:eqArrPr>
                                  <m:ctrlPr>
                                    <a:rPr lang="en-US" altLang="zh-CN" sz="2000" b="1" i="1" smtClean="0">
                                      <a:solidFill>
                                        <a:srgbClr val="002060"/>
                                      </a:solidFill>
                                      <a:latin typeface="Cambria Math" panose="02040503050406030204" pitchFamily="18" charset="0"/>
                                      <a:ea typeface="仿宋" panose="02010609060101010101" pitchFamily="49" charset="-122"/>
                                    </a:rPr>
                                  </m:ctrlPr>
                                </m:eqArrPr>
                                <m:e>
                                  <m:r>
                                    <a:rPr lang="en-US" altLang="zh-CN" sz="2000" b="1" i="1" smtClean="0">
                                      <a:solidFill>
                                        <a:srgbClr val="002060"/>
                                      </a:solidFill>
                                      <a:latin typeface="Cambria Math" panose="02040503050406030204" pitchFamily="18" charset="0"/>
                                      <a:ea typeface="仿宋" panose="02010609060101010101" pitchFamily="49" charset="-122"/>
                                    </a:rPr>
                                    <m:t>−</m:t>
                                  </m:r>
                                  <m:r>
                                    <a:rPr lang="en-US" altLang="zh-CN" sz="2000" b="1" i="1" smtClean="0">
                                      <a:solidFill>
                                        <a:srgbClr val="002060"/>
                                      </a:solidFill>
                                      <a:latin typeface="Cambria Math" panose="02040503050406030204" pitchFamily="18" charset="0"/>
                                      <a:ea typeface="仿宋" panose="02010609060101010101" pitchFamily="49" charset="-122"/>
                                    </a:rPr>
                                    <m:t>𝟏</m:t>
                                  </m:r>
                                </m:e>
                                <m:e>
                                  <m:r>
                                    <a:rPr lang="en-US" altLang="zh-CN" sz="2000" b="1" i="1" smtClean="0">
                                      <a:solidFill>
                                        <a:srgbClr val="002060"/>
                                      </a:solidFill>
                                      <a:latin typeface="Cambria Math" panose="02040503050406030204" pitchFamily="18" charset="0"/>
                                      <a:ea typeface="仿宋" panose="02010609060101010101" pitchFamily="49" charset="-122"/>
                                    </a:rPr>
                                    <m:t>𝒙</m:t>
                                  </m:r>
                                </m:e>
                                <m:e>
                                  <m:r>
                                    <a:rPr lang="en-US" altLang="zh-CN" sz="2000" b="1" i="1" smtClean="0">
                                      <a:solidFill>
                                        <a:srgbClr val="002060"/>
                                      </a:solidFill>
                                      <a:latin typeface="Cambria Math" panose="02040503050406030204" pitchFamily="18" charset="0"/>
                                      <a:ea typeface="仿宋" panose="02010609060101010101" pitchFamily="49" charset="-122"/>
                                    </a:rPr>
                                    <m:t>+</m:t>
                                  </m:r>
                                  <m:r>
                                    <a:rPr lang="en-US" altLang="zh-CN" sz="2000" b="1" i="1" smtClean="0">
                                      <a:solidFill>
                                        <a:srgbClr val="002060"/>
                                      </a:solidFill>
                                      <a:latin typeface="Cambria Math" panose="02040503050406030204" pitchFamily="18" charset="0"/>
                                      <a:ea typeface="仿宋" panose="02010609060101010101" pitchFamily="49" charset="-122"/>
                                    </a:rPr>
                                    <m:t>𝟏</m:t>
                                  </m:r>
                                </m:e>
                              </m:eqArr>
                            </m:e>
                          </m:d>
                        </m:oMath>
                      </m:oMathPara>
                    </a14:m>
                    <a:endParaRPr lang="en-US" sz="2000" b="1" dirty="0">
                      <a:solidFill>
                        <a:srgbClr val="0033CC"/>
                      </a:solidFill>
                      <a:latin typeface="仿宋" panose="02010609060101010101" pitchFamily="49" charset="-122"/>
                      <a:ea typeface="仿宋" panose="02010609060101010101" pitchFamily="49" charset="-122"/>
                    </a:endParaRPr>
                  </a:p>
                </p:txBody>
              </p:sp>
            </mc:Choice>
            <mc:Fallback>
              <p:sp>
                <p:nvSpPr>
                  <p:cNvPr id="12" name="TextBox 11"/>
                  <p:cNvSpPr txBox="1">
                    <a:spLocks noRot="1" noChangeAspect="1" noMove="1" noResize="1" noEditPoints="1" noAdjustHandles="1" noChangeArrowheads="1" noChangeShapeType="1" noTextEdit="1"/>
                  </p:cNvSpPr>
                  <p:nvPr/>
                </p:nvSpPr>
                <p:spPr bwMode="auto">
                  <a:xfrm>
                    <a:off x="701772" y="1986990"/>
                    <a:ext cx="2288640" cy="982577"/>
                  </a:xfrm>
                  <a:prstGeom prst="rect">
                    <a:avLst/>
                  </a:prstGeom>
                  <a:blipFill rotWithShape="1">
                    <a:blip r:embed="rId4"/>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bwMode="auto">
                  <a:xfrm>
                    <a:off x="3268439" y="2046602"/>
                    <a:ext cx="1085041" cy="3077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r>
                      <a:rPr kumimoji="1" lang="en-US" altLang="zh-CN" sz="2000" b="1" kern="0" dirty="0">
                        <a:solidFill>
                          <a:srgbClr val="002060"/>
                        </a:solidFill>
                        <a:latin typeface="微软雅黑" panose="020B0503020204020204" pitchFamily="34" charset="-122"/>
                        <a:ea typeface="微软雅黑" panose="020B0503020204020204" pitchFamily="34" charset="-122"/>
                      </a:rPr>
                      <a:t>if</a:t>
                    </a:r>
                    <a:r>
                      <a:rPr kumimoji="1" lang="zh-CN" altLang="en-US" sz="2000" b="1"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仿宋" panose="02010609060101010101" pitchFamily="49" charset="-122"/>
                          </a:rPr>
                          <m:t>𝒙</m:t>
                        </m:r>
                        <m:r>
                          <a:rPr lang="en-US" sz="2000" b="1" i="1" smtClean="0">
                            <a:solidFill>
                              <a:srgbClr val="002060"/>
                            </a:solidFill>
                            <a:latin typeface="Cambria Math" panose="02040503050406030204" pitchFamily="18" charset="0"/>
                            <a:ea typeface="仿宋" panose="02010609060101010101" pitchFamily="49" charset="-122"/>
                          </a:rPr>
                          <m:t>&lt;−</m:t>
                        </m:r>
                        <m:r>
                          <a:rPr lang="en-US" sz="2000" b="1" i="1" smtClean="0">
                            <a:solidFill>
                              <a:srgbClr val="002060"/>
                            </a:solidFill>
                            <a:latin typeface="Cambria Math" panose="02040503050406030204" pitchFamily="18" charset="0"/>
                            <a:ea typeface="仿宋" panose="02010609060101010101" pitchFamily="49" charset="-122"/>
                          </a:rPr>
                          <m:t>𝟏</m:t>
                        </m:r>
                      </m:oMath>
                    </a14:m>
                    <a:endParaRPr lang="en-US" sz="2000" b="1" dirty="0">
                      <a:solidFill>
                        <a:srgbClr val="0033CC"/>
                      </a:solidFill>
                      <a:latin typeface="仿宋" panose="02010609060101010101" pitchFamily="49" charset="-122"/>
                      <a:ea typeface="仿宋" panose="02010609060101010101" pitchFamily="49" charset="-122"/>
                    </a:endParaRPr>
                  </a:p>
                </p:txBody>
              </p:sp>
            </mc:Choice>
            <mc:Fallback>
              <p:sp>
                <p:nvSpPr>
                  <p:cNvPr id="13" name="TextBox 12"/>
                  <p:cNvSpPr txBox="1">
                    <a:spLocks noRot="1" noChangeAspect="1" noMove="1" noResize="1" noEditPoints="1" noAdjustHandles="1" noChangeArrowheads="1" noChangeShapeType="1" noTextEdit="1"/>
                  </p:cNvSpPr>
                  <p:nvPr/>
                </p:nvSpPr>
                <p:spPr bwMode="auto">
                  <a:xfrm>
                    <a:off x="3268439" y="2046602"/>
                    <a:ext cx="1085041" cy="307777"/>
                  </a:xfrm>
                  <a:prstGeom prst="rect">
                    <a:avLst/>
                  </a:prstGeom>
                  <a:blipFill rotWithShape="1">
                    <a:blip r:embed="rId5"/>
                  </a:blipFill>
                  <a:ln w="38100" cmpd="dbl" algn="ctr">
                    <a:noFill/>
                    <a:miter lim="800000"/>
                  </a:ln>
                  <a:effectLst/>
                </p:spPr>
                <p:txBody>
                  <a:bodyPr/>
                  <a:lstStyle/>
                  <a:p>
                    <a:r>
                      <a:rPr lang="zh-CN" altLang="en-US">
                        <a:noFill/>
                      </a:rPr>
                      <a:t> </a:t>
                    </a:r>
                  </a:p>
                </p:txBody>
              </p:sp>
            </mc:Fallback>
          </mc:AlternateContent>
          <p:sp>
            <p:nvSpPr>
              <p:cNvPr id="14" name="TextBox 13"/>
              <p:cNvSpPr txBox="1"/>
              <p:nvPr/>
            </p:nvSpPr>
            <p:spPr bwMode="auto">
              <a:xfrm>
                <a:off x="3264106" y="2662678"/>
                <a:ext cx="1266372" cy="3077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r>
                  <a:rPr kumimoji="1" lang="en-US" altLang="zh-CN" sz="2000" b="1" kern="0" dirty="0">
                    <a:solidFill>
                      <a:srgbClr val="002060"/>
                    </a:solidFill>
                    <a:latin typeface="微软雅黑" panose="020B0503020204020204" pitchFamily="34" charset="-122"/>
                    <a:ea typeface="微软雅黑" panose="020B0503020204020204" pitchFamily="34" charset="-122"/>
                  </a:rPr>
                  <a:t>otherwise</a:t>
                </a:r>
                <a:endParaRPr lang="en-US" sz="2000" b="1" dirty="0">
                  <a:solidFill>
                    <a:srgbClr val="0033CC"/>
                  </a:solidFill>
                  <a:latin typeface="仿宋" panose="02010609060101010101" pitchFamily="49" charset="-122"/>
                  <a:ea typeface="仿宋" panose="02010609060101010101" pitchFamily="49" charset="-122"/>
                </a:endParaRPr>
              </a:p>
            </p:txBody>
          </p:sp>
        </p:grpSp>
        <mc:AlternateContent xmlns:mc="http://schemas.openxmlformats.org/markup-compatibility/2006">
          <mc:Choice xmlns:a14="http://schemas.microsoft.com/office/drawing/2010/main" Requires="a14">
            <p:sp>
              <p:nvSpPr>
                <p:cNvPr id="15" name="TextBox 14"/>
                <p:cNvSpPr txBox="1"/>
                <p:nvPr/>
              </p:nvSpPr>
              <p:spPr bwMode="auto">
                <a:xfrm>
                  <a:off x="8622618" y="2537880"/>
                  <a:ext cx="1466363" cy="307777"/>
                </a:xfrm>
                <a:prstGeom prst="rect">
                  <a:avLst/>
                </a:prstGeom>
                <a:noFill/>
                <a:ln w="38100" cmpd="dbl" algn="ctr">
                  <a:noFill/>
                  <a:miter lim="800000"/>
                </a:ln>
                <a:effectLst/>
              </p:spPr>
              <p:txBody>
                <a:bodyPr wrap="none" lIns="0" tIns="0" rIns="0" bIns="0" rtlCol="0" anchor="ctr">
                  <a:spAutoFit/>
                </a:bodyPr>
                <a:lstStyle/>
                <a:p>
                  <a:pPr defTabSz="609600">
                    <a:buFont typeface="Arial" panose="020B0604020202020204" pitchFamily="34" charset="0"/>
                    <a:buNone/>
                  </a:pPr>
                  <a:r>
                    <a:rPr kumimoji="1" lang="en-US" altLang="zh-CN" sz="2000" b="1" kern="0" dirty="0">
                      <a:solidFill>
                        <a:srgbClr val="002060"/>
                      </a:solidFill>
                      <a:latin typeface="微软雅黑" panose="020B0503020204020204" pitchFamily="34" charset="-122"/>
                      <a:ea typeface="微软雅黑" panose="020B0503020204020204" pitchFamily="34" charset="-122"/>
                    </a:rPr>
                    <a:t>if</a:t>
                  </a:r>
                  <a:r>
                    <a:rPr kumimoji="1" lang="zh-CN" altLang="en-US" sz="2000" b="1"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a:solidFill>
                            <a:srgbClr val="002060"/>
                          </a:solidFill>
                          <a:latin typeface="Cambria Math" panose="02040503050406030204" pitchFamily="18" charset="0"/>
                          <a:ea typeface="仿宋" panose="02010609060101010101" pitchFamily="49" charset="-122"/>
                        </a:rPr>
                        <m:t>−</m:t>
                      </m:r>
                      <m:r>
                        <a:rPr lang="en-US" altLang="zh-CN" sz="2000" b="1" i="0" smtClean="0">
                          <a:solidFill>
                            <a:srgbClr val="002060"/>
                          </a:solidFill>
                          <a:latin typeface="Cambria Math" panose="02040503050406030204" pitchFamily="18" charset="0"/>
                          <a:ea typeface="仿宋" panose="02010609060101010101" pitchFamily="49" charset="-122"/>
                        </a:rPr>
                        <m:t>𝟏</m:t>
                      </m:r>
                      <m:r>
                        <a:rPr lang="en-US" sz="2000" b="1" i="1" smtClean="0">
                          <a:solidFill>
                            <a:srgbClr val="002060"/>
                          </a:solidFill>
                          <a:latin typeface="Cambria Math" panose="02040503050406030204" pitchFamily="18" charset="0"/>
                          <a:ea typeface="仿宋" panose="02010609060101010101" pitchFamily="49" charset="-122"/>
                        </a:rPr>
                        <m:t>≤</m:t>
                      </m:r>
                      <m:r>
                        <a:rPr lang="en-US" sz="2000" b="1" i="1" smtClean="0">
                          <a:solidFill>
                            <a:srgbClr val="002060"/>
                          </a:solidFill>
                          <a:latin typeface="Cambria Math" panose="02040503050406030204" pitchFamily="18" charset="0"/>
                          <a:ea typeface="仿宋" panose="02010609060101010101" pitchFamily="49" charset="-122"/>
                        </a:rPr>
                        <m:t>𝒙</m:t>
                      </m:r>
                      <m:r>
                        <a:rPr lang="en-US" sz="2000" b="1" i="1" smtClean="0">
                          <a:solidFill>
                            <a:srgbClr val="002060"/>
                          </a:solidFill>
                          <a:latin typeface="Cambria Math" panose="02040503050406030204" pitchFamily="18" charset="0"/>
                          <a:ea typeface="仿宋" panose="02010609060101010101" pitchFamily="49" charset="-122"/>
                        </a:rPr>
                        <m:t>≤</m:t>
                      </m:r>
                      <m:r>
                        <a:rPr lang="en-US" sz="2000" b="1" i="1" smtClean="0">
                          <a:solidFill>
                            <a:srgbClr val="002060"/>
                          </a:solidFill>
                          <a:latin typeface="Cambria Math" panose="02040503050406030204" pitchFamily="18" charset="0"/>
                          <a:ea typeface="仿宋" panose="02010609060101010101" pitchFamily="49" charset="-122"/>
                        </a:rPr>
                        <m:t>𝟏</m:t>
                      </m:r>
                    </m:oMath>
                  </a14:m>
                  <a:endParaRPr lang="en-US" sz="2000" b="1" dirty="0">
                    <a:solidFill>
                      <a:srgbClr val="0033CC"/>
                    </a:solidFill>
                    <a:latin typeface="仿宋" panose="02010609060101010101" pitchFamily="49" charset="-122"/>
                    <a:ea typeface="仿宋" panose="02010609060101010101" pitchFamily="49" charset="-122"/>
                  </a:endParaRPr>
                </a:p>
              </p:txBody>
            </p:sp>
          </mc:Choice>
          <mc:Fallback>
            <p:sp>
              <p:nvSpPr>
                <p:cNvPr id="15" name="TextBox 14"/>
                <p:cNvSpPr txBox="1">
                  <a:spLocks noRot="1" noChangeAspect="1" noMove="1" noResize="1" noEditPoints="1" noAdjustHandles="1" noChangeArrowheads="1" noChangeShapeType="1" noTextEdit="1"/>
                </p:cNvSpPr>
                <p:nvPr/>
              </p:nvSpPr>
              <p:spPr bwMode="auto">
                <a:xfrm>
                  <a:off x="8622618" y="2537880"/>
                  <a:ext cx="1466363" cy="307777"/>
                </a:xfrm>
                <a:prstGeom prst="rect">
                  <a:avLst/>
                </a:prstGeom>
                <a:blipFill rotWithShape="1">
                  <a:blip r:embed="rId6"/>
                </a:blipFill>
                <a:ln w="38100" cmpd="dbl" algn="ctr">
                  <a:noFill/>
                  <a:miter lim="800000"/>
                </a:ln>
                <a:effectLst/>
              </p:spPr>
              <p:txBody>
                <a:bodyPr/>
                <a:lstStyle/>
                <a:p>
                  <a:r>
                    <a:rPr lang="zh-CN" altLang="en-US">
                      <a:noFill/>
                    </a:rPr>
                    <a:t> </a:t>
                  </a:r>
                </a:p>
              </p:txBody>
            </p:sp>
          </mc:Fallback>
        </mc:AlternateContent>
      </p:grpSp>
    </p:spTree>
  </p:cSld>
  <p:clrMapOvr>
    <a:masterClrMapping/>
  </p:clrMapOvr>
  <p:transition spd="slow" advTm="602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8"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推断</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问题：推断中存在大量</a:t>
            </a:r>
            <a:r>
              <a:rPr kumimoji="1" lang="zh-CN" altLang="en-US" sz="2000" kern="0" dirty="0">
                <a:solidFill>
                  <a:srgbClr val="C00000"/>
                </a:solidFill>
                <a:latin typeface="微软雅黑" panose="020B0503020204020204" pitchFamily="34" charset="-122"/>
                <a:ea typeface="微软雅黑" panose="020B0503020204020204" pitchFamily="34" charset="-122"/>
              </a:rPr>
              <a:t>重复计算</a:t>
            </a: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1415" y="1779300"/>
            <a:ext cx="9469170" cy="4746043"/>
          </a:xfrm>
          <a:prstGeom prst="rect">
            <a:avLst/>
          </a:prstGeom>
        </p:spPr>
      </p:pic>
      <p:sp>
        <p:nvSpPr>
          <p:cNvPr id="7" name="矩形 6"/>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4" name="Picture 3" descr="A screenshot of a computer&#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1424" y="2132856"/>
            <a:ext cx="9959684" cy="4599965"/>
          </a:xfrm>
          <a:prstGeom prst="rect">
            <a:avLst/>
          </a:prstGeom>
        </p:spPr>
      </p:pic>
      <p:cxnSp>
        <p:nvCxnSpPr>
          <p:cNvPr id="5" name="Straight Connector 4"/>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b="0" i="0" dirty="0">
                <a:solidFill>
                  <a:srgbClr val="5F6368"/>
                </a:solidFill>
                <a:effectLst/>
                <a:latin typeface="Arial" panose="020B0604020202020204" pitchFamily="34" charset="0"/>
              </a:rPr>
              <a:t>H. Kim, et al.</a:t>
            </a:r>
            <a:r>
              <a:rPr lang="en-US" sz="1100" b="0" i="0" dirty="0">
                <a:solidFill>
                  <a:srgbClr val="4D5156"/>
                </a:solidFill>
                <a:effectLst/>
                <a:latin typeface="Arial" panose="020B0604020202020204" pitchFamily="34" charset="0"/>
              </a:rPr>
              <a:t>, “A kernel decomposition architecture for binary-weight CNN”, 54</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2017 </a:t>
            </a:r>
            <a:endParaRPr lang="zh-CN" altLang="zh-CN" sz="1100" dirty="0">
              <a:latin typeface="Arial" panose="020B0604020202020204" pitchFamily="34" charset="0"/>
            </a:endParaRPr>
          </a:p>
        </p:txBody>
      </p:sp>
      <p:sp>
        <p:nvSpPr>
          <p:cNvPr id="20" name="内容占位符 2"/>
          <p:cNvSpPr txBox="1"/>
          <p:nvPr/>
        </p:nvSpPr>
        <p:spPr bwMode="auto">
          <a:xfrm>
            <a:off x="407368"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减少重复计算：卷积核分解</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将每个卷积核分解成</a:t>
            </a:r>
            <a:r>
              <a:rPr kumimoji="1" lang="zh-CN" altLang="en-US" sz="2000" kern="0" dirty="0">
                <a:solidFill>
                  <a:srgbClr val="C00000"/>
                </a:solidFill>
                <a:latin typeface="微软雅黑" panose="020B0503020204020204" pitchFamily="34" charset="-122"/>
                <a:ea typeface="微软雅黑" panose="020B0503020204020204" pitchFamily="34" charset="-122"/>
              </a:rPr>
              <a:t>全</a:t>
            </a:r>
            <a:r>
              <a:rPr kumimoji="1" lang="en-US" altLang="zh-CN" sz="2000" kern="0" dirty="0">
                <a:solidFill>
                  <a:srgbClr val="C00000"/>
                </a:solidFill>
                <a:latin typeface="微软雅黑" panose="020B0503020204020204" pitchFamily="34" charset="-122"/>
                <a:ea typeface="微软雅黑" panose="020B0503020204020204" pitchFamily="34" charset="-122"/>
              </a:rPr>
              <a:t>-1</a:t>
            </a:r>
            <a:r>
              <a:rPr kumimoji="1" lang="zh-CN" altLang="en-US" sz="2000" kern="0" dirty="0">
                <a:solidFill>
                  <a:srgbClr val="C00000"/>
                </a:solidFill>
                <a:latin typeface="微软雅黑" panose="020B0503020204020204" pitchFamily="34" charset="-122"/>
                <a:ea typeface="微软雅黑" panose="020B0503020204020204" pitchFamily="34" charset="-122"/>
              </a:rPr>
              <a:t>的“基本核”</a:t>
            </a:r>
            <a:r>
              <a:rPr kumimoji="1" lang="zh-CN" altLang="en-US" sz="2000" kern="0" dirty="0">
                <a:solidFill>
                  <a:srgbClr val="002060"/>
                </a:solidFill>
                <a:latin typeface="微软雅黑" panose="020B0503020204020204" pitchFamily="34" charset="-122"/>
                <a:ea typeface="微软雅黑" panose="020B0503020204020204" pitchFamily="34" charset="-122"/>
              </a:rPr>
              <a:t>和</a:t>
            </a:r>
            <a:r>
              <a:rPr kumimoji="1" lang="zh-CN" altLang="en-US" sz="2000" kern="0" dirty="0">
                <a:solidFill>
                  <a:srgbClr val="C00000"/>
                </a:solidFill>
                <a:latin typeface="微软雅黑" panose="020B0503020204020204" pitchFamily="34" charset="-122"/>
                <a:ea typeface="微软雅黑" panose="020B0503020204020204" pitchFamily="34" charset="-122"/>
              </a:rPr>
              <a:t>稀疏的“过滤核”</a:t>
            </a: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kumimoji="1" lang="en-US" altLang="zh-CN" sz="2000" kern="0" dirty="0">
              <a:solidFill>
                <a:srgbClr val="C0000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flipH="1">
            <a:off x="4091065" y="6002366"/>
            <a:ext cx="4680521" cy="646331"/>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卷积核分解如何减少重复计算？</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endParaRPr lang="en-US" sz="1600" b="1" dirty="0">
              <a:solidFill>
                <a:srgbClr val="0033CC"/>
              </a:solidFill>
              <a:latin typeface="仿宋" panose="02010609060101010101" pitchFamily="49" charset="-122"/>
              <a:ea typeface="仿宋" panose="02010609060101010101" pitchFamily="49" charset="-122"/>
            </a:endParaRPr>
          </a:p>
        </p:txBody>
      </p:sp>
      <p:sp>
        <p:nvSpPr>
          <p:cNvPr id="12" name="Action Button: Help 11">
            <a:hlinkClick r:id="" action="ppaction://noaction" highlightClick="1"/>
          </p:cNvPr>
          <p:cNvSpPr/>
          <p:nvPr/>
        </p:nvSpPr>
        <p:spPr bwMode="auto">
          <a:xfrm>
            <a:off x="3575720" y="5932161"/>
            <a:ext cx="515345" cy="504056"/>
          </a:xfrm>
          <a:prstGeom prst="actionButtonHelp">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Rectangle 1"/>
          <p:cNvSpPr/>
          <p:nvPr/>
        </p:nvSpPr>
        <p:spPr bwMode="auto">
          <a:xfrm>
            <a:off x="4655840" y="1988840"/>
            <a:ext cx="6528393" cy="39415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Rectangle 7"/>
          <p:cNvSpPr/>
          <p:nvPr/>
        </p:nvSpPr>
        <p:spPr bwMode="auto">
          <a:xfrm>
            <a:off x="8616280" y="1999826"/>
            <a:ext cx="2567953" cy="39305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2" grpId="0" bldLvl="0" animBg="1"/>
      <p:bldP spid="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55842" y="905503"/>
            <a:ext cx="7382798" cy="4382568"/>
          </a:xfrm>
          <a:prstGeom prst="rect">
            <a:avLst/>
          </a:prstGeom>
        </p:spPr>
      </p:pic>
      <p:sp>
        <p:nvSpPr>
          <p:cNvPr id="20" name="内容占位符 2"/>
          <p:cNvSpPr txBox="1"/>
          <p:nvPr/>
        </p:nvSpPr>
        <p:spPr bwMode="auto">
          <a:xfrm>
            <a:off x="407369" y="980726"/>
            <a:ext cx="4104456"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减少重复计算：卷积核分解</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1" name="内容占位符 2"/>
          <p:cNvSpPr txBox="1"/>
          <p:nvPr/>
        </p:nvSpPr>
        <p:spPr bwMode="auto">
          <a:xfrm>
            <a:off x="408113" y="1257714"/>
            <a:ext cx="3671663" cy="353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30000"/>
              </a:lnSpc>
              <a:buClr>
                <a:srgbClr val="002060"/>
              </a:buClr>
              <a:buNone/>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不同卷积核分解后</a:t>
            </a:r>
            <a:r>
              <a:rPr kumimoji="1" lang="en-US" altLang="zh-CN" sz="2000" kern="0" dirty="0">
                <a:solidFill>
                  <a:srgbClr val="002060"/>
                </a:solidFill>
                <a:latin typeface="微软雅黑" panose="020B0503020204020204" pitchFamily="34" charset="-122"/>
                <a:ea typeface="微软雅黑" panose="020B0503020204020204" pitchFamily="34" charset="-122"/>
              </a:rPr>
              <a:t>:</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r>
              <a:rPr kumimoji="1" lang="en-US" altLang="zh-CN" sz="1100" kern="0" dirty="0">
                <a:solidFill>
                  <a:srgbClr val="002060"/>
                </a:solidFill>
                <a:latin typeface="微软雅黑" panose="020B0503020204020204" pitchFamily="34" charset="-122"/>
                <a:ea typeface="微软雅黑" panose="020B0503020204020204" pitchFamily="34" charset="-122"/>
              </a:rPr>
              <a:t>   </a:t>
            </a:r>
            <a:endParaRPr kumimoji="1" lang="en-US" altLang="zh-CN" sz="11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基本核相同，故基本卷积只需计算一次</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654050" lvl="1" indent="0">
              <a:buClr>
                <a:srgbClr val="002060"/>
              </a:buClr>
              <a:buNone/>
            </a:pPr>
            <a:r>
              <a:rPr kumimoji="1" lang="en-US" altLang="zh-CN" sz="800" kern="0" dirty="0">
                <a:solidFill>
                  <a:srgbClr val="002060"/>
                </a:solidFill>
                <a:latin typeface="微软雅黑" panose="020B0503020204020204" pitchFamily="34" charset="-122"/>
                <a:ea typeface="微软雅黑" panose="020B0503020204020204" pitchFamily="34" charset="-122"/>
              </a:rPr>
              <a:t>     </a:t>
            </a:r>
            <a:endParaRPr kumimoji="1" lang="en-US" altLang="zh-CN" sz="8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过滤核稀疏，          统计上</a:t>
            </a:r>
            <a:r>
              <a:rPr kumimoji="1" lang="en-US" altLang="zh-CN" sz="2000" kern="0" dirty="0">
                <a:solidFill>
                  <a:srgbClr val="002060"/>
                </a:solidFill>
                <a:latin typeface="微软雅黑" panose="020B0503020204020204" pitchFamily="34" charset="-122"/>
                <a:ea typeface="微软雅黑" panose="020B0503020204020204" pitchFamily="34" charset="-122"/>
              </a:rPr>
              <a:t>50%</a:t>
            </a:r>
            <a:r>
              <a:rPr kumimoji="1" lang="zh-CN" altLang="en-US" sz="2000" kern="0" dirty="0">
                <a:solidFill>
                  <a:srgbClr val="002060"/>
                </a:solidFill>
                <a:latin typeface="微软雅黑" panose="020B0503020204020204" pitchFamily="34" charset="-122"/>
                <a:ea typeface="微软雅黑" panose="020B0503020204020204" pitchFamily="34" charset="-122"/>
              </a:rPr>
              <a:t>权重为</a:t>
            </a:r>
            <a:r>
              <a:rPr kumimoji="1" lang="en-US" altLang="zh-CN" sz="2000" kern="0" dirty="0">
                <a:solidFill>
                  <a:srgbClr val="002060"/>
                </a:solidFill>
                <a:latin typeface="微软雅黑" panose="020B0503020204020204" pitchFamily="34" charset="-122"/>
                <a:ea typeface="微软雅黑" panose="020B0503020204020204" pitchFamily="34" charset="-122"/>
              </a:rPr>
              <a:t>0</a:t>
            </a:r>
            <a:r>
              <a:rPr kumimoji="1" lang="zh-CN" altLang="en-US" sz="2000" kern="0" dirty="0">
                <a:solidFill>
                  <a:srgbClr val="002060"/>
                </a:solidFill>
                <a:latin typeface="微软雅黑" panose="020B0503020204020204" pitchFamily="34" charset="-122"/>
                <a:ea typeface="微软雅黑" panose="020B0503020204020204" pitchFamily="34" charset="-122"/>
              </a:rPr>
              <a:t>， 节省约 </a:t>
            </a:r>
            <a:r>
              <a:rPr kumimoji="1" lang="en-US" altLang="zh-CN" sz="2000" kern="0" dirty="0">
                <a:solidFill>
                  <a:srgbClr val="002060"/>
                </a:solidFill>
                <a:latin typeface="微软雅黑" panose="020B0503020204020204" pitchFamily="34" charset="-122"/>
                <a:ea typeface="微软雅黑" panose="020B0503020204020204" pitchFamily="34" charset="-122"/>
              </a:rPr>
              <a:t>50%</a:t>
            </a:r>
            <a:r>
              <a:rPr kumimoji="1" lang="zh-CN" altLang="en-US" sz="2000" kern="0" dirty="0">
                <a:solidFill>
                  <a:srgbClr val="002060"/>
                </a:solidFill>
                <a:latin typeface="微软雅黑" panose="020B0503020204020204" pitchFamily="34" charset="-122"/>
                <a:ea typeface="微软雅黑" panose="020B0503020204020204" pitchFamily="34" charset="-122"/>
              </a:rPr>
              <a:t>计算</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5" name="Straight Connector 4"/>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b="0" i="0" dirty="0">
                <a:solidFill>
                  <a:srgbClr val="5F6368"/>
                </a:solidFill>
                <a:effectLst/>
                <a:latin typeface="Arial" panose="020B0604020202020204" pitchFamily="34" charset="0"/>
              </a:rPr>
              <a:t>H. Kim, et al.</a:t>
            </a:r>
            <a:r>
              <a:rPr lang="en-US" sz="1100" b="0" i="0" dirty="0">
                <a:solidFill>
                  <a:srgbClr val="4D5156"/>
                </a:solidFill>
                <a:effectLst/>
                <a:latin typeface="Arial" panose="020B0604020202020204" pitchFamily="34" charset="0"/>
              </a:rPr>
              <a:t>, “A kernel decomposition architecture for binary-weight CNN”, 54</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2017 </a:t>
            </a:r>
            <a:endParaRPr lang="zh-CN" altLang="zh-CN" sz="1100" dirty="0">
              <a:latin typeface="Arial" panose="020B0604020202020204" pitchFamily="34" charset="0"/>
            </a:endParaRPr>
          </a:p>
        </p:txBody>
      </p:sp>
      <p:grpSp>
        <p:nvGrpSpPr>
          <p:cNvPr id="16" name="Group 15"/>
          <p:cNvGrpSpPr/>
          <p:nvPr/>
        </p:nvGrpSpPr>
        <p:grpSpPr>
          <a:xfrm>
            <a:off x="407369" y="4293096"/>
            <a:ext cx="7272808" cy="1700691"/>
            <a:chOff x="407369" y="4536621"/>
            <a:chExt cx="7272808" cy="1700691"/>
          </a:xfrm>
        </p:grpSpPr>
        <mc:AlternateContent xmlns:mc="http://schemas.openxmlformats.org/markup-compatibility/2006">
          <mc:Choice xmlns:a14="http://schemas.microsoft.com/office/drawing/2010/main" Requires="a14">
            <p:sp>
              <p:nvSpPr>
                <p:cNvPr id="15" name="内容占位符 2"/>
                <p:cNvSpPr txBox="1"/>
                <p:nvPr/>
              </p:nvSpPr>
              <p:spPr bwMode="auto">
                <a:xfrm>
                  <a:off x="551386" y="5252065"/>
                  <a:ext cx="7128791" cy="48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buClr>
                      <a:srgbClr val="002060"/>
                    </a:buClr>
                    <a:buNone/>
                  </a:pPr>
                  <a:r>
                    <a:rPr kumimoji="1" lang="zh-CN" altLang="en-US" sz="20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000" b="1" i="1" kern="0" dirty="0" smtClean="0">
                          <a:solidFill>
                            <a:srgbClr val="002060"/>
                          </a:solidFill>
                          <a:latin typeface="Cambria Math" panose="02040503050406030204" pitchFamily="18" charset="0"/>
                          <a:ea typeface="微软雅黑" panose="020B0503020204020204" pitchFamily="34" charset="-122"/>
                        </a:rPr>
                        <m:t>=</m:t>
                      </m:r>
                    </m:oMath>
                  </a14:m>
                  <a:r>
                    <a:rPr kumimoji="1" lang="zh-CN" altLang="en-US" sz="2000" kern="0" dirty="0">
                      <a:solidFill>
                        <a:srgbClr val="002060"/>
                      </a:solidFill>
                      <a:latin typeface="微软雅黑" panose="020B0503020204020204" pitchFamily="34" charset="-122"/>
                      <a:ea typeface="微软雅黑" panose="020B0503020204020204" pitchFamily="34" charset="-122"/>
                    </a:rPr>
                    <a:t> 与每个原卷积核卷积计算量 </a:t>
                  </a:r>
                  <a14:m>
                    <m:oMath xmlns:m="http://schemas.openxmlformats.org/officeDocument/2006/math">
                      <m:r>
                        <a:rPr kumimoji="1" lang="en-US" altLang="zh-CN" sz="2000" i="1" kern="0" dirty="0" smtClean="0">
                          <a:solidFill>
                            <a:srgbClr val="002060"/>
                          </a:solidFill>
                          <a:latin typeface="Cambria Math" panose="02040503050406030204" pitchFamily="18" charset="0"/>
                          <a:ea typeface="微软雅黑" panose="020B0503020204020204" pitchFamily="34" charset="-122"/>
                        </a:rPr>
                        <m:t>×</m:t>
                      </m:r>
                      <m:d>
                        <m:dPr>
                          <m:ctrlPr>
                            <a:rPr kumimoji="1" lang="en-US" altLang="zh-CN" sz="2000" b="1" i="1" kern="0" dirty="0" smtClean="0">
                              <a:solidFill>
                                <a:srgbClr val="002060"/>
                              </a:solidFill>
                              <a:latin typeface="Cambria Math" panose="02040503050406030204" pitchFamily="18" charset="0"/>
                              <a:ea typeface="微软雅黑" panose="020B0503020204020204" pitchFamily="34" charset="-122"/>
                            </a:rPr>
                          </m:ctrlPr>
                        </m:dPr>
                        <m:e>
                          <m:f>
                            <m:fPr>
                              <m:ctrlPr>
                                <a:rPr kumimoji="1" lang="en-US" altLang="zh-CN" sz="2000" i="1" kern="0" dirty="0">
                                  <a:solidFill>
                                    <a:srgbClr val="002060"/>
                                  </a:solidFill>
                                  <a:latin typeface="Cambria Math" panose="02040503050406030204" pitchFamily="18" charset="0"/>
                                  <a:ea typeface="微软雅黑" panose="020B0503020204020204" pitchFamily="34" charset="-122"/>
                                </a:rPr>
                              </m:ctrlPr>
                            </m:fPr>
                            <m:num>
                              <m:r>
                                <m:rPr>
                                  <m:sty m:val="p"/>
                                </m:rPr>
                                <a:rPr kumimoji="1" lang="en-US" altLang="zh-CN" sz="2000" i="1" kern="0" dirty="0">
                                  <a:solidFill>
                                    <a:srgbClr val="002060"/>
                                  </a:solidFill>
                                  <a:latin typeface="Cambria Math" panose="02040503050406030204" pitchFamily="18" charset="0"/>
                                  <a:ea typeface="微软雅黑" panose="020B0503020204020204" pitchFamily="34" charset="-122"/>
                                </a:rPr>
                                <m:t>N</m:t>
                              </m:r>
                            </m:num>
                            <m:den>
                              <m:r>
                                <a:rPr kumimoji="1" lang="en-US" altLang="zh-CN" sz="2000" i="1" kern="0" dirty="0">
                                  <a:solidFill>
                                    <a:srgbClr val="002060"/>
                                  </a:solidFill>
                                  <a:latin typeface="Cambria Math" panose="02040503050406030204" pitchFamily="18" charset="0"/>
                                  <a:ea typeface="微软雅黑" panose="020B0503020204020204" pitchFamily="34" charset="-122"/>
                                </a:rPr>
                                <m:t>2</m:t>
                              </m:r>
                            </m:den>
                          </m:f>
                          <m:r>
                            <a:rPr kumimoji="1" lang="en-US" altLang="zh-CN" sz="2000" i="1" kern="0" dirty="0" smtClean="0">
                              <a:solidFill>
                                <a:srgbClr val="002060"/>
                              </a:solidFill>
                              <a:latin typeface="Cambria Math" panose="02040503050406030204" pitchFamily="18" charset="0"/>
                              <a:ea typeface="微软雅黑" panose="020B0503020204020204" pitchFamily="34" charset="-122"/>
                            </a:rPr>
                            <m:t>+</m:t>
                          </m:r>
                          <m:r>
                            <a:rPr kumimoji="1" lang="en-US" altLang="zh-CN" sz="2000" b="0" i="1" kern="0" dirty="0" smtClean="0">
                              <a:solidFill>
                                <a:srgbClr val="002060"/>
                              </a:solidFill>
                              <a:latin typeface="Cambria Math" panose="02040503050406030204" pitchFamily="18" charset="0"/>
                              <a:ea typeface="微软雅黑" panose="020B0503020204020204" pitchFamily="34" charset="-122"/>
                            </a:rPr>
                            <m:t>1</m:t>
                          </m:r>
                        </m:e>
                      </m:d>
                    </m:oMath>
                  </a14:m>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5" name="内容占位符 2"/>
                <p:cNvSpPr txBox="1">
                  <a:spLocks noRot="1" noChangeAspect="1" noMove="1" noResize="1" noEditPoints="1" noAdjustHandles="1" noChangeArrowheads="1" noChangeShapeType="1" noTextEdit="1"/>
                </p:cNvSpPr>
                <p:nvPr/>
              </p:nvSpPr>
              <p:spPr bwMode="auto">
                <a:xfrm>
                  <a:off x="551386" y="5252065"/>
                  <a:ext cx="7128791" cy="489824"/>
                </a:xfrm>
                <a:prstGeom prst="rect">
                  <a:avLst/>
                </a:prstGeom>
                <a:blipFill rotWithShape="1">
                  <a:blip r:embed="rId2"/>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内容占位符 2"/>
            <p:cNvSpPr txBox="1"/>
            <p:nvPr/>
          </p:nvSpPr>
          <p:spPr bwMode="auto">
            <a:xfrm>
              <a:off x="407369" y="4536621"/>
              <a:ext cx="7128791" cy="105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buClr>
                  <a:srgbClr val="002060"/>
                </a:buClr>
                <a:buNone/>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  总计算量</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254000" indent="0">
                <a:buClr>
                  <a:srgbClr val="002060"/>
                </a:buClr>
                <a:buNone/>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内容占位符 2"/>
                <p:cNvSpPr txBox="1"/>
                <p:nvPr/>
              </p:nvSpPr>
              <p:spPr bwMode="auto">
                <a:xfrm>
                  <a:off x="638065" y="5747487"/>
                  <a:ext cx="3729744" cy="4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buClr>
                      <a:srgbClr val="002060"/>
                    </a:buClr>
                    <a:buNone/>
                  </a:pPr>
                  <a14:m>
                    <m:oMath xmlns:m="http://schemas.openxmlformats.org/officeDocument/2006/math">
                      <m:r>
                        <a:rPr kumimoji="1" lang="en-US" altLang="zh-CN" sz="2000" b="1" i="1" kern="0" dirty="0" smtClean="0">
                          <a:solidFill>
                            <a:srgbClr val="002060"/>
                          </a:solidFill>
                          <a:latin typeface="Cambria Math" panose="02040503050406030204" pitchFamily="18" charset="0"/>
                          <a:ea typeface="Cambria Math" panose="02040503050406030204" pitchFamily="18" charset="0"/>
                        </a:rPr>
                        <m:t>≈</m:t>
                      </m:r>
                    </m:oMath>
                  </a14:m>
                  <a:r>
                    <a:rPr kumimoji="1" lang="zh-CN" altLang="en-US" sz="2000" kern="0" dirty="0">
                      <a:solidFill>
                        <a:srgbClr val="002060"/>
                      </a:solidFill>
                      <a:latin typeface="微软雅黑" panose="020B0503020204020204" pitchFamily="34" charset="-122"/>
                      <a:ea typeface="微软雅黑" panose="020B0503020204020204" pitchFamily="34" charset="-122"/>
                    </a:rPr>
                    <a:t> </a:t>
                  </a:r>
                  <a:r>
                    <a:rPr kumimoji="1" lang="en-US" altLang="zh-CN" sz="2000" kern="0" dirty="0">
                      <a:solidFill>
                        <a:srgbClr val="002060"/>
                      </a:solidFill>
                      <a:latin typeface="微软雅黑" panose="020B0503020204020204" pitchFamily="34" charset="-122"/>
                      <a:ea typeface="微软雅黑" panose="020B0503020204020204" pitchFamily="34" charset="-122"/>
                    </a:rPr>
                    <a:t>50% </a:t>
                  </a:r>
                  <a:r>
                    <a:rPr kumimoji="1" lang="zh-CN" altLang="en-US" sz="2000" kern="0" dirty="0">
                      <a:solidFill>
                        <a:srgbClr val="002060"/>
                      </a:solidFill>
                      <a:latin typeface="微软雅黑" panose="020B0503020204020204" pitchFamily="34" charset="-122"/>
                      <a:ea typeface="微软雅黑" panose="020B0503020204020204" pitchFamily="34" charset="-122"/>
                    </a:rPr>
                    <a:t>原计算量</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bwMode="auto">
                <a:xfrm>
                  <a:off x="638065" y="5747487"/>
                  <a:ext cx="3729744" cy="489825"/>
                </a:xfrm>
                <a:prstGeom prst="rect">
                  <a:avLst/>
                </a:prstGeom>
                <a:blipFill rotWithShape="1">
                  <a:blip r:embed="rId3"/>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8" name="TextBox 17"/>
          <p:cNvSpPr txBox="1"/>
          <p:nvPr/>
        </p:nvSpPr>
        <p:spPr bwMode="auto">
          <a:xfrm flipH="1">
            <a:off x="6141694" y="5661248"/>
            <a:ext cx="5845618" cy="707886"/>
          </a:xfrm>
          <a:prstGeom prst="rect">
            <a:avLst/>
          </a:prstGeom>
          <a:noFill/>
          <a:ln w="38100" cmpd="dbl" algn="ctr">
            <a:noFill/>
            <a:miter lim="800000"/>
          </a:ln>
          <a:effectLst/>
        </p:spPr>
        <p:txBody>
          <a:bodyPr wrap="square" rtlCol="0" anchor="ctr">
            <a:spAutoFit/>
          </a:bodyPr>
          <a:lstStyle/>
          <a:p>
            <a:pPr marL="342900" indent="-342900" defTabSz="609600">
              <a:buFont typeface="Wingdings" panose="05000000000000000000" pitchFamily="2" charset="2"/>
              <a:buChar char="§"/>
            </a:pPr>
            <a:r>
              <a:rPr kumimoji="1" lang="zh-CN" altLang="en-US" sz="2000" b="1" kern="0" dirty="0">
                <a:solidFill>
                  <a:srgbClr val="002060"/>
                </a:solidFill>
                <a:latin typeface="微软雅黑" panose="020B0503020204020204" pitchFamily="34" charset="-122"/>
                <a:ea typeface="微软雅黑" panose="020B0503020204020204" pitchFamily="34" charset="-122"/>
              </a:rPr>
              <a:t>计算</a:t>
            </a:r>
            <a:r>
              <a:rPr kumimoji="1" lang="en-US" altLang="zh-CN" sz="2000" b="1" kern="0" dirty="0">
                <a:solidFill>
                  <a:srgbClr val="002060"/>
                </a:solidFill>
                <a:latin typeface="微软雅黑" panose="020B0503020204020204" pitchFamily="34" charset="-122"/>
                <a:ea typeface="微软雅黑" panose="020B0503020204020204" pitchFamily="34" charset="-122"/>
              </a:rPr>
              <a:t>N</a:t>
            </a:r>
            <a:r>
              <a:rPr kumimoji="1" lang="zh-CN" altLang="en-US" sz="2000" b="1" kern="0" dirty="0">
                <a:solidFill>
                  <a:srgbClr val="002060"/>
                </a:solidFill>
                <a:latin typeface="微软雅黑" panose="020B0503020204020204" pitchFamily="34" charset="-122"/>
                <a:ea typeface="微软雅黑" panose="020B0503020204020204" pitchFamily="34" charset="-122"/>
              </a:rPr>
              <a:t>个</a:t>
            </a:r>
            <a:r>
              <a:rPr kumimoji="1" lang="zh-CN" altLang="en-US" sz="2000" b="1" u="sng" kern="0" dirty="0">
                <a:solidFill>
                  <a:srgbClr val="002060"/>
                </a:solidFill>
                <a:latin typeface="微软雅黑" panose="020B0503020204020204" pitchFamily="34" charset="-122"/>
                <a:ea typeface="微软雅黑" panose="020B0503020204020204" pitchFamily="34" charset="-122"/>
              </a:rPr>
              <a:t>过滤核</a:t>
            </a:r>
            <a:r>
              <a:rPr kumimoji="1" lang="zh-CN" altLang="en-US" sz="2000" b="1" kern="0" dirty="0">
                <a:solidFill>
                  <a:srgbClr val="002060"/>
                </a:solidFill>
                <a:latin typeface="微软雅黑" panose="020B0503020204020204" pitchFamily="34" charset="-122"/>
                <a:ea typeface="微软雅黑" panose="020B0503020204020204" pitchFamily="34" charset="-122"/>
              </a:rPr>
              <a:t>卷积时，是否仍会有重复计算？</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defTabSz="609600">
              <a:buFont typeface="Wingdings" panose="05000000000000000000" pitchFamily="2" charset="2"/>
              <a:buChar char="§"/>
            </a:pPr>
            <a:r>
              <a:rPr kumimoji="1" lang="zh-CN" altLang="en-US" sz="2000" b="1" kern="0" dirty="0">
                <a:solidFill>
                  <a:srgbClr val="002060"/>
                </a:solidFill>
                <a:latin typeface="微软雅黑" panose="020B0503020204020204" pitchFamily="34" charset="-122"/>
                <a:ea typeface="微软雅黑" panose="020B0503020204020204" pitchFamily="34" charset="-122"/>
              </a:rPr>
              <a:t>是否适用于三值权重网络？</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19" name="Action Button: Help 18">
            <a:hlinkClick r:id="" action="ppaction://noaction" highlightClick="1"/>
          </p:cNvPr>
          <p:cNvSpPr/>
          <p:nvPr/>
        </p:nvSpPr>
        <p:spPr bwMode="auto">
          <a:xfrm>
            <a:off x="5519936" y="5727209"/>
            <a:ext cx="515345" cy="504056"/>
          </a:xfrm>
          <a:prstGeom prst="actionButtonHelp">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32275" y="1845811"/>
            <a:ext cx="6725339" cy="2274800"/>
          </a:xfrm>
          <a:prstGeom prst="rect">
            <a:avLst/>
          </a:prstGeom>
        </p:spPr>
      </p:pic>
      <p:sp>
        <p:nvSpPr>
          <p:cNvPr id="20" name="内容占位符 2"/>
          <p:cNvSpPr txBox="1"/>
          <p:nvPr/>
        </p:nvSpPr>
        <p:spPr bwMode="auto">
          <a:xfrm>
            <a:off x="407368" y="980726"/>
            <a:ext cx="6408712"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减少重复计算：卷积核分解  </a:t>
            </a:r>
            <a:r>
              <a:rPr kumimoji="1" lang="en-US" altLang="zh-CN" sz="2300" kern="0" dirty="0">
                <a:solidFill>
                  <a:srgbClr val="002060"/>
                </a:solidFill>
                <a:latin typeface="微软雅黑" panose="020B0503020204020204" pitchFamily="34" charset="-122"/>
                <a:ea typeface="微软雅黑" panose="020B0503020204020204" pitchFamily="34" charset="-122"/>
              </a:rPr>
              <a:t>vs.  </a:t>
            </a:r>
            <a:r>
              <a:rPr kumimoji="1" lang="zh-CN" altLang="en-US" sz="2300" kern="0" dirty="0">
                <a:solidFill>
                  <a:srgbClr val="002060"/>
                </a:solidFill>
                <a:latin typeface="微软雅黑" panose="020B0503020204020204" pitchFamily="34" charset="-122"/>
                <a:ea typeface="微软雅黑" panose="020B0503020204020204" pitchFamily="34" charset="-122"/>
              </a:rPr>
              <a:t>卷积核转化</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5" name="Straight Connector 4"/>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cxnSp>
        <p:nvCxnSpPr>
          <p:cNvPr id="12" name="Straight Connector 11"/>
          <p:cNvCxnSpPr/>
          <p:nvPr/>
        </p:nvCxnSpPr>
        <p:spPr bwMode="auto">
          <a:xfrm>
            <a:off x="4439816" y="4077072"/>
            <a:ext cx="7632848" cy="0"/>
          </a:xfrm>
          <a:prstGeom prst="line">
            <a:avLst/>
          </a:prstGeom>
          <a:solidFill>
            <a:schemeClr val="accent1"/>
          </a:solidFill>
          <a:ln w="1905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V="1">
            <a:off x="6240016" y="1484784"/>
            <a:ext cx="0" cy="4947396"/>
          </a:xfrm>
          <a:prstGeom prst="line">
            <a:avLst/>
          </a:prstGeom>
          <a:solidFill>
            <a:schemeClr val="accent1"/>
          </a:solidFill>
          <a:ln w="1905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V="1">
            <a:off x="8904312" y="1484784"/>
            <a:ext cx="0" cy="4947396"/>
          </a:xfrm>
          <a:prstGeom prst="line">
            <a:avLst/>
          </a:prstGeom>
          <a:solidFill>
            <a:schemeClr val="accent1"/>
          </a:solidFill>
          <a:ln w="1905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bwMode="auto">
          <a:xfrm flipH="1">
            <a:off x="3954864" y="4157379"/>
            <a:ext cx="1540420"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三值</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flipH="1">
            <a:off x="3954864" y="1525376"/>
            <a:ext cx="1540420"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二值</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24" name="TextBox 23"/>
          <p:cNvSpPr txBox="1"/>
          <p:nvPr/>
        </p:nvSpPr>
        <p:spPr bwMode="auto">
          <a:xfrm flipH="1">
            <a:off x="6240016" y="1524205"/>
            <a:ext cx="1540420"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卷积核分解</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25" name="TextBox 24"/>
          <p:cNvSpPr txBox="1"/>
          <p:nvPr/>
        </p:nvSpPr>
        <p:spPr bwMode="auto">
          <a:xfrm flipH="1">
            <a:off x="10009084" y="1524205"/>
            <a:ext cx="1540420"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卷积核转化</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2276" y="4208057"/>
            <a:ext cx="6725339" cy="2274800"/>
          </a:xfrm>
          <a:prstGeom prst="rect">
            <a:avLst/>
          </a:prstGeom>
        </p:spPr>
      </p:pic>
      <p:sp>
        <p:nvSpPr>
          <p:cNvPr id="33" name="Rectangle 32"/>
          <p:cNvSpPr/>
          <p:nvPr/>
        </p:nvSpPr>
        <p:spPr bwMode="auto">
          <a:xfrm>
            <a:off x="8832304" y="1268762"/>
            <a:ext cx="3240360" cy="52209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Rectangle 36"/>
          <p:cNvSpPr/>
          <p:nvPr/>
        </p:nvSpPr>
        <p:spPr bwMode="auto">
          <a:xfrm>
            <a:off x="4295800" y="4031108"/>
            <a:ext cx="7632848" cy="24799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内容占位符 2"/>
          <p:cNvSpPr txBox="1"/>
          <p:nvPr/>
        </p:nvSpPr>
        <p:spPr bwMode="auto">
          <a:xfrm>
            <a:off x="414512" y="1796790"/>
            <a:ext cx="3502144" cy="436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卷积核分解：</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r>
              <a:rPr kumimoji="1" lang="en-US" altLang="zh-CN" sz="1100" kern="0" dirty="0">
                <a:solidFill>
                  <a:srgbClr val="002060"/>
                </a:solidFill>
                <a:latin typeface="微软雅黑" panose="020B0503020204020204" pitchFamily="34" charset="-122"/>
                <a:ea typeface="微软雅黑" panose="020B0503020204020204" pitchFamily="34" charset="-122"/>
              </a:rPr>
              <a:t> </a:t>
            </a:r>
            <a:endParaRPr kumimoji="1" lang="en-US" altLang="zh-CN" sz="11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计算过滤核卷积时 仍有重复计算</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654050" lvl="1" indent="0">
              <a:buClr>
                <a:srgbClr val="002060"/>
              </a:buClr>
              <a:buNone/>
            </a:pPr>
            <a:r>
              <a:rPr kumimoji="1" lang="en-US" altLang="zh-CN" sz="800" kern="0" dirty="0">
                <a:solidFill>
                  <a:srgbClr val="002060"/>
                </a:solidFill>
                <a:latin typeface="微软雅黑" panose="020B0503020204020204" pitchFamily="34" charset="-122"/>
                <a:ea typeface="微软雅黑" panose="020B0503020204020204" pitchFamily="34" charset="-122"/>
              </a:rPr>
              <a:t>   </a:t>
            </a:r>
            <a:endParaRPr kumimoji="1" lang="en-US" altLang="zh-CN" sz="8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会破坏三值核原有  稀疏性</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卷积核转化：</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r>
              <a:rPr kumimoji="1" lang="en-US" altLang="zh-CN" sz="1100" kern="0" dirty="0">
                <a:solidFill>
                  <a:srgbClr val="002060"/>
                </a:solidFill>
                <a:latin typeface="微软雅黑" panose="020B0503020204020204" pitchFamily="34" charset="-122"/>
                <a:ea typeface="微软雅黑" panose="020B0503020204020204" pitchFamily="34" charset="-122"/>
              </a:rPr>
              <a:t>   </a:t>
            </a:r>
            <a:endParaRPr kumimoji="1" lang="en-US" altLang="zh-CN" sz="11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无重复计算</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654050" lvl="1" indent="0">
              <a:buClr>
                <a:srgbClr val="002060"/>
              </a:buClr>
              <a:buNone/>
            </a:pPr>
            <a:r>
              <a:rPr kumimoji="1" lang="en-US" altLang="zh-CN" sz="800" kern="0" dirty="0">
                <a:solidFill>
                  <a:srgbClr val="002060"/>
                </a:solidFill>
                <a:latin typeface="微软雅黑" panose="020B0503020204020204" pitchFamily="34" charset="-122"/>
                <a:ea typeface="微软雅黑" panose="020B0503020204020204" pitchFamily="34" charset="-122"/>
              </a:rPr>
              <a:t>  </a:t>
            </a:r>
            <a:endParaRPr kumimoji="1" lang="en-US" altLang="zh-CN" sz="8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zh-CN" altLang="en-US" sz="2000" kern="0" dirty="0">
                <a:solidFill>
                  <a:srgbClr val="002060"/>
                </a:solidFill>
                <a:latin typeface="微软雅黑" panose="020B0503020204020204" pitchFamily="34" charset="-122"/>
                <a:ea typeface="微软雅黑" panose="020B0503020204020204" pitchFamily="34" charset="-122"/>
              </a:rPr>
              <a:t>继承三值核稀疏性</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939800" lvl="1">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p:txBody>
      </p:sp>
      <p:sp>
        <p:nvSpPr>
          <p:cNvPr id="39" name="TextBox 38"/>
          <p:cNvSpPr txBox="1"/>
          <p:nvPr/>
        </p:nvSpPr>
        <p:spPr bwMode="auto">
          <a:xfrm flipH="1">
            <a:off x="850705" y="6002366"/>
            <a:ext cx="4680521" cy="646331"/>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超过</a:t>
            </a:r>
            <a:r>
              <a:rPr kumimoji="1" lang="en-US" altLang="zh-CN" sz="2000" b="1" kern="0" dirty="0">
                <a:solidFill>
                  <a:srgbClr val="002060"/>
                </a:solidFill>
                <a:latin typeface="微软雅黑" panose="020B0503020204020204" pitchFamily="34" charset="-122"/>
                <a:ea typeface="微软雅黑" panose="020B0503020204020204" pitchFamily="34" charset="-122"/>
              </a:rPr>
              <a:t>2</a:t>
            </a:r>
            <a:r>
              <a:rPr kumimoji="1" lang="zh-CN" altLang="en-US" sz="2000" b="1" kern="0" dirty="0">
                <a:solidFill>
                  <a:srgbClr val="002060"/>
                </a:solidFill>
                <a:latin typeface="微软雅黑" panose="020B0503020204020204" pitchFamily="34" charset="-122"/>
                <a:ea typeface="微软雅黑" panose="020B0503020204020204" pitchFamily="34" charset="-122"/>
              </a:rPr>
              <a:t>个卷积核时，如何转化？</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endParaRPr lang="en-US" sz="1600" b="1" dirty="0">
              <a:solidFill>
                <a:srgbClr val="0033CC"/>
              </a:solidFill>
              <a:latin typeface="仿宋" panose="02010609060101010101" pitchFamily="49" charset="-122"/>
              <a:ea typeface="仿宋" panose="02010609060101010101" pitchFamily="49" charset="-122"/>
            </a:endParaRPr>
          </a:p>
        </p:txBody>
      </p:sp>
      <p:sp>
        <p:nvSpPr>
          <p:cNvPr id="40" name="Action Button: Help 39">
            <a:hlinkClick r:id="" action="ppaction://noaction" highlightClick="1"/>
          </p:cNvPr>
          <p:cNvSpPr/>
          <p:nvPr/>
        </p:nvSpPr>
        <p:spPr bwMode="auto">
          <a:xfrm>
            <a:off x="335360" y="5932161"/>
            <a:ext cx="515345" cy="504056"/>
          </a:xfrm>
          <a:prstGeom prst="actionButtonHelp">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7" grpId="0" bldLvl="0" animBg="1"/>
      <p:bldP spid="39" grpId="0" bldLvl="0" animBg="1"/>
      <p:bldP spid="4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内容占位符 2"/>
          <p:cNvSpPr txBox="1"/>
          <p:nvPr/>
        </p:nvSpPr>
        <p:spPr bwMode="auto">
          <a:xfrm>
            <a:off x="407368" y="980726"/>
            <a:ext cx="6408712"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b="1" kern="0" dirty="0">
                <a:solidFill>
                  <a:srgbClr val="002060"/>
                </a:solidFill>
                <a:latin typeface="微软雅黑" panose="020B0503020204020204" pitchFamily="34" charset="-122"/>
                <a:ea typeface="微软雅黑" panose="020B0503020204020204" pitchFamily="34" charset="-122"/>
              </a:rPr>
              <a:t>卷积核转化：超过</a:t>
            </a:r>
            <a:r>
              <a:rPr kumimoji="1" lang="en-US" altLang="zh-CN" sz="2300" b="1" kern="0" dirty="0">
                <a:solidFill>
                  <a:srgbClr val="002060"/>
                </a:solidFill>
                <a:latin typeface="微软雅黑" panose="020B0503020204020204" pitchFamily="34" charset="-122"/>
                <a:ea typeface="微软雅黑" panose="020B0503020204020204" pitchFamily="34" charset="-122"/>
              </a:rPr>
              <a:t>2</a:t>
            </a:r>
            <a:r>
              <a:rPr kumimoji="1" lang="zh-CN" altLang="en-US" sz="2300" b="1" kern="0" dirty="0">
                <a:solidFill>
                  <a:srgbClr val="002060"/>
                </a:solidFill>
                <a:latin typeface="微软雅黑" panose="020B0503020204020204" pitchFamily="34" charset="-122"/>
                <a:ea typeface="微软雅黑" panose="020B0503020204020204" pitchFamily="34" charset="-122"/>
              </a:rPr>
              <a:t>个卷积核的情况</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5" name="Straight Connector 4"/>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9" name="矩形 5"/>
          <p:cNvSpPr/>
          <p:nvPr/>
        </p:nvSpPr>
        <p:spPr>
          <a:xfrm>
            <a:off x="9186119" y="2921433"/>
            <a:ext cx="2775938" cy="369332"/>
          </a:xfrm>
          <a:prstGeom prst="rect">
            <a:avLst/>
          </a:prstGeom>
        </p:spPr>
        <p:txBody>
          <a:bodyPr wrap="square">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用</a:t>
            </a:r>
            <a:r>
              <a:rPr lang="zh-CN" altLang="en-US" sz="1800" b="1" dirty="0">
                <a:solidFill>
                  <a:srgbClr val="C00000"/>
                </a:solidFill>
                <a:latin typeface="微软雅黑" panose="020B0503020204020204" pitchFamily="34" charset="-122"/>
                <a:ea typeface="微软雅黑" panose="020B0503020204020204" pitchFamily="34" charset="-122"/>
              </a:rPr>
              <a:t>查找表</a:t>
            </a:r>
            <a:r>
              <a:rPr lang="zh-CN" altLang="en-US" sz="1800" b="1" dirty="0">
                <a:solidFill>
                  <a:srgbClr val="002060"/>
                </a:solidFill>
                <a:latin typeface="微软雅黑" panose="020B0503020204020204" pitchFamily="34" charset="-122"/>
                <a:ea typeface="微软雅黑" panose="020B0503020204020204" pitchFamily="34" charset="-122"/>
              </a:rPr>
              <a:t>重建原卷积核：</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0" name="矩形 5"/>
          <p:cNvSpPr/>
          <p:nvPr/>
        </p:nvSpPr>
        <p:spPr>
          <a:xfrm>
            <a:off x="9167777" y="3524047"/>
            <a:ext cx="2754646"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F1 = FB1 – FB2 –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2" name="矩形 5"/>
          <p:cNvSpPr/>
          <p:nvPr/>
        </p:nvSpPr>
        <p:spPr>
          <a:xfrm>
            <a:off x="9167777" y="3972278"/>
            <a:ext cx="2754646"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F2 = FB1+ FB2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3" name="矩形 5"/>
          <p:cNvSpPr/>
          <p:nvPr/>
        </p:nvSpPr>
        <p:spPr>
          <a:xfrm>
            <a:off x="9167777" y="4454813"/>
            <a:ext cx="3017998"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F3 = – FB1 + FB2 –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84" y="1641825"/>
            <a:ext cx="8903701" cy="4721754"/>
          </a:xfrm>
          <a:prstGeom prst="rect">
            <a:avLst/>
          </a:prstGeom>
        </p:spPr>
      </p:pic>
      <p:sp>
        <p:nvSpPr>
          <p:cNvPr id="16" name="矩形: 圆角 15"/>
          <p:cNvSpPr/>
          <p:nvPr/>
        </p:nvSpPr>
        <p:spPr bwMode="auto">
          <a:xfrm>
            <a:off x="9186119" y="2780928"/>
            <a:ext cx="2880320" cy="2232433"/>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6"/>
            <a:ext cx="6408712"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b="1" kern="0" dirty="0">
                <a:solidFill>
                  <a:srgbClr val="002060"/>
                </a:solidFill>
                <a:latin typeface="微软雅黑" panose="020B0503020204020204" pitchFamily="34" charset="-122"/>
                <a:ea typeface="微软雅黑" panose="020B0503020204020204" pitchFamily="34" charset="-122"/>
              </a:rPr>
              <a:t>卷积核转化：超过</a:t>
            </a:r>
            <a:r>
              <a:rPr kumimoji="1" lang="en-US" altLang="zh-CN" sz="2300" b="1" kern="0" dirty="0">
                <a:solidFill>
                  <a:srgbClr val="002060"/>
                </a:solidFill>
                <a:latin typeface="微软雅黑" panose="020B0503020204020204" pitchFamily="34" charset="-122"/>
                <a:ea typeface="微软雅黑" panose="020B0503020204020204" pitchFamily="34" charset="-122"/>
              </a:rPr>
              <a:t>2</a:t>
            </a:r>
            <a:r>
              <a:rPr kumimoji="1" lang="zh-CN" altLang="en-US" sz="2300" b="1" kern="0" dirty="0">
                <a:solidFill>
                  <a:srgbClr val="002060"/>
                </a:solidFill>
                <a:latin typeface="微软雅黑" panose="020B0503020204020204" pitchFamily="34" charset="-122"/>
                <a:ea typeface="微软雅黑" panose="020B0503020204020204" pitchFamily="34" charset="-122"/>
              </a:rPr>
              <a:t>个卷积核的情况</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5" name="Straight Connector 4"/>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9" name="矩形 5"/>
          <p:cNvSpPr/>
          <p:nvPr/>
        </p:nvSpPr>
        <p:spPr>
          <a:xfrm>
            <a:off x="9186119" y="2921433"/>
            <a:ext cx="2775938" cy="369332"/>
          </a:xfrm>
          <a:prstGeom prst="rect">
            <a:avLst/>
          </a:prstGeom>
        </p:spPr>
        <p:txBody>
          <a:bodyPr wrap="square">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用</a:t>
            </a:r>
            <a:r>
              <a:rPr lang="zh-CN" altLang="en-US" sz="1800" b="1" dirty="0">
                <a:solidFill>
                  <a:srgbClr val="C00000"/>
                </a:solidFill>
                <a:latin typeface="微软雅黑" panose="020B0503020204020204" pitchFamily="34" charset="-122"/>
                <a:ea typeface="微软雅黑" panose="020B0503020204020204" pitchFamily="34" charset="-122"/>
              </a:rPr>
              <a:t>查找表</a:t>
            </a:r>
            <a:r>
              <a:rPr lang="zh-CN" altLang="en-US" sz="1800" b="1" dirty="0">
                <a:solidFill>
                  <a:srgbClr val="002060"/>
                </a:solidFill>
                <a:latin typeface="微软雅黑" panose="020B0503020204020204" pitchFamily="34" charset="-122"/>
                <a:ea typeface="微软雅黑" panose="020B0503020204020204" pitchFamily="34" charset="-122"/>
              </a:rPr>
              <a:t>重建原卷积核：</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0" name="矩形 5"/>
          <p:cNvSpPr/>
          <p:nvPr/>
        </p:nvSpPr>
        <p:spPr>
          <a:xfrm>
            <a:off x="9167777" y="3524047"/>
            <a:ext cx="2754646"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F1 = FB1 – FB2 –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2" name="矩形 5"/>
          <p:cNvSpPr/>
          <p:nvPr/>
        </p:nvSpPr>
        <p:spPr>
          <a:xfrm>
            <a:off x="9167777" y="3972278"/>
            <a:ext cx="2754646"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F2 = FB1+ FB2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3" name="矩形 5"/>
          <p:cNvSpPr/>
          <p:nvPr/>
        </p:nvSpPr>
        <p:spPr>
          <a:xfrm>
            <a:off x="9167777" y="4454813"/>
            <a:ext cx="3017998" cy="369332"/>
          </a:xfrm>
          <a:prstGeom prst="rect">
            <a:avLst/>
          </a:prstGeom>
        </p:spPr>
        <p:txBody>
          <a:bodyPr wrap="square">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F3 = – FB1 + FB2 – FB3</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6" name="矩形: 圆角 15"/>
          <p:cNvSpPr/>
          <p:nvPr/>
        </p:nvSpPr>
        <p:spPr bwMode="auto">
          <a:xfrm>
            <a:off x="9186119" y="2780928"/>
            <a:ext cx="2880320" cy="2232433"/>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47560"/>
            <a:ext cx="8951654" cy="4747184"/>
          </a:xfrm>
          <a:prstGeom prst="rect">
            <a:avLst/>
          </a:prstGeom>
        </p:spPr>
      </p:pic>
    </p:spTree>
  </p:cSld>
  <p:clrMapOvr>
    <a:masterClrMapping/>
  </p:clrMapOvr>
  <p:transition spd="slow" advTm="602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内容占位符 2"/>
          <p:cNvSpPr txBox="1"/>
          <p:nvPr/>
        </p:nvSpPr>
        <p:spPr bwMode="auto">
          <a:xfrm>
            <a:off x="407485"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卷积核转化架构</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输入缓冲区：</a:t>
            </a:r>
            <a:r>
              <a:rPr kumimoji="1" lang="en-US" altLang="zh-CN" sz="2000" kern="0" dirty="0">
                <a:solidFill>
                  <a:srgbClr val="002060"/>
                </a:solidFill>
                <a:latin typeface="微软雅黑" panose="020B0503020204020204" pitchFamily="34" charset="-122"/>
                <a:ea typeface="微软雅黑" panose="020B0503020204020204" pitchFamily="34" charset="-122"/>
              </a:rPr>
              <a:t>64x64x16b=8KB</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权重缓冲区：</a:t>
            </a:r>
            <a:r>
              <a:rPr kumimoji="1" lang="en-US" altLang="zh-CN" sz="2000" kern="0" dirty="0">
                <a:solidFill>
                  <a:srgbClr val="002060"/>
                </a:solidFill>
                <a:latin typeface="微软雅黑" panose="020B0503020204020204" pitchFamily="34" charset="-122"/>
                <a:ea typeface="微软雅黑" panose="020B0503020204020204" pitchFamily="34" charset="-122"/>
              </a:rPr>
              <a:t>1.5KB</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输入静态数据流</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处理单元输入寄存：</a:t>
            </a:r>
            <a:r>
              <a:rPr kumimoji="1" lang="en-US" altLang="zh-CN" sz="2000" kern="0" dirty="0">
                <a:solidFill>
                  <a:srgbClr val="002060"/>
                </a:solidFill>
                <a:latin typeface="微软雅黑" panose="020B0503020204020204" pitchFamily="34" charset="-122"/>
                <a:ea typeface="微软雅黑" panose="020B0503020204020204" pitchFamily="34" charset="-122"/>
              </a:rPr>
              <a:t>16x16b = 32B</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pic>
        <p:nvPicPr>
          <p:cNvPr id="109" name="Picture 108" descr="Graphical user interface&#10;&#10;Description automatically generated with low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559" y="1772816"/>
            <a:ext cx="6171084" cy="1589884"/>
          </a:xfrm>
          <a:prstGeom prst="rect">
            <a:avLst/>
          </a:prstGeom>
        </p:spPr>
      </p:pic>
      <p:grpSp>
        <p:nvGrpSpPr>
          <p:cNvPr id="59" name="Group 58"/>
          <p:cNvGrpSpPr/>
          <p:nvPr/>
        </p:nvGrpSpPr>
        <p:grpSpPr>
          <a:xfrm>
            <a:off x="6610513" y="4108644"/>
            <a:ext cx="5581487" cy="2211690"/>
            <a:chOff x="6162410" y="3692619"/>
            <a:chExt cx="5581487" cy="2211690"/>
          </a:xfrm>
        </p:grpSpPr>
        <p:pic>
          <p:nvPicPr>
            <p:cNvPr id="60" name="Picture 59"/>
            <p:cNvPicPr>
              <a:picLocks noChangeAspect="1"/>
            </p:cNvPicPr>
            <p:nvPr/>
          </p:nvPicPr>
          <p:blipFill>
            <a:blip r:embed="rId2"/>
            <a:stretch>
              <a:fillRect/>
            </a:stretch>
          </p:blipFill>
          <p:spPr>
            <a:xfrm>
              <a:off x="6366476" y="3797206"/>
              <a:ext cx="5377421" cy="2107103"/>
            </a:xfrm>
            <a:prstGeom prst="rect">
              <a:avLst/>
            </a:prstGeom>
          </p:spPr>
        </p:pic>
        <p:sp>
          <p:nvSpPr>
            <p:cNvPr id="61" name="Rectangle 60"/>
            <p:cNvSpPr/>
            <p:nvPr/>
          </p:nvSpPr>
          <p:spPr bwMode="auto">
            <a:xfrm>
              <a:off x="7464153" y="4209747"/>
              <a:ext cx="474963" cy="444753"/>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TextBox 61"/>
            <p:cNvSpPr txBox="1"/>
            <p:nvPr/>
          </p:nvSpPr>
          <p:spPr bwMode="auto">
            <a:xfrm flipH="1">
              <a:off x="7413602" y="4149243"/>
              <a:ext cx="576064"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3" name="Rectangle 62"/>
            <p:cNvSpPr/>
            <p:nvPr/>
          </p:nvSpPr>
          <p:spPr bwMode="auto">
            <a:xfrm>
              <a:off x="10814051" y="3796670"/>
              <a:ext cx="929845" cy="1291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Rectangle 63"/>
            <p:cNvSpPr/>
            <p:nvPr/>
          </p:nvSpPr>
          <p:spPr bwMode="auto">
            <a:xfrm>
              <a:off x="8020249" y="4005064"/>
              <a:ext cx="668039"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TextBox 64"/>
            <p:cNvSpPr txBox="1"/>
            <p:nvPr/>
          </p:nvSpPr>
          <p:spPr bwMode="auto">
            <a:xfrm flipH="1">
              <a:off x="7831952" y="3921050"/>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反相器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6" name="Rectangle 65"/>
            <p:cNvSpPr/>
            <p:nvPr/>
          </p:nvSpPr>
          <p:spPr bwMode="auto">
            <a:xfrm>
              <a:off x="9626620" y="4555733"/>
              <a:ext cx="501828"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Rectangle 66"/>
            <p:cNvSpPr/>
            <p:nvPr/>
          </p:nvSpPr>
          <p:spPr bwMode="auto">
            <a:xfrm>
              <a:off x="9596693" y="5651552"/>
              <a:ext cx="501827" cy="14388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TextBox 67"/>
            <p:cNvSpPr txBox="1"/>
            <p:nvPr/>
          </p:nvSpPr>
          <p:spPr bwMode="auto">
            <a:xfrm flipH="1">
              <a:off x="9525129" y="4478099"/>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9" name="TextBox 68"/>
            <p:cNvSpPr txBox="1"/>
            <p:nvPr/>
          </p:nvSpPr>
          <p:spPr bwMode="auto">
            <a:xfrm flipH="1">
              <a:off x="9535882" y="5577998"/>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0" name="Rectangle 69"/>
            <p:cNvSpPr/>
            <p:nvPr/>
          </p:nvSpPr>
          <p:spPr bwMode="auto">
            <a:xfrm>
              <a:off x="10075600" y="42173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Rectangle 70"/>
            <p:cNvSpPr/>
            <p:nvPr/>
          </p:nvSpPr>
          <p:spPr bwMode="auto">
            <a:xfrm>
              <a:off x="10076818" y="53288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TextBox 71"/>
            <p:cNvSpPr txBox="1"/>
            <p:nvPr/>
          </p:nvSpPr>
          <p:spPr bwMode="auto">
            <a:xfrm flipH="1">
              <a:off x="9971429" y="4177672"/>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求和</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3" name="TextBox 72"/>
            <p:cNvSpPr txBox="1"/>
            <p:nvPr/>
          </p:nvSpPr>
          <p:spPr bwMode="auto">
            <a:xfrm flipH="1">
              <a:off x="9976608" y="5256915"/>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4" name="Rectangle 73"/>
            <p:cNvSpPr/>
            <p:nvPr/>
          </p:nvSpPr>
          <p:spPr bwMode="auto">
            <a:xfrm>
              <a:off x="6362573" y="3692619"/>
              <a:ext cx="818391" cy="214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6" name="TextBox 75"/>
            <p:cNvSpPr txBox="1"/>
            <p:nvPr/>
          </p:nvSpPr>
          <p:spPr bwMode="auto">
            <a:xfrm flipH="1">
              <a:off x="6405204" y="4410543"/>
              <a:ext cx="954883"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激活</a:t>
              </a:r>
              <a:r>
                <a:rPr lang="en-US" altLang="zh-CN" sz="1100" b="1" dirty="0">
                  <a:solidFill>
                    <a:srgbClr val="002060"/>
                  </a:solidFill>
                  <a:latin typeface="微软雅黑" panose="020B0503020204020204" pitchFamily="34" charset="-122"/>
                  <a:ea typeface="微软雅黑" panose="020B0503020204020204" pitchFamily="34" charset="-122"/>
                </a:rPr>
                <a:t>/       </a:t>
              </a:r>
              <a:r>
                <a:rPr lang="zh-CN" altLang="en-US" sz="1100" b="1" dirty="0">
                  <a:solidFill>
                    <a:srgbClr val="002060"/>
                  </a:solidFill>
                  <a:latin typeface="微软雅黑" panose="020B0503020204020204" pitchFamily="34" charset="-122"/>
                  <a:ea typeface="微软雅黑" panose="020B0503020204020204" pitchFamily="34" charset="-122"/>
                </a:rPr>
                <a:t>中间结果</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7" name="TextBox 76"/>
            <p:cNvSpPr txBox="1"/>
            <p:nvPr/>
          </p:nvSpPr>
          <p:spPr bwMode="auto">
            <a:xfrm flipH="1">
              <a:off x="6162410" y="5300587"/>
              <a:ext cx="1345676"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权重索引            （权重缓冲区）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8" name="TextBox 77"/>
            <p:cNvSpPr txBox="1"/>
            <p:nvPr/>
          </p:nvSpPr>
          <p:spPr bwMode="auto">
            <a:xfrm flipH="1">
              <a:off x="10697260" y="4633367"/>
              <a:ext cx="915282"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重建索引</a:t>
              </a:r>
              <a:endParaRPr lang="en-US" altLang="zh-CN" sz="11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9" name="TextBox 78"/>
            <p:cNvSpPr txBox="1"/>
            <p:nvPr/>
          </p:nvSpPr>
          <p:spPr bwMode="auto">
            <a:xfrm flipH="1">
              <a:off x="10720414" y="4064704"/>
              <a:ext cx="898481"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中间结果</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输出值</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grpSp>
        <p:nvGrpSpPr>
          <p:cNvPr id="11" name="Group 10"/>
          <p:cNvGrpSpPr/>
          <p:nvPr/>
        </p:nvGrpSpPr>
        <p:grpSpPr>
          <a:xfrm>
            <a:off x="6849120" y="1095347"/>
            <a:ext cx="5295552" cy="2592288"/>
            <a:chOff x="623392" y="3449960"/>
            <a:chExt cx="5295552" cy="2592288"/>
          </a:xfrm>
        </p:grpSpPr>
        <p:pic>
          <p:nvPicPr>
            <p:cNvPr id="12" name="Picture 11"/>
            <p:cNvPicPr>
              <a:picLocks noChangeAspect="1"/>
            </p:cNvPicPr>
            <p:nvPr/>
          </p:nvPicPr>
          <p:blipFill>
            <a:blip r:embed="rId3"/>
            <a:stretch>
              <a:fillRect/>
            </a:stretch>
          </p:blipFill>
          <p:spPr>
            <a:xfrm>
              <a:off x="623392" y="3449960"/>
              <a:ext cx="5225254" cy="2592288"/>
            </a:xfrm>
            <a:prstGeom prst="rect">
              <a:avLst/>
            </a:prstGeom>
          </p:spPr>
        </p:pic>
        <p:sp>
          <p:nvSpPr>
            <p:cNvPr id="13" name="TextBox 12"/>
            <p:cNvSpPr txBox="1"/>
            <p:nvPr/>
          </p:nvSpPr>
          <p:spPr bwMode="auto">
            <a:xfrm flipH="1">
              <a:off x="1847528" y="3573016"/>
              <a:ext cx="2592288" cy="169277"/>
            </a:xfrm>
            <a:prstGeom prst="rect">
              <a:avLst/>
            </a:prstGeom>
            <a:solidFill>
              <a:srgbClr val="C5E0B3"/>
            </a:solidFill>
            <a:ln w="38100" cmpd="dbl" algn="ctr">
              <a:noFill/>
              <a:miter lim="800000"/>
            </a:ln>
            <a:effectLst/>
          </p:spPr>
          <p:txBody>
            <a:bodyPr wrap="square" rtlCol="0" anchor="ctr">
              <a:spAutoFit/>
            </a:bodyPr>
            <a:lstStyle/>
            <a:p>
              <a:pPr algn="ctr" defTabSz="609600">
                <a:buFont typeface="Arial" panose="020B0604020202020204" pitchFamily="34" charset="0"/>
                <a:buNone/>
              </a:pPr>
              <a:endParaRPr lang="en-US" altLang="zh-CN" sz="500" b="1" dirty="0">
                <a:solidFill>
                  <a:srgbClr val="002060"/>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flipH="1">
              <a:off x="2027548" y="3512080"/>
              <a:ext cx="223224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卷积核转换控制器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 name="Rectangle 14"/>
            <p:cNvSpPr/>
            <p:nvPr/>
          </p:nvSpPr>
          <p:spPr bwMode="auto">
            <a:xfrm>
              <a:off x="4709160" y="4221089"/>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bwMode="auto">
            <a:xfrm flipH="1">
              <a:off x="4648146" y="4268177"/>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 name="Rectangle 16"/>
            <p:cNvSpPr/>
            <p:nvPr/>
          </p:nvSpPr>
          <p:spPr bwMode="auto">
            <a:xfrm>
              <a:off x="1199456" y="4137372"/>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Rectangle 17"/>
            <p:cNvSpPr/>
            <p:nvPr/>
          </p:nvSpPr>
          <p:spPr bwMode="auto">
            <a:xfrm>
              <a:off x="4709160" y="5196212"/>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Rectangle 18"/>
            <p:cNvSpPr/>
            <p:nvPr/>
          </p:nvSpPr>
          <p:spPr bwMode="auto">
            <a:xfrm>
              <a:off x="5502889" y="4221089"/>
              <a:ext cx="188477" cy="1656183"/>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Rectangle 20"/>
            <p:cNvSpPr/>
            <p:nvPr/>
          </p:nvSpPr>
          <p:spPr bwMode="auto">
            <a:xfrm>
              <a:off x="1199456" y="4790071"/>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Rectangle 21"/>
            <p:cNvSpPr/>
            <p:nvPr/>
          </p:nvSpPr>
          <p:spPr bwMode="auto">
            <a:xfrm>
              <a:off x="1199456" y="5442770"/>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Rectangle 22"/>
            <p:cNvSpPr/>
            <p:nvPr/>
          </p:nvSpPr>
          <p:spPr bwMode="auto">
            <a:xfrm>
              <a:off x="706542" y="4154255"/>
              <a:ext cx="188477" cy="1723017"/>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TextBox 23"/>
            <p:cNvSpPr txBox="1"/>
            <p:nvPr/>
          </p:nvSpPr>
          <p:spPr bwMode="auto">
            <a:xfrm flipH="1">
              <a:off x="4648146" y="515077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5" name="TextBox 24"/>
            <p:cNvSpPr txBox="1"/>
            <p:nvPr/>
          </p:nvSpPr>
          <p:spPr bwMode="auto">
            <a:xfrm flipH="1">
              <a:off x="5459990" y="4444825"/>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6" name="TextBox 25"/>
            <p:cNvSpPr txBox="1"/>
            <p:nvPr/>
          </p:nvSpPr>
          <p:spPr bwMode="auto">
            <a:xfrm flipH="1">
              <a:off x="661059" y="4410543"/>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7" name="TextBox 26"/>
            <p:cNvSpPr txBox="1"/>
            <p:nvPr/>
          </p:nvSpPr>
          <p:spPr bwMode="auto">
            <a:xfrm flipH="1">
              <a:off x="1168760" y="4712144"/>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输出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8" name="TextBox 27"/>
            <p:cNvSpPr txBox="1"/>
            <p:nvPr/>
          </p:nvSpPr>
          <p:spPr bwMode="auto">
            <a:xfrm flipH="1">
              <a:off x="1163716" y="5364843"/>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临时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9" name="Rectangle 28"/>
            <p:cNvSpPr/>
            <p:nvPr/>
          </p:nvSpPr>
          <p:spPr bwMode="auto">
            <a:xfrm>
              <a:off x="2093480" y="4137372"/>
              <a:ext cx="188477" cy="1723017"/>
            </a:xfrm>
            <a:prstGeom prst="rect">
              <a:avLst/>
            </a:prstGeom>
            <a:solidFill>
              <a:srgbClr val="DEEB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TextBox 29"/>
            <p:cNvSpPr txBox="1"/>
            <p:nvPr/>
          </p:nvSpPr>
          <p:spPr bwMode="auto">
            <a:xfrm flipH="1">
              <a:off x="2047997" y="4496638"/>
              <a:ext cx="279442" cy="110799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缓冲区控制器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1" name="Rectangle 30"/>
            <p:cNvSpPr/>
            <p:nvPr/>
          </p:nvSpPr>
          <p:spPr bwMode="auto">
            <a:xfrm>
              <a:off x="2225863" y="383677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TextBox 31"/>
            <p:cNvSpPr txBox="1"/>
            <p:nvPr/>
          </p:nvSpPr>
          <p:spPr bwMode="auto">
            <a:xfrm flipH="1">
              <a:off x="1171125" y="405944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 name="TextBox 32"/>
            <p:cNvSpPr txBox="1"/>
            <p:nvPr/>
          </p:nvSpPr>
          <p:spPr bwMode="auto">
            <a:xfrm flipH="1">
              <a:off x="2093480" y="381749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寻址</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 name="Rectangle 33"/>
            <p:cNvSpPr/>
            <p:nvPr/>
          </p:nvSpPr>
          <p:spPr bwMode="auto">
            <a:xfrm>
              <a:off x="3357986" y="385759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TextBox 34"/>
            <p:cNvSpPr txBox="1"/>
            <p:nvPr/>
          </p:nvSpPr>
          <p:spPr bwMode="auto">
            <a:xfrm flipH="1">
              <a:off x="3287688" y="379667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7" name="Rectangle 36"/>
            <p:cNvSpPr/>
            <p:nvPr/>
          </p:nvSpPr>
          <p:spPr bwMode="auto">
            <a:xfrm>
              <a:off x="4459070" y="3836774"/>
              <a:ext cx="145987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TextBox 37"/>
            <p:cNvSpPr txBox="1"/>
            <p:nvPr/>
          </p:nvSpPr>
          <p:spPr bwMode="auto">
            <a:xfrm flipH="1">
              <a:off x="4280089" y="3817490"/>
              <a:ext cx="1154447"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基本核索引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9" name="Rectangle 38"/>
            <p:cNvSpPr/>
            <p:nvPr/>
          </p:nvSpPr>
          <p:spPr bwMode="auto">
            <a:xfrm>
              <a:off x="2625966" y="4137372"/>
              <a:ext cx="1309793" cy="181402"/>
            </a:xfrm>
            <a:prstGeom prst="rect">
              <a:avLst/>
            </a:prstGeom>
            <a:solidFill>
              <a:srgbClr val="F7CBA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0" name="TextBox 39"/>
            <p:cNvSpPr txBox="1"/>
            <p:nvPr/>
          </p:nvSpPr>
          <p:spPr bwMode="auto">
            <a:xfrm flipH="1">
              <a:off x="2842476" y="4097268"/>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计算单元</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1" name="Rectangle 40"/>
            <p:cNvSpPr/>
            <p:nvPr/>
          </p:nvSpPr>
          <p:spPr bwMode="auto">
            <a:xfrm>
              <a:off x="3062502" y="4478099"/>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TextBox 41"/>
            <p:cNvSpPr txBox="1"/>
            <p:nvPr/>
          </p:nvSpPr>
          <p:spPr bwMode="auto">
            <a:xfrm flipH="1">
              <a:off x="3038512" y="4442756"/>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3" name="Rectangle 42"/>
            <p:cNvSpPr/>
            <p:nvPr/>
          </p:nvSpPr>
          <p:spPr bwMode="auto">
            <a:xfrm>
              <a:off x="3108847" y="4962613"/>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Rectangle 43"/>
            <p:cNvSpPr/>
            <p:nvPr/>
          </p:nvSpPr>
          <p:spPr bwMode="auto">
            <a:xfrm>
              <a:off x="3181430" y="5597115"/>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TextBox 44"/>
            <p:cNvSpPr txBox="1"/>
            <p:nvPr/>
          </p:nvSpPr>
          <p:spPr bwMode="auto">
            <a:xfrm flipH="1">
              <a:off x="3033988" y="4904075"/>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2</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6" name="TextBox 45"/>
            <p:cNvSpPr txBox="1"/>
            <p:nvPr/>
          </p:nvSpPr>
          <p:spPr bwMode="auto">
            <a:xfrm flipH="1">
              <a:off x="3033988" y="5557011"/>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3</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7" name="Rectangle 46"/>
            <p:cNvSpPr/>
            <p:nvPr/>
          </p:nvSpPr>
          <p:spPr bwMode="auto">
            <a:xfrm>
              <a:off x="4173140" y="4758109"/>
              <a:ext cx="475005"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Rectangle 47"/>
            <p:cNvSpPr/>
            <p:nvPr/>
          </p:nvSpPr>
          <p:spPr bwMode="auto">
            <a:xfrm>
              <a:off x="4201002" y="5332804"/>
              <a:ext cx="46191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Rectangle 48"/>
            <p:cNvSpPr/>
            <p:nvPr/>
          </p:nvSpPr>
          <p:spPr bwMode="auto">
            <a:xfrm>
              <a:off x="4155076" y="5807744"/>
              <a:ext cx="51113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TextBox 49"/>
            <p:cNvSpPr txBox="1"/>
            <p:nvPr/>
          </p:nvSpPr>
          <p:spPr bwMode="auto">
            <a:xfrm flipH="1">
              <a:off x="4159136" y="4695223"/>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1" name="TextBox 50"/>
            <p:cNvSpPr txBox="1"/>
            <p:nvPr/>
          </p:nvSpPr>
          <p:spPr bwMode="auto">
            <a:xfrm flipH="1">
              <a:off x="4169385" y="5271710"/>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2" name="TextBox 51"/>
            <p:cNvSpPr txBox="1"/>
            <p:nvPr/>
          </p:nvSpPr>
          <p:spPr bwMode="auto">
            <a:xfrm flipH="1">
              <a:off x="4183447" y="5762874"/>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3" name="Rectangle 52"/>
            <p:cNvSpPr/>
            <p:nvPr/>
          </p:nvSpPr>
          <p:spPr bwMode="auto">
            <a:xfrm>
              <a:off x="2589441" y="4437110"/>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Rectangle 53"/>
            <p:cNvSpPr/>
            <p:nvPr/>
          </p:nvSpPr>
          <p:spPr bwMode="auto">
            <a:xfrm>
              <a:off x="2592243" y="491555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Rectangle 54"/>
            <p:cNvSpPr/>
            <p:nvPr/>
          </p:nvSpPr>
          <p:spPr bwMode="auto">
            <a:xfrm>
              <a:off x="2595306" y="555920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TextBox 55"/>
            <p:cNvSpPr txBox="1"/>
            <p:nvPr/>
          </p:nvSpPr>
          <p:spPr bwMode="auto">
            <a:xfrm flipH="1">
              <a:off x="2527793" y="435708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7" name="TextBox 56"/>
            <p:cNvSpPr txBox="1"/>
            <p:nvPr/>
          </p:nvSpPr>
          <p:spPr bwMode="auto">
            <a:xfrm flipH="1">
              <a:off x="2524632" y="482602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8" name="TextBox 57"/>
            <p:cNvSpPr txBox="1"/>
            <p:nvPr/>
          </p:nvSpPr>
          <p:spPr bwMode="auto">
            <a:xfrm flipH="1">
              <a:off x="2532532" y="5478890"/>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9" name="Straight Connector 8"/>
          <p:cNvCxnSpPr/>
          <p:nvPr/>
        </p:nvCxnSpPr>
        <p:spPr bwMode="auto">
          <a:xfrm flipH="1">
            <a:off x="7660319" y="3555164"/>
            <a:ext cx="1154850" cy="668479"/>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10293285" y="3573016"/>
            <a:ext cx="915283" cy="650627"/>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7" name="矩形: 圆角 15"/>
          <p:cNvSpPr/>
          <p:nvPr/>
        </p:nvSpPr>
        <p:spPr bwMode="auto">
          <a:xfrm>
            <a:off x="6793318" y="980726"/>
            <a:ext cx="5279346" cy="5400602"/>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5" name="Rectangle 94"/>
          <p:cNvSpPr/>
          <p:nvPr/>
        </p:nvSpPr>
        <p:spPr bwMode="auto">
          <a:xfrm>
            <a:off x="7350081" y="1743708"/>
            <a:ext cx="698227" cy="545828"/>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6" name="Rectangle 95"/>
          <p:cNvSpPr/>
          <p:nvPr/>
        </p:nvSpPr>
        <p:spPr bwMode="auto">
          <a:xfrm>
            <a:off x="8757161" y="1979099"/>
            <a:ext cx="481968" cy="1568140"/>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7" name="Rectangle 96"/>
          <p:cNvSpPr/>
          <p:nvPr/>
        </p:nvSpPr>
        <p:spPr bwMode="auto">
          <a:xfrm>
            <a:off x="10895749" y="2763864"/>
            <a:ext cx="573610" cy="876809"/>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Arrow: Right 86"/>
          <p:cNvSpPr/>
          <p:nvPr/>
        </p:nvSpPr>
        <p:spPr bwMode="auto">
          <a:xfrm rot="859678">
            <a:off x="7891779" y="1994225"/>
            <a:ext cx="1059094"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Arrow: Right 87"/>
          <p:cNvSpPr/>
          <p:nvPr/>
        </p:nvSpPr>
        <p:spPr bwMode="auto">
          <a:xfrm rot="1666356">
            <a:off x="7803215" y="2300221"/>
            <a:ext cx="1191473"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9" name="Arrow: Right 88"/>
          <p:cNvSpPr/>
          <p:nvPr/>
        </p:nvSpPr>
        <p:spPr bwMode="auto">
          <a:xfrm rot="2740585">
            <a:off x="7553436" y="2706749"/>
            <a:ext cx="1569522"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Rectangle 97"/>
          <p:cNvSpPr/>
          <p:nvPr/>
        </p:nvSpPr>
        <p:spPr bwMode="auto">
          <a:xfrm>
            <a:off x="7862734" y="4529536"/>
            <a:ext cx="551074" cy="974998"/>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5" name="TextBox 84"/>
          <p:cNvSpPr txBox="1"/>
          <p:nvPr/>
        </p:nvSpPr>
        <p:spPr bwMode="auto">
          <a:xfrm flipH="1">
            <a:off x="318506" y="1897668"/>
            <a:ext cx="808942" cy="52322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16x16</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 16b</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83" name="Arrow: Curved Down 82"/>
          <p:cNvSpPr/>
          <p:nvPr/>
        </p:nvSpPr>
        <p:spPr bwMode="auto">
          <a:xfrm>
            <a:off x="1526456" y="1294939"/>
            <a:ext cx="6132803" cy="616932"/>
          </a:xfrm>
          <a:prstGeom prst="curvedDownArrow">
            <a:avLst>
              <a:gd name="adj1" fmla="val 28360"/>
              <a:gd name="adj2" fmla="val 60636"/>
              <a:gd name="adj3" fmla="val 27783"/>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5" name="Rectangle 104"/>
          <p:cNvSpPr/>
          <p:nvPr/>
        </p:nvSpPr>
        <p:spPr bwMode="auto">
          <a:xfrm>
            <a:off x="3371100" y="1615971"/>
            <a:ext cx="3280544" cy="17237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3" name="Group 102"/>
          <p:cNvGrpSpPr/>
          <p:nvPr/>
        </p:nvGrpSpPr>
        <p:grpSpPr>
          <a:xfrm>
            <a:off x="2639616" y="3166886"/>
            <a:ext cx="8547852" cy="1018371"/>
            <a:chOff x="3732750" y="3166886"/>
            <a:chExt cx="7454718" cy="1018371"/>
          </a:xfrm>
        </p:grpSpPr>
        <p:sp>
          <p:nvSpPr>
            <p:cNvPr id="84" name="Arrow: Curved Down 83"/>
            <p:cNvSpPr/>
            <p:nvPr/>
          </p:nvSpPr>
          <p:spPr bwMode="auto">
            <a:xfrm rot="401568" flipV="1">
              <a:off x="3732750" y="3166886"/>
              <a:ext cx="7454718" cy="797984"/>
            </a:xfrm>
            <a:prstGeom prst="curvedDownArrow">
              <a:avLst>
                <a:gd name="adj1" fmla="val 20693"/>
                <a:gd name="adj2" fmla="val 48756"/>
                <a:gd name="adj3" fmla="val 20051"/>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2" name="TextBox 101"/>
            <p:cNvSpPr txBox="1"/>
            <p:nvPr/>
          </p:nvSpPr>
          <p:spPr bwMode="auto">
            <a:xfrm rot="519483" flipH="1">
              <a:off x="5825311" y="3877480"/>
              <a:ext cx="1472836" cy="30777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400" b="1" dirty="0">
                  <a:solidFill>
                    <a:srgbClr val="002060"/>
                  </a:solidFill>
                  <a:latin typeface="微软雅黑" panose="020B0503020204020204" pitchFamily="34" charset="-122"/>
                  <a:ea typeface="微软雅黑" panose="020B0503020204020204" pitchFamily="34" charset="-122"/>
                </a:rPr>
                <a:t>基卷积核压缩</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grpSp>
      <p:sp>
        <p:nvSpPr>
          <p:cNvPr id="112" name="TextBox 111"/>
          <p:cNvSpPr txBox="1"/>
          <p:nvPr/>
        </p:nvSpPr>
        <p:spPr bwMode="auto">
          <a:xfrm flipH="1">
            <a:off x="7116750" y="4119657"/>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91" name="矩形 90"/>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ldLvl="0" animBg="1"/>
      <p:bldP spid="96" grpId="0" bldLvl="0" animBg="1"/>
      <p:bldP spid="97" grpId="0" bldLvl="0" animBg="1"/>
      <p:bldP spid="87" grpId="0" bldLvl="0" animBg="1"/>
      <p:bldP spid="88" grpId="0" bldLvl="0" animBg="1"/>
      <p:bldP spid="89" grpId="0" bldLvl="0" animBg="1"/>
      <p:bldP spid="98" grpId="0" bldLvl="0" animBg="1"/>
      <p:bldP spid="8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内容占位符 2"/>
          <p:cNvSpPr txBox="1"/>
          <p:nvPr/>
        </p:nvSpPr>
        <p:spPr bwMode="auto">
          <a:xfrm>
            <a:off x="407485"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卷积核转化架构</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基卷积核编码</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C00000"/>
                </a:solidFill>
                <a:latin typeface="微软雅黑" panose="020B0503020204020204" pitchFamily="34" charset="-122"/>
                <a:ea typeface="微软雅黑" panose="020B0503020204020204" pitchFamily="34" charset="-122"/>
              </a:rPr>
              <a:t>2b </a:t>
            </a:r>
            <a:r>
              <a:rPr kumimoji="1" lang="zh-CN" altLang="en-US" sz="2000" dirty="0">
                <a:solidFill>
                  <a:srgbClr val="C00000"/>
                </a:solidFill>
                <a:latin typeface="微软雅黑" panose="020B0503020204020204" pitchFamily="34" charset="-122"/>
                <a:ea typeface="微软雅黑" panose="020B0503020204020204" pitchFamily="34" charset="-122"/>
              </a:rPr>
              <a:t>权重：</a:t>
            </a:r>
            <a:r>
              <a:rPr kumimoji="1" lang="zh-CN" altLang="en-US" sz="2000" kern="0" dirty="0">
                <a:solidFill>
                  <a:srgbClr val="C00000"/>
                </a:solidFill>
                <a:latin typeface="微软雅黑" panose="020B0503020204020204" pitchFamily="34" charset="-122"/>
                <a:ea typeface="微软雅黑" panose="020B0503020204020204" pitchFamily="34" charset="-122"/>
              </a:rPr>
              <a:t>决定</a:t>
            </a:r>
            <a:r>
              <a:rPr kumimoji="1" lang="en-US" altLang="zh-CN" sz="2000" kern="0" dirty="0">
                <a:solidFill>
                  <a:srgbClr val="C00000"/>
                </a:solidFill>
                <a:latin typeface="微软雅黑" panose="020B0503020204020204" pitchFamily="34" charset="-122"/>
                <a:ea typeface="微软雅黑" panose="020B0503020204020204" pitchFamily="34" charset="-122"/>
              </a:rPr>
              <a:t>16b</a:t>
            </a:r>
            <a:r>
              <a:rPr kumimoji="1" lang="zh-CN" altLang="en-US" sz="2000" kern="0" dirty="0">
                <a:solidFill>
                  <a:srgbClr val="C00000"/>
                </a:solidFill>
                <a:latin typeface="微软雅黑" panose="020B0503020204020204" pitchFamily="34" charset="-122"/>
                <a:ea typeface="微软雅黑" panose="020B0503020204020204" pitchFamily="34" charset="-122"/>
              </a:rPr>
              <a:t>加法器 </a:t>
            </a:r>
            <a:r>
              <a:rPr kumimoji="1" lang="en-US" altLang="zh-CN" sz="2000" kern="0" dirty="0">
                <a:solidFill>
                  <a:srgbClr val="C00000"/>
                </a:solidFill>
                <a:latin typeface="微软雅黑" panose="020B0503020204020204" pitchFamily="34" charset="-122"/>
                <a:ea typeface="微软雅黑" panose="020B0503020204020204" pitchFamily="34" charset="-122"/>
              </a:rPr>
              <a:t>+/- </a:t>
            </a:r>
            <a:r>
              <a:rPr kumimoji="1" lang="zh-CN" altLang="en-US" sz="2000" kern="0" dirty="0">
                <a:solidFill>
                  <a:srgbClr val="C00000"/>
                </a:solidFill>
                <a:latin typeface="微软雅黑" panose="020B0503020204020204" pitchFamily="34" charset="-122"/>
                <a:ea typeface="微软雅黑" panose="020B0503020204020204" pitchFamily="34" charset="-122"/>
              </a:rPr>
              <a:t>运算</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002060"/>
                </a:solidFill>
                <a:latin typeface="微软雅黑" panose="020B0503020204020204" pitchFamily="34" charset="-122"/>
                <a:ea typeface="微软雅黑" panose="020B0503020204020204" pitchFamily="34" charset="-122"/>
              </a:rPr>
              <a:t>4b </a:t>
            </a:r>
            <a:r>
              <a:rPr kumimoji="1" lang="zh-CN" altLang="en-US" sz="2000" dirty="0">
                <a:solidFill>
                  <a:srgbClr val="002060"/>
                </a:solidFill>
                <a:latin typeface="微软雅黑" panose="020B0503020204020204" pitchFamily="34" charset="-122"/>
                <a:ea typeface="微软雅黑" panose="020B0503020204020204" pitchFamily="34" charset="-122"/>
              </a:rPr>
              <a:t>索引：非零权重间距离 </a:t>
            </a:r>
            <a:r>
              <a:rPr kumimoji="1" lang="en-US" altLang="zh-CN" sz="2000" dirty="0">
                <a:solidFill>
                  <a:srgbClr val="002060"/>
                </a:solidFill>
                <a:latin typeface="微软雅黑" panose="020B0503020204020204" pitchFamily="34" charset="-122"/>
                <a:ea typeface="微软雅黑" panose="020B0503020204020204" pitchFamily="34" charset="-122"/>
              </a:rPr>
              <a:t>-&gt; </a:t>
            </a:r>
            <a:r>
              <a:rPr kumimoji="1" lang="zh-CN" altLang="en-US" sz="2000" kern="0" dirty="0">
                <a:solidFill>
                  <a:srgbClr val="002060"/>
                </a:solidFill>
                <a:latin typeface="微软雅黑" panose="020B0503020204020204" pitchFamily="34" charset="-122"/>
                <a:ea typeface="微软雅黑" panose="020B0503020204020204" pitchFamily="34" charset="-122"/>
              </a:rPr>
              <a:t>寄存器寻址</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grpSp>
        <p:nvGrpSpPr>
          <p:cNvPr id="59" name="Group 58"/>
          <p:cNvGrpSpPr/>
          <p:nvPr/>
        </p:nvGrpSpPr>
        <p:grpSpPr>
          <a:xfrm>
            <a:off x="6610513" y="4108644"/>
            <a:ext cx="5581487" cy="2211690"/>
            <a:chOff x="6162410" y="3692619"/>
            <a:chExt cx="5581487" cy="2211690"/>
          </a:xfrm>
        </p:grpSpPr>
        <p:pic>
          <p:nvPicPr>
            <p:cNvPr id="60" name="Picture 59"/>
            <p:cNvPicPr>
              <a:picLocks noChangeAspect="1"/>
            </p:cNvPicPr>
            <p:nvPr/>
          </p:nvPicPr>
          <p:blipFill>
            <a:blip r:embed="rId1"/>
            <a:stretch>
              <a:fillRect/>
            </a:stretch>
          </p:blipFill>
          <p:spPr>
            <a:xfrm>
              <a:off x="6366476" y="3797206"/>
              <a:ext cx="5377421" cy="2107103"/>
            </a:xfrm>
            <a:prstGeom prst="rect">
              <a:avLst/>
            </a:prstGeom>
          </p:spPr>
        </p:pic>
        <p:sp>
          <p:nvSpPr>
            <p:cNvPr id="61" name="Rectangle 60"/>
            <p:cNvSpPr/>
            <p:nvPr/>
          </p:nvSpPr>
          <p:spPr bwMode="auto">
            <a:xfrm>
              <a:off x="7464153" y="4209747"/>
              <a:ext cx="474963" cy="444753"/>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TextBox 61"/>
            <p:cNvSpPr txBox="1"/>
            <p:nvPr/>
          </p:nvSpPr>
          <p:spPr bwMode="auto">
            <a:xfrm flipH="1">
              <a:off x="7413602" y="4149243"/>
              <a:ext cx="576064"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3" name="Rectangle 62"/>
            <p:cNvSpPr/>
            <p:nvPr/>
          </p:nvSpPr>
          <p:spPr bwMode="auto">
            <a:xfrm>
              <a:off x="10814051" y="3796670"/>
              <a:ext cx="929845" cy="1291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Rectangle 63"/>
            <p:cNvSpPr/>
            <p:nvPr/>
          </p:nvSpPr>
          <p:spPr bwMode="auto">
            <a:xfrm>
              <a:off x="8020249" y="4005064"/>
              <a:ext cx="668039"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TextBox 64"/>
            <p:cNvSpPr txBox="1"/>
            <p:nvPr/>
          </p:nvSpPr>
          <p:spPr bwMode="auto">
            <a:xfrm flipH="1">
              <a:off x="7831952" y="3921050"/>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反相器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6" name="Rectangle 65"/>
            <p:cNvSpPr/>
            <p:nvPr/>
          </p:nvSpPr>
          <p:spPr bwMode="auto">
            <a:xfrm>
              <a:off x="9626620" y="4555733"/>
              <a:ext cx="501828"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Rectangle 66"/>
            <p:cNvSpPr/>
            <p:nvPr/>
          </p:nvSpPr>
          <p:spPr bwMode="auto">
            <a:xfrm>
              <a:off x="9596693" y="5651552"/>
              <a:ext cx="501827" cy="14388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TextBox 67"/>
            <p:cNvSpPr txBox="1"/>
            <p:nvPr/>
          </p:nvSpPr>
          <p:spPr bwMode="auto">
            <a:xfrm flipH="1">
              <a:off x="9525129" y="4478099"/>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9" name="TextBox 68"/>
            <p:cNvSpPr txBox="1"/>
            <p:nvPr/>
          </p:nvSpPr>
          <p:spPr bwMode="auto">
            <a:xfrm flipH="1">
              <a:off x="9535882" y="5577998"/>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0" name="Rectangle 69"/>
            <p:cNvSpPr/>
            <p:nvPr/>
          </p:nvSpPr>
          <p:spPr bwMode="auto">
            <a:xfrm>
              <a:off x="10075600" y="42173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Rectangle 70"/>
            <p:cNvSpPr/>
            <p:nvPr/>
          </p:nvSpPr>
          <p:spPr bwMode="auto">
            <a:xfrm>
              <a:off x="10076818" y="53288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TextBox 71"/>
            <p:cNvSpPr txBox="1"/>
            <p:nvPr/>
          </p:nvSpPr>
          <p:spPr bwMode="auto">
            <a:xfrm flipH="1">
              <a:off x="9971429" y="4177672"/>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求和</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3" name="TextBox 72"/>
            <p:cNvSpPr txBox="1"/>
            <p:nvPr/>
          </p:nvSpPr>
          <p:spPr bwMode="auto">
            <a:xfrm flipH="1">
              <a:off x="9976608" y="5256915"/>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4" name="Rectangle 73"/>
            <p:cNvSpPr/>
            <p:nvPr/>
          </p:nvSpPr>
          <p:spPr bwMode="auto">
            <a:xfrm>
              <a:off x="6362573" y="3692619"/>
              <a:ext cx="818391" cy="214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6" name="TextBox 75"/>
            <p:cNvSpPr txBox="1"/>
            <p:nvPr/>
          </p:nvSpPr>
          <p:spPr bwMode="auto">
            <a:xfrm flipH="1">
              <a:off x="6405204" y="4410543"/>
              <a:ext cx="954883"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激活</a:t>
              </a:r>
              <a:r>
                <a:rPr lang="en-US" altLang="zh-CN" sz="1100" b="1" dirty="0">
                  <a:solidFill>
                    <a:srgbClr val="002060"/>
                  </a:solidFill>
                  <a:latin typeface="微软雅黑" panose="020B0503020204020204" pitchFamily="34" charset="-122"/>
                  <a:ea typeface="微软雅黑" panose="020B0503020204020204" pitchFamily="34" charset="-122"/>
                </a:rPr>
                <a:t>/       </a:t>
              </a:r>
              <a:r>
                <a:rPr lang="zh-CN" altLang="en-US" sz="1100" b="1" dirty="0">
                  <a:solidFill>
                    <a:srgbClr val="002060"/>
                  </a:solidFill>
                  <a:latin typeface="微软雅黑" panose="020B0503020204020204" pitchFamily="34" charset="-122"/>
                  <a:ea typeface="微软雅黑" panose="020B0503020204020204" pitchFamily="34" charset="-122"/>
                </a:rPr>
                <a:t>中间结果</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7" name="TextBox 76"/>
            <p:cNvSpPr txBox="1"/>
            <p:nvPr/>
          </p:nvSpPr>
          <p:spPr bwMode="auto">
            <a:xfrm flipH="1">
              <a:off x="6162410" y="5300587"/>
              <a:ext cx="1345676"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权重索引            （权重缓冲区）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8" name="TextBox 77"/>
            <p:cNvSpPr txBox="1"/>
            <p:nvPr/>
          </p:nvSpPr>
          <p:spPr bwMode="auto">
            <a:xfrm flipH="1">
              <a:off x="10697260" y="4633367"/>
              <a:ext cx="915282"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重建索引</a:t>
              </a:r>
              <a:endParaRPr lang="en-US" altLang="zh-CN" sz="11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9" name="TextBox 78"/>
            <p:cNvSpPr txBox="1"/>
            <p:nvPr/>
          </p:nvSpPr>
          <p:spPr bwMode="auto">
            <a:xfrm flipH="1">
              <a:off x="10720414" y="4064704"/>
              <a:ext cx="898481"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中间结果</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输出值</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grpSp>
        <p:nvGrpSpPr>
          <p:cNvPr id="11" name="Group 10"/>
          <p:cNvGrpSpPr/>
          <p:nvPr/>
        </p:nvGrpSpPr>
        <p:grpSpPr>
          <a:xfrm>
            <a:off x="6849120" y="1095347"/>
            <a:ext cx="5295552" cy="2592288"/>
            <a:chOff x="623392" y="3449960"/>
            <a:chExt cx="5295552" cy="2592288"/>
          </a:xfrm>
        </p:grpSpPr>
        <p:pic>
          <p:nvPicPr>
            <p:cNvPr id="12" name="Picture 11"/>
            <p:cNvPicPr>
              <a:picLocks noChangeAspect="1"/>
            </p:cNvPicPr>
            <p:nvPr/>
          </p:nvPicPr>
          <p:blipFill>
            <a:blip r:embed="rId2"/>
            <a:stretch>
              <a:fillRect/>
            </a:stretch>
          </p:blipFill>
          <p:spPr>
            <a:xfrm>
              <a:off x="623392" y="3449960"/>
              <a:ext cx="5225254" cy="2592288"/>
            </a:xfrm>
            <a:prstGeom prst="rect">
              <a:avLst/>
            </a:prstGeom>
          </p:spPr>
        </p:pic>
        <p:sp>
          <p:nvSpPr>
            <p:cNvPr id="13" name="TextBox 12"/>
            <p:cNvSpPr txBox="1"/>
            <p:nvPr/>
          </p:nvSpPr>
          <p:spPr bwMode="auto">
            <a:xfrm flipH="1">
              <a:off x="1847528" y="3573016"/>
              <a:ext cx="2592288" cy="169277"/>
            </a:xfrm>
            <a:prstGeom prst="rect">
              <a:avLst/>
            </a:prstGeom>
            <a:solidFill>
              <a:srgbClr val="C5E0B3"/>
            </a:solidFill>
            <a:ln w="38100" cmpd="dbl" algn="ctr">
              <a:noFill/>
              <a:miter lim="800000"/>
            </a:ln>
            <a:effectLst/>
          </p:spPr>
          <p:txBody>
            <a:bodyPr wrap="square" rtlCol="0" anchor="ctr">
              <a:spAutoFit/>
            </a:bodyPr>
            <a:lstStyle/>
            <a:p>
              <a:pPr algn="ctr" defTabSz="609600">
                <a:buFont typeface="Arial" panose="020B0604020202020204" pitchFamily="34" charset="0"/>
                <a:buNone/>
              </a:pPr>
              <a:endParaRPr lang="en-US" altLang="zh-CN" sz="500" b="1" dirty="0">
                <a:solidFill>
                  <a:srgbClr val="002060"/>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flipH="1">
              <a:off x="2027548" y="3512080"/>
              <a:ext cx="223224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卷积核转换控制器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 name="Rectangle 14"/>
            <p:cNvSpPr/>
            <p:nvPr/>
          </p:nvSpPr>
          <p:spPr bwMode="auto">
            <a:xfrm>
              <a:off x="4709160" y="4221089"/>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bwMode="auto">
            <a:xfrm flipH="1">
              <a:off x="4648146" y="4268177"/>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 name="Rectangle 16"/>
            <p:cNvSpPr/>
            <p:nvPr/>
          </p:nvSpPr>
          <p:spPr bwMode="auto">
            <a:xfrm>
              <a:off x="1199456" y="4137372"/>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Rectangle 17"/>
            <p:cNvSpPr/>
            <p:nvPr/>
          </p:nvSpPr>
          <p:spPr bwMode="auto">
            <a:xfrm>
              <a:off x="4709160" y="5196212"/>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Rectangle 18"/>
            <p:cNvSpPr/>
            <p:nvPr/>
          </p:nvSpPr>
          <p:spPr bwMode="auto">
            <a:xfrm>
              <a:off x="5502889" y="4221089"/>
              <a:ext cx="188477" cy="1656183"/>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Rectangle 20"/>
            <p:cNvSpPr/>
            <p:nvPr/>
          </p:nvSpPr>
          <p:spPr bwMode="auto">
            <a:xfrm>
              <a:off x="1199456" y="4790071"/>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Rectangle 21"/>
            <p:cNvSpPr/>
            <p:nvPr/>
          </p:nvSpPr>
          <p:spPr bwMode="auto">
            <a:xfrm>
              <a:off x="1199456" y="5442770"/>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Rectangle 22"/>
            <p:cNvSpPr/>
            <p:nvPr/>
          </p:nvSpPr>
          <p:spPr bwMode="auto">
            <a:xfrm>
              <a:off x="706542" y="4154255"/>
              <a:ext cx="188477" cy="1723017"/>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TextBox 23"/>
            <p:cNvSpPr txBox="1"/>
            <p:nvPr/>
          </p:nvSpPr>
          <p:spPr bwMode="auto">
            <a:xfrm flipH="1">
              <a:off x="4648146" y="515077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5" name="TextBox 24"/>
            <p:cNvSpPr txBox="1"/>
            <p:nvPr/>
          </p:nvSpPr>
          <p:spPr bwMode="auto">
            <a:xfrm flipH="1">
              <a:off x="5459990" y="4444825"/>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6" name="TextBox 25"/>
            <p:cNvSpPr txBox="1"/>
            <p:nvPr/>
          </p:nvSpPr>
          <p:spPr bwMode="auto">
            <a:xfrm flipH="1">
              <a:off x="661059" y="4410543"/>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7" name="TextBox 26"/>
            <p:cNvSpPr txBox="1"/>
            <p:nvPr/>
          </p:nvSpPr>
          <p:spPr bwMode="auto">
            <a:xfrm flipH="1">
              <a:off x="1168760" y="4712144"/>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输出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8" name="TextBox 27"/>
            <p:cNvSpPr txBox="1"/>
            <p:nvPr/>
          </p:nvSpPr>
          <p:spPr bwMode="auto">
            <a:xfrm flipH="1">
              <a:off x="1163716" y="5364843"/>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临时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9" name="Rectangle 28"/>
            <p:cNvSpPr/>
            <p:nvPr/>
          </p:nvSpPr>
          <p:spPr bwMode="auto">
            <a:xfrm>
              <a:off x="2093480" y="4137372"/>
              <a:ext cx="188477" cy="1723017"/>
            </a:xfrm>
            <a:prstGeom prst="rect">
              <a:avLst/>
            </a:prstGeom>
            <a:solidFill>
              <a:srgbClr val="DEEB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TextBox 29"/>
            <p:cNvSpPr txBox="1"/>
            <p:nvPr/>
          </p:nvSpPr>
          <p:spPr bwMode="auto">
            <a:xfrm flipH="1">
              <a:off x="2047997" y="4496638"/>
              <a:ext cx="279442" cy="110799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缓冲区控制器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1" name="Rectangle 30"/>
            <p:cNvSpPr/>
            <p:nvPr/>
          </p:nvSpPr>
          <p:spPr bwMode="auto">
            <a:xfrm>
              <a:off x="2225863" y="383677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TextBox 31"/>
            <p:cNvSpPr txBox="1"/>
            <p:nvPr/>
          </p:nvSpPr>
          <p:spPr bwMode="auto">
            <a:xfrm flipH="1">
              <a:off x="1171125" y="405944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 name="TextBox 32"/>
            <p:cNvSpPr txBox="1"/>
            <p:nvPr/>
          </p:nvSpPr>
          <p:spPr bwMode="auto">
            <a:xfrm flipH="1">
              <a:off x="2093480" y="381749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寻址</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 name="Rectangle 33"/>
            <p:cNvSpPr/>
            <p:nvPr/>
          </p:nvSpPr>
          <p:spPr bwMode="auto">
            <a:xfrm>
              <a:off x="3357986" y="385759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TextBox 34"/>
            <p:cNvSpPr txBox="1"/>
            <p:nvPr/>
          </p:nvSpPr>
          <p:spPr bwMode="auto">
            <a:xfrm flipH="1">
              <a:off x="3287688" y="379667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7" name="Rectangle 36"/>
            <p:cNvSpPr/>
            <p:nvPr/>
          </p:nvSpPr>
          <p:spPr bwMode="auto">
            <a:xfrm>
              <a:off x="4459070" y="3836774"/>
              <a:ext cx="145987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TextBox 37"/>
            <p:cNvSpPr txBox="1"/>
            <p:nvPr/>
          </p:nvSpPr>
          <p:spPr bwMode="auto">
            <a:xfrm flipH="1">
              <a:off x="4280089" y="3817490"/>
              <a:ext cx="1154447"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基本核索引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9" name="Rectangle 38"/>
            <p:cNvSpPr/>
            <p:nvPr/>
          </p:nvSpPr>
          <p:spPr bwMode="auto">
            <a:xfrm>
              <a:off x="2625966" y="4137372"/>
              <a:ext cx="1309793" cy="181402"/>
            </a:xfrm>
            <a:prstGeom prst="rect">
              <a:avLst/>
            </a:prstGeom>
            <a:solidFill>
              <a:srgbClr val="F7CBA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0" name="TextBox 39"/>
            <p:cNvSpPr txBox="1"/>
            <p:nvPr/>
          </p:nvSpPr>
          <p:spPr bwMode="auto">
            <a:xfrm flipH="1">
              <a:off x="2842476" y="4097268"/>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计算单元</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1" name="Rectangle 40"/>
            <p:cNvSpPr/>
            <p:nvPr/>
          </p:nvSpPr>
          <p:spPr bwMode="auto">
            <a:xfrm>
              <a:off x="3062502" y="4478099"/>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TextBox 41"/>
            <p:cNvSpPr txBox="1"/>
            <p:nvPr/>
          </p:nvSpPr>
          <p:spPr bwMode="auto">
            <a:xfrm flipH="1">
              <a:off x="3038512" y="4442756"/>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3" name="Rectangle 42"/>
            <p:cNvSpPr/>
            <p:nvPr/>
          </p:nvSpPr>
          <p:spPr bwMode="auto">
            <a:xfrm>
              <a:off x="3108847" y="4962613"/>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Rectangle 43"/>
            <p:cNvSpPr/>
            <p:nvPr/>
          </p:nvSpPr>
          <p:spPr bwMode="auto">
            <a:xfrm>
              <a:off x="3181430" y="5597115"/>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TextBox 44"/>
            <p:cNvSpPr txBox="1"/>
            <p:nvPr/>
          </p:nvSpPr>
          <p:spPr bwMode="auto">
            <a:xfrm flipH="1">
              <a:off x="3033988" y="4904075"/>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2</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6" name="TextBox 45"/>
            <p:cNvSpPr txBox="1"/>
            <p:nvPr/>
          </p:nvSpPr>
          <p:spPr bwMode="auto">
            <a:xfrm flipH="1">
              <a:off x="3033988" y="5557011"/>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3</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47" name="Rectangle 46"/>
            <p:cNvSpPr/>
            <p:nvPr/>
          </p:nvSpPr>
          <p:spPr bwMode="auto">
            <a:xfrm>
              <a:off x="4173140" y="4758109"/>
              <a:ext cx="475005"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Rectangle 47"/>
            <p:cNvSpPr/>
            <p:nvPr/>
          </p:nvSpPr>
          <p:spPr bwMode="auto">
            <a:xfrm>
              <a:off x="4201002" y="5332804"/>
              <a:ext cx="46191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Rectangle 48"/>
            <p:cNvSpPr/>
            <p:nvPr/>
          </p:nvSpPr>
          <p:spPr bwMode="auto">
            <a:xfrm>
              <a:off x="4155076" y="5807744"/>
              <a:ext cx="51113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TextBox 49"/>
            <p:cNvSpPr txBox="1"/>
            <p:nvPr/>
          </p:nvSpPr>
          <p:spPr bwMode="auto">
            <a:xfrm flipH="1">
              <a:off x="4159136" y="4695223"/>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1" name="TextBox 50"/>
            <p:cNvSpPr txBox="1"/>
            <p:nvPr/>
          </p:nvSpPr>
          <p:spPr bwMode="auto">
            <a:xfrm flipH="1">
              <a:off x="4169385" y="5271710"/>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2" name="TextBox 51"/>
            <p:cNvSpPr txBox="1"/>
            <p:nvPr/>
          </p:nvSpPr>
          <p:spPr bwMode="auto">
            <a:xfrm flipH="1">
              <a:off x="4183447" y="5762874"/>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3" name="Rectangle 52"/>
            <p:cNvSpPr/>
            <p:nvPr/>
          </p:nvSpPr>
          <p:spPr bwMode="auto">
            <a:xfrm>
              <a:off x="2589441" y="4437110"/>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Rectangle 53"/>
            <p:cNvSpPr/>
            <p:nvPr/>
          </p:nvSpPr>
          <p:spPr bwMode="auto">
            <a:xfrm>
              <a:off x="2592243" y="491555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Rectangle 54"/>
            <p:cNvSpPr/>
            <p:nvPr/>
          </p:nvSpPr>
          <p:spPr bwMode="auto">
            <a:xfrm>
              <a:off x="2595306" y="555920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TextBox 55"/>
            <p:cNvSpPr txBox="1"/>
            <p:nvPr/>
          </p:nvSpPr>
          <p:spPr bwMode="auto">
            <a:xfrm flipH="1">
              <a:off x="2527793" y="435708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7" name="TextBox 56"/>
            <p:cNvSpPr txBox="1"/>
            <p:nvPr/>
          </p:nvSpPr>
          <p:spPr bwMode="auto">
            <a:xfrm flipH="1">
              <a:off x="2524632" y="482602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8" name="TextBox 57"/>
            <p:cNvSpPr txBox="1"/>
            <p:nvPr/>
          </p:nvSpPr>
          <p:spPr bwMode="auto">
            <a:xfrm flipH="1">
              <a:off x="2532532" y="5478890"/>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9" name="Straight Connector 8"/>
          <p:cNvCxnSpPr/>
          <p:nvPr/>
        </p:nvCxnSpPr>
        <p:spPr bwMode="auto">
          <a:xfrm flipH="1">
            <a:off x="7660319" y="3555164"/>
            <a:ext cx="1154850" cy="668479"/>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10293285" y="3573016"/>
            <a:ext cx="915283" cy="650627"/>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7" name="矩形: 圆角 15"/>
          <p:cNvSpPr/>
          <p:nvPr/>
        </p:nvSpPr>
        <p:spPr bwMode="auto">
          <a:xfrm>
            <a:off x="6793318" y="980726"/>
            <a:ext cx="5279346" cy="5400602"/>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Oval 85"/>
          <p:cNvSpPr/>
          <p:nvPr/>
        </p:nvSpPr>
        <p:spPr bwMode="auto">
          <a:xfrm>
            <a:off x="10272405" y="2716841"/>
            <a:ext cx="727929" cy="439587"/>
          </a:xfrm>
          <a:prstGeom prst="ellipse">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0" name="Oval 89"/>
          <p:cNvSpPr/>
          <p:nvPr/>
        </p:nvSpPr>
        <p:spPr bwMode="auto">
          <a:xfrm>
            <a:off x="10284081" y="3220358"/>
            <a:ext cx="727929" cy="439587"/>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4" name="Oval 93"/>
          <p:cNvSpPr/>
          <p:nvPr/>
        </p:nvSpPr>
        <p:spPr bwMode="auto">
          <a:xfrm>
            <a:off x="7075235" y="4100080"/>
            <a:ext cx="727929" cy="439587"/>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5" name="Oval 94"/>
          <p:cNvSpPr/>
          <p:nvPr/>
        </p:nvSpPr>
        <p:spPr bwMode="auto">
          <a:xfrm>
            <a:off x="6781941" y="5720621"/>
            <a:ext cx="1021223" cy="439587"/>
          </a:xfrm>
          <a:prstGeom prst="ellipse">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99" name="Picture 98"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59" y="1772816"/>
            <a:ext cx="6171084" cy="1589884"/>
          </a:xfrm>
          <a:prstGeom prst="rect">
            <a:avLst/>
          </a:prstGeom>
        </p:spPr>
      </p:pic>
      <p:sp>
        <p:nvSpPr>
          <p:cNvPr id="100" name="TextBox 99"/>
          <p:cNvSpPr txBox="1"/>
          <p:nvPr/>
        </p:nvSpPr>
        <p:spPr bwMode="auto">
          <a:xfrm flipH="1">
            <a:off x="318506" y="1897668"/>
            <a:ext cx="808942" cy="52322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16x16</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 16b</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101" name="Rectangle 100"/>
          <p:cNvSpPr/>
          <p:nvPr/>
        </p:nvSpPr>
        <p:spPr bwMode="auto">
          <a:xfrm>
            <a:off x="3371100" y="1615971"/>
            <a:ext cx="3280544" cy="17237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2" name="Arrow: Curved Down 91"/>
          <p:cNvSpPr/>
          <p:nvPr/>
        </p:nvSpPr>
        <p:spPr bwMode="auto">
          <a:xfrm rot="304114">
            <a:off x="4395635" y="1908830"/>
            <a:ext cx="6365936" cy="616932"/>
          </a:xfrm>
          <a:prstGeom prst="curvedDownArrow">
            <a:avLst>
              <a:gd name="adj1" fmla="val 28360"/>
              <a:gd name="adj2" fmla="val 60636"/>
              <a:gd name="adj3" fmla="val 27783"/>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3" name="Arrow: Curved Down 92"/>
          <p:cNvSpPr/>
          <p:nvPr/>
        </p:nvSpPr>
        <p:spPr bwMode="auto">
          <a:xfrm rot="538511" flipV="1">
            <a:off x="3979633" y="3110815"/>
            <a:ext cx="6717500" cy="584936"/>
          </a:xfrm>
          <a:prstGeom prst="curvedDownArrow">
            <a:avLst>
              <a:gd name="adj1" fmla="val 28360"/>
              <a:gd name="adj2" fmla="val 60636"/>
              <a:gd name="adj3" fmla="val 27783"/>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aphicFrame>
        <p:nvGraphicFramePr>
          <p:cNvPr id="110" name="Table 7"/>
          <p:cNvGraphicFramePr>
            <a:graphicFrameLocks noGrp="1"/>
          </p:cNvGraphicFramePr>
          <p:nvPr/>
        </p:nvGraphicFramePr>
        <p:xfrm>
          <a:off x="3863752" y="2251516"/>
          <a:ext cx="2803297" cy="336874"/>
        </p:xfrm>
        <a:graphic>
          <a:graphicData uri="http://schemas.openxmlformats.org/drawingml/2006/table">
            <a:tbl>
              <a:tblPr firstRow="1" bandRow="1">
                <a:tableStyleId>{5C22544A-7EE6-4342-B048-85BDC9FD1C3A}</a:tableStyleId>
              </a:tblPr>
              <a:tblGrid>
                <a:gridCol w="400471"/>
                <a:gridCol w="400471"/>
                <a:gridCol w="400471"/>
                <a:gridCol w="400471"/>
                <a:gridCol w="400471"/>
                <a:gridCol w="400471"/>
                <a:gridCol w="400471"/>
              </a:tblGrid>
              <a:tr h="336874">
                <a:tc>
                  <a:txBody>
                    <a:bodyPr/>
                    <a:lstStyle/>
                    <a:p>
                      <a:pPr algn="ctr"/>
                      <a:r>
                        <a:rPr lang="en-US" sz="1400" b="1" dirty="0">
                          <a:solidFill>
                            <a:schemeClr val="tx1"/>
                          </a:solidFill>
                          <a:latin typeface="微软雅黑" panose="020B0503020204020204" pitchFamily="34" charset="-122"/>
                          <a:ea typeface="微软雅黑" panose="020B0503020204020204" pitchFamily="34" charset="-122"/>
                        </a:rPr>
                        <a:t>1</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b="1" dirty="0">
                          <a:solidFill>
                            <a:schemeClr val="tx1"/>
                          </a:solidFill>
                          <a:latin typeface="微软雅黑" panose="020B0503020204020204" pitchFamily="34" charset="-122"/>
                          <a:ea typeface="微软雅黑" panose="020B0503020204020204" pitchFamily="34" charset="-122"/>
                        </a:rPr>
                        <a:t>1</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b="1" dirty="0">
                          <a:solidFill>
                            <a:schemeClr val="tx1"/>
                          </a:solidFill>
                          <a:latin typeface="微软雅黑" panose="020B0503020204020204" pitchFamily="34" charset="-122"/>
                          <a:ea typeface="微软雅黑" panose="020B0503020204020204" pitchFamily="34" charset="-122"/>
                        </a:rPr>
                        <a:t>0</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b="1" dirty="0">
                          <a:solidFill>
                            <a:schemeClr val="tx1"/>
                          </a:solidFill>
                          <a:latin typeface="微软雅黑" panose="020B0503020204020204" pitchFamily="34" charset="-122"/>
                          <a:ea typeface="微软雅黑" panose="020B0503020204020204" pitchFamily="34" charset="-122"/>
                        </a:rPr>
                        <a:t>4</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b="1" dirty="0">
                          <a:solidFill>
                            <a:schemeClr val="tx1"/>
                          </a:solidFill>
                          <a:latin typeface="微软雅黑" panose="020B0503020204020204" pitchFamily="34" charset="-122"/>
                          <a:ea typeface="微软雅黑" panose="020B0503020204020204" pitchFamily="34" charset="-122"/>
                        </a:rPr>
                        <a:t>1</a:t>
                      </a:r>
                      <a:endParaRPr 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bl>
          </a:graphicData>
        </a:graphic>
      </p:graphicFrame>
      <p:sp>
        <p:nvSpPr>
          <p:cNvPr id="111" name="Rectangle 110"/>
          <p:cNvSpPr/>
          <p:nvPr/>
        </p:nvSpPr>
        <p:spPr bwMode="auto">
          <a:xfrm>
            <a:off x="3870294" y="2251193"/>
            <a:ext cx="393624" cy="356807"/>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2" name="Rectangle 111"/>
          <p:cNvSpPr/>
          <p:nvPr/>
        </p:nvSpPr>
        <p:spPr bwMode="auto">
          <a:xfrm>
            <a:off x="4291844" y="2251193"/>
            <a:ext cx="360554" cy="356807"/>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3" name="Rectangle 112"/>
          <p:cNvSpPr/>
          <p:nvPr/>
        </p:nvSpPr>
        <p:spPr bwMode="auto">
          <a:xfrm>
            <a:off x="4682871" y="2251193"/>
            <a:ext cx="360554" cy="356807"/>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4" name="Rectangle 113"/>
          <p:cNvSpPr/>
          <p:nvPr/>
        </p:nvSpPr>
        <p:spPr bwMode="auto">
          <a:xfrm>
            <a:off x="5085123" y="2251193"/>
            <a:ext cx="360554" cy="356807"/>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5" name="Rectangle 114"/>
          <p:cNvSpPr/>
          <p:nvPr/>
        </p:nvSpPr>
        <p:spPr bwMode="auto">
          <a:xfrm>
            <a:off x="5479080" y="2251193"/>
            <a:ext cx="360554" cy="356807"/>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6" name="Rectangle 115"/>
          <p:cNvSpPr/>
          <p:nvPr/>
        </p:nvSpPr>
        <p:spPr bwMode="auto">
          <a:xfrm>
            <a:off x="5881332" y="2251193"/>
            <a:ext cx="360554" cy="356807"/>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7" name="Rectangle 116"/>
          <p:cNvSpPr/>
          <p:nvPr/>
        </p:nvSpPr>
        <p:spPr bwMode="auto">
          <a:xfrm>
            <a:off x="6277543" y="2251193"/>
            <a:ext cx="389505" cy="356807"/>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18" name="TextBox 117"/>
              <p:cNvSpPr txBox="1"/>
              <p:nvPr/>
            </p:nvSpPr>
            <p:spPr bwMode="auto">
              <a:xfrm flipH="1">
                <a:off x="3178368" y="2203361"/>
                <a:ext cx="737659" cy="553998"/>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1800" b="1" i="1" smtClean="0">
                          <a:solidFill>
                            <a:srgbClr val="002060"/>
                          </a:solidFill>
                          <a:latin typeface="Cambria Math" panose="02040503050406030204" pitchFamily="18" charset="0"/>
                          <a:ea typeface="微软雅黑" panose="020B0503020204020204" pitchFamily="34" charset="-122"/>
                        </a:rPr>
                        <m:t>→</m:t>
                      </m:r>
                    </m:oMath>
                  </m:oMathPara>
                </a14:m>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200" b="1" dirty="0">
                    <a:solidFill>
                      <a:srgbClr val="002060"/>
                    </a:solidFill>
                    <a:latin typeface="微软雅黑" panose="020B0503020204020204" pitchFamily="34" charset="-122"/>
                    <a:ea typeface="微软雅黑" panose="020B0503020204020204" pitchFamily="34" charset="-122"/>
                  </a:rPr>
                  <a:t>编码</a:t>
                </a:r>
                <a:endParaRPr lang="en-US" altLang="zh-CN" sz="12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18" name="TextBox 117"/>
              <p:cNvSpPr txBox="1">
                <a:spLocks noRot="1" noChangeAspect="1" noMove="1" noResize="1" noEditPoints="1" noAdjustHandles="1" noChangeArrowheads="1" noChangeShapeType="1" noTextEdit="1"/>
              </p:cNvSpPr>
              <p:nvPr/>
            </p:nvSpPr>
            <p:spPr bwMode="auto">
              <a:xfrm flipH="1">
                <a:off x="3178368" y="2203361"/>
                <a:ext cx="737659" cy="553998"/>
              </a:xfrm>
              <a:prstGeom prst="rect">
                <a:avLst/>
              </a:prstGeom>
              <a:blipFill rotWithShape="1">
                <a:blip r:embed="rId4"/>
                <a:stretch>
                  <a:fillRect l="-26" t="-99" r="84" b="34"/>
                </a:stretch>
              </a:blipFill>
              <a:ln w="38100" cmpd="dbl" algn="ctr">
                <a:noFill/>
                <a:miter lim="800000"/>
              </a:ln>
              <a:effectLst/>
            </p:spPr>
            <p:txBody>
              <a:bodyPr/>
              <a:lstStyle/>
              <a:p>
                <a:r>
                  <a:rPr lang="zh-CN" altLang="en-US">
                    <a:noFill/>
                  </a:rPr>
                  <a:t> </a:t>
                </a:r>
              </a:p>
            </p:txBody>
          </p:sp>
        </mc:Fallback>
      </mc:AlternateContent>
      <p:sp>
        <p:nvSpPr>
          <p:cNvPr id="119" name="TextBox 118"/>
          <p:cNvSpPr txBox="1"/>
          <p:nvPr/>
        </p:nvSpPr>
        <p:spPr bwMode="auto">
          <a:xfrm flipH="1">
            <a:off x="7116750" y="4119657"/>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96" name="矩形 95"/>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90" grpId="0" bldLvl="0" animBg="1"/>
      <p:bldP spid="94" grpId="0" bldLvl="0" animBg="1"/>
      <p:bldP spid="95" grpId="0" bldLvl="0" animBg="1"/>
      <p:bldP spid="92" grpId="0" bldLvl="0" animBg="1"/>
      <p:bldP spid="93" grpId="0" bldLvl="0" animBg="1"/>
      <p:bldP spid="111" grpId="0" bldLvl="0" animBg="1"/>
      <p:bldP spid="112" grpId="0" bldLvl="0" animBg="1"/>
      <p:bldP spid="113" grpId="0" bldLvl="0" animBg="1"/>
      <p:bldP spid="114" grpId="0" bldLvl="0" animBg="1"/>
      <p:bldP spid="115" grpId="0" bldLvl="0" animBg="1"/>
      <p:bldP spid="116" grpId="0" bldLvl="0" animBg="1"/>
      <p:bldP spid="11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6849120" y="1095347"/>
            <a:ext cx="5295552" cy="2592288"/>
            <a:chOff x="623392" y="3449960"/>
            <a:chExt cx="5295552" cy="2592288"/>
          </a:xfrm>
        </p:grpSpPr>
        <p:pic>
          <p:nvPicPr>
            <p:cNvPr id="140" name="Picture 139"/>
            <p:cNvPicPr>
              <a:picLocks noChangeAspect="1"/>
            </p:cNvPicPr>
            <p:nvPr/>
          </p:nvPicPr>
          <p:blipFill>
            <a:blip r:embed="rId1"/>
            <a:stretch>
              <a:fillRect/>
            </a:stretch>
          </p:blipFill>
          <p:spPr>
            <a:xfrm>
              <a:off x="623392" y="3449960"/>
              <a:ext cx="5225254" cy="2592288"/>
            </a:xfrm>
            <a:prstGeom prst="rect">
              <a:avLst/>
            </a:prstGeom>
          </p:spPr>
        </p:pic>
        <p:sp>
          <p:nvSpPr>
            <p:cNvPr id="141" name="TextBox 140"/>
            <p:cNvSpPr txBox="1"/>
            <p:nvPr/>
          </p:nvSpPr>
          <p:spPr bwMode="auto">
            <a:xfrm flipH="1">
              <a:off x="1847528" y="3573016"/>
              <a:ext cx="2592288" cy="169277"/>
            </a:xfrm>
            <a:prstGeom prst="rect">
              <a:avLst/>
            </a:prstGeom>
            <a:solidFill>
              <a:srgbClr val="C5E0B3"/>
            </a:solidFill>
            <a:ln w="38100" cmpd="dbl" algn="ctr">
              <a:noFill/>
              <a:miter lim="800000"/>
            </a:ln>
            <a:effectLst/>
          </p:spPr>
          <p:txBody>
            <a:bodyPr wrap="square" rtlCol="0" anchor="ctr">
              <a:spAutoFit/>
            </a:bodyPr>
            <a:lstStyle/>
            <a:p>
              <a:pPr algn="ctr" defTabSz="609600">
                <a:buFont typeface="Arial" panose="020B0604020202020204" pitchFamily="34" charset="0"/>
                <a:buNone/>
              </a:pPr>
              <a:endParaRPr lang="en-US" altLang="zh-CN" sz="500" b="1" dirty="0">
                <a:solidFill>
                  <a:srgbClr val="002060"/>
                </a:solidFill>
                <a:latin typeface="微软雅黑" panose="020B0503020204020204" pitchFamily="34" charset="-122"/>
                <a:ea typeface="微软雅黑" panose="020B0503020204020204" pitchFamily="34" charset="-122"/>
              </a:endParaRPr>
            </a:p>
          </p:txBody>
        </p:sp>
        <p:sp>
          <p:nvSpPr>
            <p:cNvPr id="142" name="TextBox 141"/>
            <p:cNvSpPr txBox="1"/>
            <p:nvPr/>
          </p:nvSpPr>
          <p:spPr bwMode="auto">
            <a:xfrm flipH="1">
              <a:off x="2027548" y="3512080"/>
              <a:ext cx="223224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卷积核转换控制器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43" name="Rectangle 142"/>
            <p:cNvSpPr/>
            <p:nvPr/>
          </p:nvSpPr>
          <p:spPr bwMode="auto">
            <a:xfrm>
              <a:off x="4709160" y="4221089"/>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4" name="TextBox 143"/>
            <p:cNvSpPr txBox="1"/>
            <p:nvPr/>
          </p:nvSpPr>
          <p:spPr bwMode="auto">
            <a:xfrm flipH="1">
              <a:off x="4648146" y="4268177"/>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45" name="Rectangle 144"/>
            <p:cNvSpPr/>
            <p:nvPr/>
          </p:nvSpPr>
          <p:spPr bwMode="auto">
            <a:xfrm>
              <a:off x="1199456" y="4137372"/>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6" name="Rectangle 145"/>
            <p:cNvSpPr/>
            <p:nvPr/>
          </p:nvSpPr>
          <p:spPr bwMode="auto">
            <a:xfrm>
              <a:off x="4709160" y="5196212"/>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7" name="Rectangle 146"/>
            <p:cNvSpPr/>
            <p:nvPr/>
          </p:nvSpPr>
          <p:spPr bwMode="auto">
            <a:xfrm>
              <a:off x="5502889" y="4221089"/>
              <a:ext cx="188477" cy="1656183"/>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8" name="Rectangle 147"/>
            <p:cNvSpPr/>
            <p:nvPr/>
          </p:nvSpPr>
          <p:spPr bwMode="auto">
            <a:xfrm>
              <a:off x="1199456" y="4790071"/>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9" name="Rectangle 148"/>
            <p:cNvSpPr/>
            <p:nvPr/>
          </p:nvSpPr>
          <p:spPr bwMode="auto">
            <a:xfrm>
              <a:off x="1199456" y="5442770"/>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0" name="Rectangle 149"/>
            <p:cNvSpPr/>
            <p:nvPr/>
          </p:nvSpPr>
          <p:spPr bwMode="auto">
            <a:xfrm>
              <a:off x="706542" y="4154255"/>
              <a:ext cx="188477" cy="1723017"/>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1" name="TextBox 150"/>
            <p:cNvSpPr txBox="1"/>
            <p:nvPr/>
          </p:nvSpPr>
          <p:spPr bwMode="auto">
            <a:xfrm flipH="1">
              <a:off x="4648146" y="515077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2" name="TextBox 151"/>
            <p:cNvSpPr txBox="1"/>
            <p:nvPr/>
          </p:nvSpPr>
          <p:spPr bwMode="auto">
            <a:xfrm flipH="1">
              <a:off x="5459990" y="4444825"/>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3" name="TextBox 152"/>
            <p:cNvSpPr txBox="1"/>
            <p:nvPr/>
          </p:nvSpPr>
          <p:spPr bwMode="auto">
            <a:xfrm flipH="1">
              <a:off x="661059" y="4410543"/>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4" name="TextBox 153"/>
            <p:cNvSpPr txBox="1"/>
            <p:nvPr/>
          </p:nvSpPr>
          <p:spPr bwMode="auto">
            <a:xfrm flipH="1">
              <a:off x="1168760" y="4712144"/>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输出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5" name="TextBox 154"/>
            <p:cNvSpPr txBox="1"/>
            <p:nvPr/>
          </p:nvSpPr>
          <p:spPr bwMode="auto">
            <a:xfrm flipH="1">
              <a:off x="1163716" y="5364843"/>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临时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6" name="Rectangle 155"/>
            <p:cNvSpPr/>
            <p:nvPr/>
          </p:nvSpPr>
          <p:spPr bwMode="auto">
            <a:xfrm>
              <a:off x="2093480" y="4137372"/>
              <a:ext cx="188477" cy="1723017"/>
            </a:xfrm>
            <a:prstGeom prst="rect">
              <a:avLst/>
            </a:prstGeom>
            <a:solidFill>
              <a:srgbClr val="DEEB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7" name="TextBox 156"/>
            <p:cNvSpPr txBox="1"/>
            <p:nvPr/>
          </p:nvSpPr>
          <p:spPr bwMode="auto">
            <a:xfrm flipH="1">
              <a:off x="2047997" y="4496638"/>
              <a:ext cx="279442" cy="110799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缓冲区控制器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58" name="Rectangle 157"/>
            <p:cNvSpPr/>
            <p:nvPr/>
          </p:nvSpPr>
          <p:spPr bwMode="auto">
            <a:xfrm>
              <a:off x="2225863" y="383677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9" name="TextBox 158"/>
            <p:cNvSpPr txBox="1"/>
            <p:nvPr/>
          </p:nvSpPr>
          <p:spPr bwMode="auto">
            <a:xfrm flipH="1">
              <a:off x="1171125" y="405944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0" name="TextBox 159"/>
            <p:cNvSpPr txBox="1"/>
            <p:nvPr/>
          </p:nvSpPr>
          <p:spPr bwMode="auto">
            <a:xfrm flipH="1">
              <a:off x="2093480" y="381749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寻址</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1" name="Rectangle 160"/>
            <p:cNvSpPr/>
            <p:nvPr/>
          </p:nvSpPr>
          <p:spPr bwMode="auto">
            <a:xfrm>
              <a:off x="3357986" y="385759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2" name="TextBox 161"/>
            <p:cNvSpPr txBox="1"/>
            <p:nvPr/>
          </p:nvSpPr>
          <p:spPr bwMode="auto">
            <a:xfrm flipH="1">
              <a:off x="3287688" y="379667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3" name="Rectangle 162"/>
            <p:cNvSpPr/>
            <p:nvPr/>
          </p:nvSpPr>
          <p:spPr bwMode="auto">
            <a:xfrm>
              <a:off x="4459070" y="3836774"/>
              <a:ext cx="145987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4" name="TextBox 163"/>
            <p:cNvSpPr txBox="1"/>
            <p:nvPr/>
          </p:nvSpPr>
          <p:spPr bwMode="auto">
            <a:xfrm flipH="1">
              <a:off x="4280089" y="3817490"/>
              <a:ext cx="1154447"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基本核索引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5" name="Rectangle 164"/>
            <p:cNvSpPr/>
            <p:nvPr/>
          </p:nvSpPr>
          <p:spPr bwMode="auto">
            <a:xfrm>
              <a:off x="2625966" y="4137372"/>
              <a:ext cx="1309793" cy="181402"/>
            </a:xfrm>
            <a:prstGeom prst="rect">
              <a:avLst/>
            </a:prstGeom>
            <a:solidFill>
              <a:srgbClr val="F7CBA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6" name="TextBox 165"/>
            <p:cNvSpPr txBox="1"/>
            <p:nvPr/>
          </p:nvSpPr>
          <p:spPr bwMode="auto">
            <a:xfrm flipH="1">
              <a:off x="2842476" y="4097268"/>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计算单元</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7" name="Rectangle 166"/>
            <p:cNvSpPr/>
            <p:nvPr/>
          </p:nvSpPr>
          <p:spPr bwMode="auto">
            <a:xfrm>
              <a:off x="3062502" y="4478099"/>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8" name="TextBox 167"/>
            <p:cNvSpPr txBox="1"/>
            <p:nvPr/>
          </p:nvSpPr>
          <p:spPr bwMode="auto">
            <a:xfrm flipH="1">
              <a:off x="3038512" y="4442756"/>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69" name="Rectangle 168"/>
            <p:cNvSpPr/>
            <p:nvPr/>
          </p:nvSpPr>
          <p:spPr bwMode="auto">
            <a:xfrm>
              <a:off x="3108847" y="4962613"/>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0" name="Rectangle 169"/>
            <p:cNvSpPr/>
            <p:nvPr/>
          </p:nvSpPr>
          <p:spPr bwMode="auto">
            <a:xfrm>
              <a:off x="3181430" y="5597115"/>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1" name="TextBox 170"/>
            <p:cNvSpPr txBox="1"/>
            <p:nvPr/>
          </p:nvSpPr>
          <p:spPr bwMode="auto">
            <a:xfrm flipH="1">
              <a:off x="3033988" y="4904075"/>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2</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2" name="TextBox 171"/>
            <p:cNvSpPr txBox="1"/>
            <p:nvPr/>
          </p:nvSpPr>
          <p:spPr bwMode="auto">
            <a:xfrm flipH="1">
              <a:off x="3033988" y="5557011"/>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3</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3" name="Rectangle 172"/>
            <p:cNvSpPr/>
            <p:nvPr/>
          </p:nvSpPr>
          <p:spPr bwMode="auto">
            <a:xfrm>
              <a:off x="4173140" y="4758109"/>
              <a:ext cx="475005"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4" name="Rectangle 173"/>
            <p:cNvSpPr/>
            <p:nvPr/>
          </p:nvSpPr>
          <p:spPr bwMode="auto">
            <a:xfrm>
              <a:off x="4201002" y="5332804"/>
              <a:ext cx="46191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5" name="Rectangle 174"/>
            <p:cNvSpPr/>
            <p:nvPr/>
          </p:nvSpPr>
          <p:spPr bwMode="auto">
            <a:xfrm>
              <a:off x="4155076" y="5807744"/>
              <a:ext cx="51113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6" name="TextBox 175"/>
            <p:cNvSpPr txBox="1"/>
            <p:nvPr/>
          </p:nvSpPr>
          <p:spPr bwMode="auto">
            <a:xfrm flipH="1">
              <a:off x="4159136" y="4695223"/>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7" name="TextBox 176"/>
            <p:cNvSpPr txBox="1"/>
            <p:nvPr/>
          </p:nvSpPr>
          <p:spPr bwMode="auto">
            <a:xfrm flipH="1">
              <a:off x="4169385" y="5271710"/>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8" name="TextBox 177"/>
            <p:cNvSpPr txBox="1"/>
            <p:nvPr/>
          </p:nvSpPr>
          <p:spPr bwMode="auto">
            <a:xfrm flipH="1">
              <a:off x="4183447" y="5762874"/>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79" name="Rectangle 178"/>
            <p:cNvSpPr/>
            <p:nvPr/>
          </p:nvSpPr>
          <p:spPr bwMode="auto">
            <a:xfrm>
              <a:off x="2589441" y="4437110"/>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0" name="Rectangle 179"/>
            <p:cNvSpPr/>
            <p:nvPr/>
          </p:nvSpPr>
          <p:spPr bwMode="auto">
            <a:xfrm>
              <a:off x="2592243" y="491555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1" name="Rectangle 180"/>
            <p:cNvSpPr/>
            <p:nvPr/>
          </p:nvSpPr>
          <p:spPr bwMode="auto">
            <a:xfrm>
              <a:off x="2595306" y="555920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2" name="TextBox 181"/>
            <p:cNvSpPr txBox="1"/>
            <p:nvPr/>
          </p:nvSpPr>
          <p:spPr bwMode="auto">
            <a:xfrm flipH="1">
              <a:off x="2527793" y="435708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83" name="TextBox 182"/>
            <p:cNvSpPr txBox="1"/>
            <p:nvPr/>
          </p:nvSpPr>
          <p:spPr bwMode="auto">
            <a:xfrm flipH="1">
              <a:off x="2524632" y="482602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184" name="TextBox 183"/>
            <p:cNvSpPr txBox="1"/>
            <p:nvPr/>
          </p:nvSpPr>
          <p:spPr bwMode="auto">
            <a:xfrm flipH="1">
              <a:off x="2532532" y="5478890"/>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81" name="内容占位符 2"/>
              <p:cNvSpPr txBox="1"/>
              <p:nvPr/>
            </p:nvSpPr>
            <p:spPr bwMode="auto">
              <a:xfrm>
                <a:off x="407485"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卷积核转化架构</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临时缓冲区：</a:t>
                </a:r>
                <a:r>
                  <a:rPr kumimoji="1" lang="en-US" altLang="zh-CN" sz="2000" dirty="0">
                    <a:solidFill>
                      <a:srgbClr val="002060"/>
                    </a:solidFill>
                    <a:latin typeface="微软雅黑" panose="020B0503020204020204" pitchFamily="34" charset="-122"/>
                    <a:ea typeface="微软雅黑" panose="020B0503020204020204" pitchFamily="34" charset="-122"/>
                  </a:rPr>
                  <a:t>#</a:t>
                </a:r>
                <a:r>
                  <a:rPr kumimoji="1" lang="zh-CN" altLang="en-US" sz="2000" dirty="0">
                    <a:solidFill>
                      <a:srgbClr val="002060"/>
                    </a:solidFill>
                    <a:latin typeface="微软雅黑" panose="020B0503020204020204" pitchFamily="34" charset="-122"/>
                    <a:ea typeface="微软雅黑" panose="020B0503020204020204" pitchFamily="34" charset="-122"/>
                  </a:rPr>
                  <a:t>基卷积核</a:t>
                </a:r>
                <a14:m>
                  <m:oMath xmlns:m="http://schemas.openxmlformats.org/officeDocument/2006/math">
                    <m:r>
                      <a:rPr kumimoji="1" lang="en-US" altLang="zh-CN" sz="2000" b="1" i="0" smtClean="0">
                        <a:solidFill>
                          <a:srgbClr val="002060"/>
                        </a:solidFill>
                        <a:latin typeface="Cambria Math" panose="02040503050406030204" pitchFamily="18" charset="0"/>
                        <a:ea typeface="微软雅黑" panose="020B0503020204020204" pitchFamily="34" charset="-122"/>
                      </a:rPr>
                      <m:t> </m:t>
                    </m:r>
                    <m:r>
                      <a:rPr kumimoji="1" lang="en-US" altLang="zh-CN" sz="2000" b="1" i="1" smtClean="0">
                        <a:solidFill>
                          <a:srgbClr val="002060"/>
                        </a:solidFill>
                        <a:latin typeface="Cambria Math" panose="02040503050406030204" pitchFamily="18" charset="0"/>
                        <a:ea typeface="微软雅黑" panose="020B0503020204020204" pitchFamily="34" charset="-122"/>
                      </a:rPr>
                      <m:t>≤</m:t>
                    </m:r>
                  </m:oMath>
                </a14:m>
                <a:r>
                  <a:rPr kumimoji="1" lang="en-US" altLang="zh-CN" sz="2000" dirty="0">
                    <a:solidFill>
                      <a:srgbClr val="002060"/>
                    </a:solidFill>
                    <a:latin typeface="微软雅黑" panose="020B0503020204020204" pitchFamily="34" charset="-122"/>
                    <a:ea typeface="微软雅黑" panose="020B0503020204020204" pitchFamily="34" charset="-122"/>
                  </a:rPr>
                  <a:t>256</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256</a:t>
                </a:r>
                <a:r>
                  <a:rPr kumimoji="1" lang="en-US" altLang="zh-CN" sz="2000" kern="0" dirty="0">
                    <a:solidFill>
                      <a:srgbClr val="002060"/>
                    </a:solidFill>
                    <a:latin typeface="微软雅黑" panose="020B0503020204020204" pitchFamily="34" charset="-122"/>
                    <a:ea typeface="微软雅黑" panose="020B0503020204020204" pitchFamily="34" charset="-122"/>
                  </a:rPr>
                  <a:t>x</a:t>
                </a:r>
                <a:r>
                  <a:rPr kumimoji="1" lang="en-US" altLang="zh-CN" sz="2000" dirty="0">
                    <a:solidFill>
                      <a:srgbClr val="002060"/>
                    </a:solidFill>
                    <a:latin typeface="微软雅黑" panose="020B0503020204020204" pitchFamily="34" charset="-122"/>
                    <a:ea typeface="微软雅黑" panose="020B0503020204020204" pitchFamily="34" charset="-122"/>
                  </a:rPr>
                  <a:t>16b=0.5KB</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根据查找表重构输出</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C00000"/>
                    </a:solidFill>
                    <a:latin typeface="微软雅黑" panose="020B0503020204020204" pitchFamily="34" charset="-122"/>
                    <a:ea typeface="微软雅黑" panose="020B0503020204020204" pitchFamily="34" charset="-122"/>
                  </a:rPr>
                  <a:t>2b </a:t>
                </a:r>
                <a:r>
                  <a:rPr kumimoji="1" lang="zh-CN" altLang="en-US" sz="2000" dirty="0">
                    <a:solidFill>
                      <a:srgbClr val="C00000"/>
                    </a:solidFill>
                    <a:latin typeface="微软雅黑" panose="020B0503020204020204" pitchFamily="34" charset="-122"/>
                    <a:ea typeface="微软雅黑" panose="020B0503020204020204" pitchFamily="34" charset="-122"/>
                  </a:rPr>
                  <a:t>控制位：</a:t>
                </a:r>
                <a:r>
                  <a:rPr kumimoji="1" lang="zh-CN" altLang="en-US" sz="2000" kern="0" dirty="0">
                    <a:solidFill>
                      <a:srgbClr val="C00000"/>
                    </a:solidFill>
                    <a:latin typeface="微软雅黑" panose="020B0503020204020204" pitchFamily="34" charset="-122"/>
                    <a:ea typeface="微软雅黑" panose="020B0503020204020204" pitchFamily="34" charset="-122"/>
                  </a:rPr>
                  <a:t>决定</a:t>
                </a:r>
                <a:r>
                  <a:rPr kumimoji="1" lang="en-US" altLang="zh-CN" sz="2000" kern="0" dirty="0">
                    <a:solidFill>
                      <a:srgbClr val="C00000"/>
                    </a:solidFill>
                    <a:latin typeface="微软雅黑" panose="020B0503020204020204" pitchFamily="34" charset="-122"/>
                    <a:ea typeface="微软雅黑" panose="020B0503020204020204" pitchFamily="34" charset="-122"/>
                  </a:rPr>
                  <a:t>16b</a:t>
                </a:r>
                <a:r>
                  <a:rPr kumimoji="1" lang="zh-CN" altLang="en-US" sz="2000" kern="0" dirty="0">
                    <a:solidFill>
                      <a:srgbClr val="C00000"/>
                    </a:solidFill>
                    <a:latin typeface="微软雅黑" panose="020B0503020204020204" pitchFamily="34" charset="-122"/>
                    <a:ea typeface="微软雅黑" panose="020B0503020204020204" pitchFamily="34" charset="-122"/>
                  </a:rPr>
                  <a:t>加法器 </a:t>
                </a:r>
                <a:r>
                  <a:rPr kumimoji="1" lang="en-US" altLang="zh-CN" sz="2000" kern="0" dirty="0">
                    <a:solidFill>
                      <a:srgbClr val="C00000"/>
                    </a:solidFill>
                    <a:latin typeface="微软雅黑" panose="020B0503020204020204" pitchFamily="34" charset="-122"/>
                    <a:ea typeface="微软雅黑" panose="020B0503020204020204" pitchFamily="34" charset="-122"/>
                  </a:rPr>
                  <a:t>+/- </a:t>
                </a:r>
                <a:r>
                  <a:rPr kumimoji="1" lang="zh-CN" altLang="en-US" sz="2000" kern="0" dirty="0">
                    <a:solidFill>
                      <a:srgbClr val="C00000"/>
                    </a:solidFill>
                    <a:latin typeface="微软雅黑" panose="020B0503020204020204" pitchFamily="34" charset="-122"/>
                    <a:ea typeface="微软雅黑" panose="020B0503020204020204" pitchFamily="34" charset="-122"/>
                  </a:rPr>
                  <a:t>运算</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002060"/>
                    </a:solidFill>
                    <a:latin typeface="微软雅黑" panose="020B0503020204020204" pitchFamily="34" charset="-122"/>
                    <a:ea typeface="微软雅黑" panose="020B0503020204020204" pitchFamily="34" charset="-122"/>
                  </a:rPr>
                  <a:t>4b </a:t>
                </a:r>
                <a:r>
                  <a:rPr kumimoji="1" lang="zh-CN" altLang="en-US" sz="2000" dirty="0">
                    <a:solidFill>
                      <a:srgbClr val="002060"/>
                    </a:solidFill>
                    <a:latin typeface="微软雅黑" panose="020B0503020204020204" pitchFamily="34" charset="-122"/>
                    <a:ea typeface="微软雅黑" panose="020B0503020204020204" pitchFamily="34" charset="-122"/>
                  </a:rPr>
                  <a:t>重建索引：</a:t>
                </a:r>
                <a:r>
                  <a:rPr kumimoji="1" lang="zh-CN" altLang="en-US" sz="2000" kern="0" dirty="0">
                    <a:solidFill>
                      <a:srgbClr val="002060"/>
                    </a:solidFill>
                    <a:latin typeface="微软雅黑" panose="020B0503020204020204" pitchFamily="34" charset="-122"/>
                    <a:ea typeface="微软雅黑" panose="020B0503020204020204" pitchFamily="34" charset="-122"/>
                  </a:rPr>
                  <a:t>寄存器寻址</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81" name="内容占位符 2"/>
              <p:cNvSpPr txBox="1">
                <a:spLocks noRot="1" noChangeAspect="1" noMove="1" noResize="1" noEditPoints="1" noAdjustHandles="1" noChangeArrowheads="1" noChangeShapeType="1" noTextEdit="1"/>
              </p:cNvSpPr>
              <p:nvPr/>
            </p:nvSpPr>
            <p:spPr bwMode="auto">
              <a:xfrm>
                <a:off x="407485" y="980726"/>
                <a:ext cx="8856984" cy="5544617"/>
              </a:xfrm>
              <a:prstGeom prst="rect">
                <a:avLst/>
              </a:prstGeom>
              <a:blipFill rotWithShape="1">
                <a:blip r:embed="rId2"/>
                <a:stretch>
                  <a:fillRect l="-5" t="-5" r="5"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1" name="Picture 100"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59" y="1772816"/>
            <a:ext cx="6171084" cy="1589884"/>
          </a:xfrm>
          <a:prstGeom prst="rect">
            <a:avLst/>
          </a:prstGeom>
        </p:spPr>
      </p:pic>
      <p:sp>
        <p:nvSpPr>
          <p:cNvPr id="102" name="Rectangle 101"/>
          <p:cNvSpPr/>
          <p:nvPr/>
        </p:nvSpPr>
        <p:spPr bwMode="auto">
          <a:xfrm>
            <a:off x="4929356" y="1615971"/>
            <a:ext cx="1722288" cy="17237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59" name="Group 58"/>
          <p:cNvGrpSpPr/>
          <p:nvPr/>
        </p:nvGrpSpPr>
        <p:grpSpPr>
          <a:xfrm>
            <a:off x="6610513" y="4108644"/>
            <a:ext cx="5581487" cy="2211690"/>
            <a:chOff x="6162410" y="3692619"/>
            <a:chExt cx="5581487" cy="2211690"/>
          </a:xfrm>
        </p:grpSpPr>
        <p:pic>
          <p:nvPicPr>
            <p:cNvPr id="60" name="Picture 59"/>
            <p:cNvPicPr>
              <a:picLocks noChangeAspect="1"/>
            </p:cNvPicPr>
            <p:nvPr/>
          </p:nvPicPr>
          <p:blipFill>
            <a:blip r:embed="rId4"/>
            <a:stretch>
              <a:fillRect/>
            </a:stretch>
          </p:blipFill>
          <p:spPr>
            <a:xfrm>
              <a:off x="6366476" y="3797206"/>
              <a:ext cx="5377421" cy="2107103"/>
            </a:xfrm>
            <a:prstGeom prst="rect">
              <a:avLst/>
            </a:prstGeom>
          </p:spPr>
        </p:pic>
        <p:sp>
          <p:nvSpPr>
            <p:cNvPr id="61" name="Rectangle 60"/>
            <p:cNvSpPr/>
            <p:nvPr/>
          </p:nvSpPr>
          <p:spPr bwMode="auto">
            <a:xfrm>
              <a:off x="7464153" y="4209747"/>
              <a:ext cx="474963" cy="444753"/>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TextBox 61"/>
            <p:cNvSpPr txBox="1"/>
            <p:nvPr/>
          </p:nvSpPr>
          <p:spPr bwMode="auto">
            <a:xfrm flipH="1">
              <a:off x="7413602" y="4149243"/>
              <a:ext cx="576064"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3" name="Rectangle 62"/>
            <p:cNvSpPr/>
            <p:nvPr/>
          </p:nvSpPr>
          <p:spPr bwMode="auto">
            <a:xfrm>
              <a:off x="10814051" y="3796670"/>
              <a:ext cx="929845" cy="1291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Rectangle 63"/>
            <p:cNvSpPr/>
            <p:nvPr/>
          </p:nvSpPr>
          <p:spPr bwMode="auto">
            <a:xfrm>
              <a:off x="8020249" y="4005064"/>
              <a:ext cx="668039"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TextBox 64"/>
            <p:cNvSpPr txBox="1"/>
            <p:nvPr/>
          </p:nvSpPr>
          <p:spPr bwMode="auto">
            <a:xfrm flipH="1">
              <a:off x="7831952" y="3921050"/>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反相器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6" name="Rectangle 65"/>
            <p:cNvSpPr/>
            <p:nvPr/>
          </p:nvSpPr>
          <p:spPr bwMode="auto">
            <a:xfrm>
              <a:off x="9626620" y="4555733"/>
              <a:ext cx="501828"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Rectangle 66"/>
            <p:cNvSpPr/>
            <p:nvPr/>
          </p:nvSpPr>
          <p:spPr bwMode="auto">
            <a:xfrm>
              <a:off x="9596693" y="5651552"/>
              <a:ext cx="501827" cy="14388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TextBox 67"/>
            <p:cNvSpPr txBox="1"/>
            <p:nvPr/>
          </p:nvSpPr>
          <p:spPr bwMode="auto">
            <a:xfrm flipH="1">
              <a:off x="9525129" y="4478099"/>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69" name="TextBox 68"/>
            <p:cNvSpPr txBox="1"/>
            <p:nvPr/>
          </p:nvSpPr>
          <p:spPr bwMode="auto">
            <a:xfrm flipH="1">
              <a:off x="9535882" y="5577998"/>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0" name="Rectangle 69"/>
            <p:cNvSpPr/>
            <p:nvPr/>
          </p:nvSpPr>
          <p:spPr bwMode="auto">
            <a:xfrm>
              <a:off x="10075600" y="42173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Rectangle 70"/>
            <p:cNvSpPr/>
            <p:nvPr/>
          </p:nvSpPr>
          <p:spPr bwMode="auto">
            <a:xfrm>
              <a:off x="10076818" y="53288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TextBox 71"/>
            <p:cNvSpPr txBox="1"/>
            <p:nvPr/>
          </p:nvSpPr>
          <p:spPr bwMode="auto">
            <a:xfrm flipH="1">
              <a:off x="9971429" y="4177672"/>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求和</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3" name="TextBox 72"/>
            <p:cNvSpPr txBox="1"/>
            <p:nvPr/>
          </p:nvSpPr>
          <p:spPr bwMode="auto">
            <a:xfrm flipH="1">
              <a:off x="9976608" y="5256915"/>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4" name="Rectangle 73"/>
            <p:cNvSpPr/>
            <p:nvPr/>
          </p:nvSpPr>
          <p:spPr bwMode="auto">
            <a:xfrm>
              <a:off x="6362573" y="3692619"/>
              <a:ext cx="818391" cy="214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5" name="TextBox 74"/>
            <p:cNvSpPr txBox="1"/>
            <p:nvPr/>
          </p:nvSpPr>
          <p:spPr bwMode="auto">
            <a:xfrm flipH="1">
              <a:off x="6668647" y="3703632"/>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6" name="TextBox 75"/>
            <p:cNvSpPr txBox="1"/>
            <p:nvPr/>
          </p:nvSpPr>
          <p:spPr bwMode="auto">
            <a:xfrm flipH="1">
              <a:off x="6405204" y="4410543"/>
              <a:ext cx="954883"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激活</a:t>
              </a:r>
              <a:r>
                <a:rPr lang="en-US" altLang="zh-CN" sz="1100" b="1" dirty="0">
                  <a:solidFill>
                    <a:srgbClr val="002060"/>
                  </a:solidFill>
                  <a:latin typeface="微软雅黑" panose="020B0503020204020204" pitchFamily="34" charset="-122"/>
                  <a:ea typeface="微软雅黑" panose="020B0503020204020204" pitchFamily="34" charset="-122"/>
                </a:rPr>
                <a:t>/       </a:t>
              </a:r>
              <a:r>
                <a:rPr lang="zh-CN" altLang="en-US" sz="1100" b="1" dirty="0">
                  <a:solidFill>
                    <a:srgbClr val="002060"/>
                  </a:solidFill>
                  <a:latin typeface="微软雅黑" panose="020B0503020204020204" pitchFamily="34" charset="-122"/>
                  <a:ea typeface="微软雅黑" panose="020B0503020204020204" pitchFamily="34" charset="-122"/>
                </a:rPr>
                <a:t>中间结果</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7" name="TextBox 76"/>
            <p:cNvSpPr txBox="1"/>
            <p:nvPr/>
          </p:nvSpPr>
          <p:spPr bwMode="auto">
            <a:xfrm flipH="1">
              <a:off x="6162410" y="5300587"/>
              <a:ext cx="1345676"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权重索引            （权重缓冲区）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8" name="TextBox 77"/>
            <p:cNvSpPr txBox="1"/>
            <p:nvPr/>
          </p:nvSpPr>
          <p:spPr bwMode="auto">
            <a:xfrm flipH="1">
              <a:off x="10697260" y="4633367"/>
              <a:ext cx="915282"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重建索引</a:t>
              </a:r>
              <a:endParaRPr lang="en-US" altLang="zh-CN" sz="11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79" name="TextBox 78"/>
            <p:cNvSpPr txBox="1"/>
            <p:nvPr/>
          </p:nvSpPr>
          <p:spPr bwMode="auto">
            <a:xfrm flipH="1">
              <a:off x="10720414" y="4064704"/>
              <a:ext cx="898481"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中间结果</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输出值</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9" name="Straight Connector 8"/>
          <p:cNvCxnSpPr/>
          <p:nvPr/>
        </p:nvCxnSpPr>
        <p:spPr bwMode="auto">
          <a:xfrm flipH="1">
            <a:off x="7660319" y="3555164"/>
            <a:ext cx="1154850" cy="668479"/>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10293285" y="3573016"/>
            <a:ext cx="915283" cy="650627"/>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3"/>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7" name="矩形: 圆角 15"/>
          <p:cNvSpPr/>
          <p:nvPr/>
        </p:nvSpPr>
        <p:spPr bwMode="auto">
          <a:xfrm>
            <a:off x="6793318" y="980726"/>
            <a:ext cx="5279346" cy="5400602"/>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Oval 7"/>
          <p:cNvSpPr/>
          <p:nvPr/>
        </p:nvSpPr>
        <p:spPr bwMode="auto">
          <a:xfrm rot="18991020">
            <a:off x="3558114" y="1750728"/>
            <a:ext cx="646657" cy="764576"/>
          </a:xfrm>
          <a:prstGeom prst="ellipse">
            <a:avLst/>
          </a:prstGeom>
          <a:noFill/>
          <a:ln w="3810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Arrow: Right 19"/>
          <p:cNvSpPr/>
          <p:nvPr/>
        </p:nvSpPr>
        <p:spPr bwMode="auto">
          <a:xfrm rot="1115588">
            <a:off x="4132384" y="2745656"/>
            <a:ext cx="3340412"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Arrow: Right 79"/>
          <p:cNvSpPr/>
          <p:nvPr/>
        </p:nvSpPr>
        <p:spPr bwMode="auto">
          <a:xfrm rot="18740694">
            <a:off x="7729293" y="2551732"/>
            <a:ext cx="1243823"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 name="Arrow: Right 81"/>
          <p:cNvSpPr/>
          <p:nvPr/>
        </p:nvSpPr>
        <p:spPr bwMode="auto">
          <a:xfrm rot="20013982">
            <a:off x="7927978" y="2917046"/>
            <a:ext cx="912262"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Arrow: Right 85"/>
          <p:cNvSpPr/>
          <p:nvPr/>
        </p:nvSpPr>
        <p:spPr bwMode="auto">
          <a:xfrm>
            <a:off x="7990978" y="3255731"/>
            <a:ext cx="824191"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0" name="Rectangle 89"/>
          <p:cNvSpPr/>
          <p:nvPr/>
        </p:nvSpPr>
        <p:spPr bwMode="auto">
          <a:xfrm>
            <a:off x="8757161" y="1979099"/>
            <a:ext cx="481968" cy="1568140"/>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1" name="Oval 90"/>
          <p:cNvSpPr/>
          <p:nvPr/>
        </p:nvSpPr>
        <p:spPr bwMode="auto">
          <a:xfrm>
            <a:off x="11147088" y="5036324"/>
            <a:ext cx="898481" cy="439587"/>
          </a:xfrm>
          <a:prstGeom prst="ellipse">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2" name="Rectangle 91"/>
          <p:cNvSpPr/>
          <p:nvPr/>
        </p:nvSpPr>
        <p:spPr bwMode="auto">
          <a:xfrm>
            <a:off x="10886196" y="1744364"/>
            <a:ext cx="581632" cy="927089"/>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4" name="TextBox 93"/>
          <p:cNvSpPr txBox="1"/>
          <p:nvPr/>
        </p:nvSpPr>
        <p:spPr bwMode="auto">
          <a:xfrm flipH="1">
            <a:off x="3537290" y="2075817"/>
            <a:ext cx="808942"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050" b="1" dirty="0">
                <a:solidFill>
                  <a:srgbClr val="002060"/>
                </a:solidFill>
                <a:latin typeface="微软雅黑" panose="020B0503020204020204" pitchFamily="34" charset="-122"/>
                <a:ea typeface="微软雅黑" panose="020B0503020204020204" pitchFamily="34" charset="-122"/>
              </a:rPr>
              <a:t>16b</a:t>
            </a:r>
            <a:endParaRPr lang="en-US" altLang="zh-CN" sz="1050" b="1" dirty="0">
              <a:solidFill>
                <a:srgbClr val="002060"/>
              </a:solidFill>
              <a:latin typeface="微软雅黑" panose="020B0503020204020204" pitchFamily="34" charset="-122"/>
              <a:ea typeface="微软雅黑" panose="020B0503020204020204" pitchFamily="34" charset="-122"/>
            </a:endParaRPr>
          </a:p>
        </p:txBody>
      </p:sp>
      <p:sp>
        <p:nvSpPr>
          <p:cNvPr id="96" name="Rectangle 95"/>
          <p:cNvSpPr/>
          <p:nvPr/>
        </p:nvSpPr>
        <p:spPr bwMode="auto">
          <a:xfrm>
            <a:off x="7862734" y="4529536"/>
            <a:ext cx="551074" cy="974998"/>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7" name="Oval 96"/>
          <p:cNvSpPr/>
          <p:nvPr/>
        </p:nvSpPr>
        <p:spPr bwMode="auto">
          <a:xfrm>
            <a:off x="10272405" y="2132856"/>
            <a:ext cx="727929" cy="439587"/>
          </a:xfrm>
          <a:prstGeom prst="ellipse">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8" name="Oval 97"/>
          <p:cNvSpPr/>
          <p:nvPr/>
        </p:nvSpPr>
        <p:spPr bwMode="auto">
          <a:xfrm>
            <a:off x="9581687" y="1399622"/>
            <a:ext cx="493036" cy="312246"/>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0" name="Oval 99"/>
          <p:cNvSpPr/>
          <p:nvPr/>
        </p:nvSpPr>
        <p:spPr bwMode="auto">
          <a:xfrm>
            <a:off x="7075235" y="4100080"/>
            <a:ext cx="727929" cy="439587"/>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3" name="TextBox 102"/>
          <p:cNvSpPr txBox="1"/>
          <p:nvPr/>
        </p:nvSpPr>
        <p:spPr bwMode="auto">
          <a:xfrm flipH="1">
            <a:off x="318506" y="1897668"/>
            <a:ext cx="808942" cy="52322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16x16</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 16b</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93" name="矩形 92"/>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0" grpId="0" bldLvl="0" animBg="1"/>
      <p:bldP spid="80" grpId="0" bldLvl="0" animBg="1"/>
      <p:bldP spid="82" grpId="0" bldLvl="0" animBg="1"/>
      <p:bldP spid="86" grpId="0" bldLvl="0" animBg="1"/>
      <p:bldP spid="90" grpId="0" bldLvl="0" animBg="1"/>
      <p:bldP spid="91" grpId="0" bldLvl="0" animBg="1"/>
      <p:bldP spid="92" grpId="0" bldLvl="0" animBg="1"/>
      <p:bldP spid="96" grpId="0" bldLvl="0" animBg="1"/>
      <p:bldP spid="97" grpId="0" bldLvl="0" animBg="1"/>
      <p:bldP spid="98" grpId="0" bldLvl="0" animBg="1"/>
      <p:bldP spid="10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bwMode="auto">
          <a:xfrm>
            <a:off x="407368" y="1988840"/>
            <a:ext cx="10081120"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目的：保证精度下</a:t>
            </a:r>
            <a:r>
              <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精度可以适当改变</a:t>
            </a:r>
            <a:r>
              <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最大化吞吐量，最小化能耗成本</a:t>
            </a:r>
            <a:endParaRPr lang="en-US" altLang="zh-CN" sz="23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3" name="矩形 6"/>
          <p:cNvSpPr/>
          <p:nvPr/>
        </p:nvSpPr>
        <p:spPr>
          <a:xfrm>
            <a:off x="288126" y="1484784"/>
            <a:ext cx="11665296" cy="504056"/>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endParaRPr lang="en-US" altLang="zh-CN"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内容占位符 2"/>
          <p:cNvSpPr txBox="1"/>
          <p:nvPr/>
        </p:nvSpPr>
        <p:spPr bwMode="auto">
          <a:xfrm>
            <a:off x="407670" y="1484630"/>
            <a:ext cx="1058545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关键技术：针对有限硬件资源进行网络模型</a:t>
            </a:r>
            <a:r>
              <a:rPr lang="zh-CN" altLang="en-US" sz="23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压缩和优化</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，开展软硬件协同设计</a:t>
            </a:r>
            <a:endParaRPr lang="en-US" altLang="zh-CN" sz="23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407670" y="980440"/>
            <a:ext cx="11784330" cy="61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问题来源：早期</a:t>
            </a:r>
            <a:r>
              <a:rPr lang="en-US" altLang="zh-CN"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DNN</a:t>
            </a:r>
            <a:r>
              <a:rPr lang="zh-CN" altLang="en-US"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工作</a:t>
            </a:r>
            <a:r>
              <a:rPr lang="zh-CN" altLang="en-US" sz="24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最大化精度而不考虑复杂度</a:t>
            </a:r>
            <a:r>
              <a:rPr lang="zh-CN" altLang="en-US"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，复杂度过高致硬件实现困难</a:t>
            </a:r>
            <a:endParaRPr lang="en-US" altLang="zh-CN" sz="24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矩形 6"/>
          <p:cNvSpPr/>
          <p:nvPr/>
        </p:nvSpPr>
        <p:spPr>
          <a:xfrm>
            <a:off x="0" y="116632"/>
            <a:ext cx="12192000" cy="646331"/>
          </a:xfrm>
          <a:prstGeom prst="rect">
            <a:avLst/>
          </a:prstGeom>
        </p:spPr>
        <p:txBody>
          <a:bodyPr wrap="square">
            <a:spAutoFit/>
          </a:bodyPr>
          <a:lstStyle/>
          <a:p>
            <a:pPr algn="ctr"/>
            <a:r>
              <a:rPr kumimoji="1" lang="en-US" altLang="zh-CN" sz="3600" b="1" dirty="0">
                <a:solidFill>
                  <a:srgbClr val="002060"/>
                </a:solidFill>
                <a:latin typeface="微软雅黑" panose="020B0503020204020204" pitchFamily="34" charset="-122"/>
                <a:ea typeface="微软雅黑" panose="020B0503020204020204" pitchFamily="34" charset="-122"/>
              </a:rPr>
              <a:t>4.0 </a:t>
            </a:r>
            <a:r>
              <a:rPr kumimoji="1" lang="zh-CN" altLang="en-US" sz="3600" b="1" dirty="0">
                <a:solidFill>
                  <a:srgbClr val="002060"/>
                </a:solidFill>
                <a:latin typeface="微软雅黑" panose="020B0503020204020204" pitchFamily="34" charset="-122"/>
                <a:ea typeface="微软雅黑" panose="020B0503020204020204" pitchFamily="34" charset="-122"/>
              </a:rPr>
              <a:t>概述</a:t>
            </a:r>
            <a:endParaRPr lang="zh-CN" altLang="en-US" sz="3600" b="1" dirty="0"/>
          </a:p>
        </p:txBody>
      </p:sp>
      <p:sp>
        <p:nvSpPr>
          <p:cNvPr id="2" name="内容占位符 2"/>
          <p:cNvSpPr txBox="1"/>
          <p:nvPr/>
        </p:nvSpPr>
        <p:spPr bwMode="auto">
          <a:xfrm>
            <a:off x="191344" y="2351159"/>
            <a:ext cx="3672408" cy="136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模型量化：</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降低给定模型中的运算和操作数</a:t>
            </a:r>
            <a:r>
              <a:rPr lang="zh-CN" altLang="en-US" sz="20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位宽</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4" name="矩形: 圆角 13"/>
          <p:cNvSpPr/>
          <p:nvPr/>
        </p:nvSpPr>
        <p:spPr bwMode="auto">
          <a:xfrm>
            <a:off x="335360"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内容占位符 2"/>
          <p:cNvSpPr txBox="1"/>
          <p:nvPr/>
        </p:nvSpPr>
        <p:spPr bwMode="auto">
          <a:xfrm>
            <a:off x="4007766" y="2351159"/>
            <a:ext cx="3888432" cy="111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模型压缩：</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降低给定模型的大小与操作数</a:t>
            </a:r>
            <a:r>
              <a:rPr lang="zh-CN" altLang="en-US" sz="20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数量</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2" name="矩形 14"/>
          <p:cNvSpPr/>
          <p:nvPr/>
        </p:nvSpPr>
        <p:spPr>
          <a:xfrm>
            <a:off x="4530725" y="3173311"/>
            <a:ext cx="4104456" cy="3782563"/>
          </a:xfrm>
          <a:prstGeom prst="rect">
            <a:avLst/>
          </a:prstGeom>
          <a:ln w="19050">
            <a:noFill/>
          </a:ln>
        </p:spPr>
        <p:txBody>
          <a:bodyPr wrap="square" anchor="t" anchorCtr="0">
            <a:noAutofit/>
          </a:bodyPr>
          <a:lstStyle/>
          <a:p>
            <a:pPr algn="just">
              <a:lnSpc>
                <a:spcPct val="150000"/>
              </a:lnSpc>
            </a:pPr>
            <a:r>
              <a:rPr lang="en-US"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激活稀疏性</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网络剪枝</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矩阵分解</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0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SVD</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CP</a:t>
            </a:r>
            <a:r>
              <a:rPr lang="zh-CN" altLang="en-US" sz="2000" b="1" kern="0" dirty="0">
                <a:solidFill>
                  <a:srgbClr val="002060"/>
                </a:solidFill>
                <a:latin typeface="微软雅黑" panose="020B0503020204020204" pitchFamily="34" charset="-122"/>
                <a:ea typeface="微软雅黑" panose="020B0503020204020204" pitchFamily="34" charset="-122"/>
              </a:rPr>
              <a:t>分解</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Tucker</a:t>
            </a:r>
            <a:r>
              <a:rPr lang="zh-CN" altLang="en-US" sz="2000" b="1" kern="0" dirty="0">
                <a:solidFill>
                  <a:srgbClr val="002060"/>
                </a:solidFill>
                <a:latin typeface="微软雅黑" panose="020B0503020204020204" pitchFamily="34" charset="-122"/>
                <a:ea typeface="微软雅黑" panose="020B0503020204020204" pitchFamily="34" charset="-122"/>
              </a:rPr>
              <a:t>分解</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13" name="矩形 14"/>
          <p:cNvSpPr/>
          <p:nvPr/>
        </p:nvSpPr>
        <p:spPr>
          <a:xfrm>
            <a:off x="767408" y="3158152"/>
            <a:ext cx="4104456" cy="3219655"/>
          </a:xfrm>
          <a:prstGeom prst="rect">
            <a:avLst/>
          </a:prstGeom>
          <a:ln w="19050">
            <a:noFill/>
          </a:ln>
        </p:spPr>
        <p:txBody>
          <a:bodyPr wrap="square" anchor="t" anchorCtr="0">
            <a:noAutofit/>
          </a:bodyPr>
          <a:lstStyle/>
          <a:p>
            <a:pPr algn="just">
              <a:lnSpc>
                <a:spcPct val="150000"/>
              </a:lnSpc>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线性量化：</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浮点化定点</a:t>
            </a:r>
            <a:endParaRPr lang="zh-CN" altLang="en-US"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仿射映射量化</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二值</a:t>
            </a:r>
            <a:r>
              <a:rPr lang="en-US" altLang="zh-CN" sz="2000" b="1" kern="0" dirty="0">
                <a:solidFill>
                  <a:srgbClr val="002060"/>
                </a:solidFill>
                <a:latin typeface="微软雅黑" panose="020B0503020204020204" pitchFamily="34" charset="-122"/>
                <a:ea typeface="微软雅黑" panose="020B0503020204020204" pitchFamily="34" charset="-122"/>
              </a:rPr>
              <a:t>/</a:t>
            </a:r>
            <a:r>
              <a:rPr lang="zh-CN" altLang="en-US" sz="2000" b="1" kern="0" dirty="0">
                <a:solidFill>
                  <a:srgbClr val="002060"/>
                </a:solidFill>
                <a:latin typeface="微软雅黑" panose="020B0503020204020204" pitchFamily="34" charset="-122"/>
                <a:ea typeface="微软雅黑" panose="020B0503020204020204" pitchFamily="34" charset="-122"/>
              </a:rPr>
              <a:t>三值网络</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非线性量化</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对数量化</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学习量化</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16" name="矩形: 圆角 13"/>
          <p:cNvSpPr/>
          <p:nvPr/>
        </p:nvSpPr>
        <p:spPr bwMode="auto">
          <a:xfrm>
            <a:off x="4223670"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圆角 13"/>
          <p:cNvSpPr/>
          <p:nvPr/>
        </p:nvSpPr>
        <p:spPr bwMode="auto">
          <a:xfrm>
            <a:off x="8112163"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内容占位符 2"/>
          <p:cNvSpPr txBox="1"/>
          <p:nvPr/>
        </p:nvSpPr>
        <p:spPr bwMode="auto">
          <a:xfrm>
            <a:off x="7968147" y="2349125"/>
            <a:ext cx="3888432" cy="111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a:t>
            </a:r>
            <a:r>
              <a:rPr lang="zh-CN" altLang="en-US"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轻量化</a:t>
            </a: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设计轻量化</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、操作数数量小的模型</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0" name="矩形 14"/>
          <p:cNvSpPr/>
          <p:nvPr/>
        </p:nvSpPr>
        <p:spPr>
          <a:xfrm>
            <a:off x="8491106" y="3171277"/>
            <a:ext cx="3365473" cy="3782563"/>
          </a:xfrm>
          <a:prstGeom prst="rect">
            <a:avLst/>
          </a:prstGeom>
          <a:ln w="19050">
            <a:noFill/>
          </a:ln>
        </p:spPr>
        <p:txBody>
          <a:bodyPr wrap="square" anchor="t" anchorCtr="0">
            <a:noAutofit/>
          </a:bodyPr>
          <a:lstStyle/>
          <a:p>
            <a:pPr algn="just">
              <a:lnSpc>
                <a:spcPct val="150000"/>
              </a:lnSpc>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不同卷积类型</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组卷积</a:t>
            </a:r>
            <a:endParaRPr lang="zh-CN" altLang="en-US"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深度卷积</a:t>
            </a:r>
            <a:endParaRPr lang="zh-CN" altLang="en-US"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0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深度可分离卷积</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en-US" altLang="zh-CN" sz="2000" b="1" kern="0" dirty="0">
                <a:solidFill>
                  <a:srgbClr val="002060"/>
                </a:solidFill>
                <a:latin typeface="微软雅黑" panose="020B0503020204020204" pitchFamily="34" charset="-122"/>
                <a:ea typeface="微软雅黑" panose="020B0503020204020204" pitchFamily="34" charset="-122"/>
              </a:rPr>
              <a:t>Ghost </a:t>
            </a:r>
            <a:r>
              <a:rPr lang="zh-CN" altLang="en-US" sz="2000" b="1" kern="0" dirty="0">
                <a:solidFill>
                  <a:srgbClr val="002060"/>
                </a:solidFill>
                <a:latin typeface="微软雅黑" panose="020B0503020204020204" pitchFamily="34" charset="-122"/>
                <a:ea typeface="微软雅黑" panose="020B0503020204020204" pitchFamily="34" charset="-122"/>
              </a:rPr>
              <a:t>特征</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知识蒸馏</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神经网络结构搜索</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3" name="Group 322"/>
          <p:cNvGrpSpPr/>
          <p:nvPr/>
        </p:nvGrpSpPr>
        <p:grpSpPr>
          <a:xfrm>
            <a:off x="6849120" y="1095347"/>
            <a:ext cx="5295552" cy="2592288"/>
            <a:chOff x="623392" y="3449960"/>
            <a:chExt cx="5295552" cy="2592288"/>
          </a:xfrm>
        </p:grpSpPr>
        <p:pic>
          <p:nvPicPr>
            <p:cNvPr id="324" name="Picture 323"/>
            <p:cNvPicPr>
              <a:picLocks noChangeAspect="1"/>
            </p:cNvPicPr>
            <p:nvPr/>
          </p:nvPicPr>
          <p:blipFill>
            <a:blip r:embed="rId1"/>
            <a:stretch>
              <a:fillRect/>
            </a:stretch>
          </p:blipFill>
          <p:spPr>
            <a:xfrm>
              <a:off x="623392" y="3449960"/>
              <a:ext cx="5225254" cy="2592288"/>
            </a:xfrm>
            <a:prstGeom prst="rect">
              <a:avLst/>
            </a:prstGeom>
          </p:spPr>
        </p:pic>
        <p:sp>
          <p:nvSpPr>
            <p:cNvPr id="325" name="TextBox 140"/>
            <p:cNvSpPr txBox="1"/>
            <p:nvPr/>
          </p:nvSpPr>
          <p:spPr bwMode="auto">
            <a:xfrm flipH="1">
              <a:off x="1847528" y="3573016"/>
              <a:ext cx="2592288" cy="169277"/>
            </a:xfrm>
            <a:prstGeom prst="rect">
              <a:avLst/>
            </a:prstGeom>
            <a:solidFill>
              <a:srgbClr val="C5E0B3"/>
            </a:solidFill>
            <a:ln w="38100" cmpd="dbl" algn="ctr">
              <a:noFill/>
              <a:miter lim="800000"/>
            </a:ln>
            <a:effectLst/>
          </p:spPr>
          <p:txBody>
            <a:bodyPr wrap="square" rtlCol="0" anchor="ctr">
              <a:spAutoFit/>
            </a:bodyPr>
            <a:lstStyle/>
            <a:p>
              <a:pPr algn="ctr" defTabSz="609600">
                <a:buFont typeface="Arial" panose="020B0604020202020204" pitchFamily="34" charset="0"/>
                <a:buNone/>
              </a:pPr>
              <a:endParaRPr lang="en-US" altLang="zh-CN" sz="500" b="1" dirty="0">
                <a:solidFill>
                  <a:srgbClr val="002060"/>
                </a:solidFill>
                <a:latin typeface="微软雅黑" panose="020B0503020204020204" pitchFamily="34" charset="-122"/>
                <a:ea typeface="微软雅黑" panose="020B0503020204020204" pitchFamily="34" charset="-122"/>
              </a:endParaRPr>
            </a:p>
          </p:txBody>
        </p:sp>
        <p:sp>
          <p:nvSpPr>
            <p:cNvPr id="326" name="TextBox 141"/>
            <p:cNvSpPr txBox="1"/>
            <p:nvPr/>
          </p:nvSpPr>
          <p:spPr bwMode="auto">
            <a:xfrm flipH="1">
              <a:off x="2027548" y="3512080"/>
              <a:ext cx="223224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卷积核转换控制器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27" name="Rectangle 142"/>
            <p:cNvSpPr/>
            <p:nvPr/>
          </p:nvSpPr>
          <p:spPr bwMode="auto">
            <a:xfrm>
              <a:off x="4709160" y="4221089"/>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8" name="TextBox 143"/>
            <p:cNvSpPr txBox="1"/>
            <p:nvPr/>
          </p:nvSpPr>
          <p:spPr bwMode="auto">
            <a:xfrm flipH="1">
              <a:off x="4648146" y="4268177"/>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29" name="Rectangle 144"/>
            <p:cNvSpPr/>
            <p:nvPr/>
          </p:nvSpPr>
          <p:spPr bwMode="auto">
            <a:xfrm>
              <a:off x="1199456" y="4137372"/>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0" name="Rectangle 145"/>
            <p:cNvSpPr/>
            <p:nvPr/>
          </p:nvSpPr>
          <p:spPr bwMode="auto">
            <a:xfrm>
              <a:off x="4709160" y="5196212"/>
              <a:ext cx="490041" cy="347711"/>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1" name="Rectangle 146"/>
            <p:cNvSpPr/>
            <p:nvPr/>
          </p:nvSpPr>
          <p:spPr bwMode="auto">
            <a:xfrm>
              <a:off x="5502889" y="4221089"/>
              <a:ext cx="188477" cy="1656183"/>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2" name="Rectangle 147"/>
            <p:cNvSpPr/>
            <p:nvPr/>
          </p:nvSpPr>
          <p:spPr bwMode="auto">
            <a:xfrm>
              <a:off x="1199456" y="4790071"/>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3" name="Rectangle 148"/>
            <p:cNvSpPr/>
            <p:nvPr/>
          </p:nvSpPr>
          <p:spPr bwMode="auto">
            <a:xfrm>
              <a:off x="1199456" y="5442770"/>
              <a:ext cx="490041" cy="299739"/>
            </a:xfrm>
            <a:prstGeom prst="rect">
              <a:avLst/>
            </a:prstGeom>
            <a:solidFill>
              <a:srgbClr val="BDD7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4" name="Rectangle 149"/>
            <p:cNvSpPr/>
            <p:nvPr/>
          </p:nvSpPr>
          <p:spPr bwMode="auto">
            <a:xfrm>
              <a:off x="706542" y="4154255"/>
              <a:ext cx="188477" cy="1723017"/>
            </a:xfrm>
            <a:prstGeom prst="rect">
              <a:avLst/>
            </a:prstGeom>
            <a:solidFill>
              <a:srgbClr val="9CC3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5" name="TextBox 150"/>
            <p:cNvSpPr txBox="1"/>
            <p:nvPr/>
          </p:nvSpPr>
          <p:spPr bwMode="auto">
            <a:xfrm flipH="1">
              <a:off x="4648146" y="515077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6" name="TextBox 151"/>
            <p:cNvSpPr txBox="1"/>
            <p:nvPr/>
          </p:nvSpPr>
          <p:spPr bwMode="auto">
            <a:xfrm flipH="1">
              <a:off x="5459990" y="4444825"/>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7" name="TextBox 152"/>
            <p:cNvSpPr txBox="1"/>
            <p:nvPr/>
          </p:nvSpPr>
          <p:spPr bwMode="auto">
            <a:xfrm flipH="1">
              <a:off x="661059" y="4410543"/>
              <a:ext cx="279442" cy="1277273"/>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外部存储器接口</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8" name="TextBox 153"/>
            <p:cNvSpPr txBox="1"/>
            <p:nvPr/>
          </p:nvSpPr>
          <p:spPr bwMode="auto">
            <a:xfrm flipH="1">
              <a:off x="1168760" y="4712144"/>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输出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39" name="TextBox 154"/>
            <p:cNvSpPr txBox="1"/>
            <p:nvPr/>
          </p:nvSpPr>
          <p:spPr bwMode="auto">
            <a:xfrm flipH="1">
              <a:off x="1163716" y="5364843"/>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临时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0" name="Rectangle 155"/>
            <p:cNvSpPr/>
            <p:nvPr/>
          </p:nvSpPr>
          <p:spPr bwMode="auto">
            <a:xfrm>
              <a:off x="2093480" y="4137372"/>
              <a:ext cx="188477" cy="1723017"/>
            </a:xfrm>
            <a:prstGeom prst="rect">
              <a:avLst/>
            </a:prstGeom>
            <a:solidFill>
              <a:srgbClr val="DEEB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1" name="TextBox 156"/>
            <p:cNvSpPr txBox="1"/>
            <p:nvPr/>
          </p:nvSpPr>
          <p:spPr bwMode="auto">
            <a:xfrm flipH="1">
              <a:off x="2047997" y="4496638"/>
              <a:ext cx="279442" cy="110799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缓冲区控制器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2" name="Rectangle 157"/>
            <p:cNvSpPr/>
            <p:nvPr/>
          </p:nvSpPr>
          <p:spPr bwMode="auto">
            <a:xfrm>
              <a:off x="2225863" y="383677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3" name="TextBox 158"/>
            <p:cNvSpPr txBox="1"/>
            <p:nvPr/>
          </p:nvSpPr>
          <p:spPr bwMode="auto">
            <a:xfrm flipH="1">
              <a:off x="1171125" y="4059445"/>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 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4" name="TextBox 159"/>
            <p:cNvSpPr txBox="1"/>
            <p:nvPr/>
          </p:nvSpPr>
          <p:spPr bwMode="auto">
            <a:xfrm flipH="1">
              <a:off x="2093480" y="381749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寻址</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5" name="Rectangle 160"/>
            <p:cNvSpPr/>
            <p:nvPr/>
          </p:nvSpPr>
          <p:spPr bwMode="auto">
            <a:xfrm>
              <a:off x="3357986" y="3857594"/>
              <a:ext cx="89779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6" name="TextBox 161"/>
            <p:cNvSpPr txBox="1"/>
            <p:nvPr/>
          </p:nvSpPr>
          <p:spPr bwMode="auto">
            <a:xfrm flipH="1">
              <a:off x="3287688" y="3796670"/>
              <a:ext cx="612068"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7" name="Rectangle 162"/>
            <p:cNvSpPr/>
            <p:nvPr/>
          </p:nvSpPr>
          <p:spPr bwMode="auto">
            <a:xfrm>
              <a:off x="4459070" y="3836774"/>
              <a:ext cx="145987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8" name="TextBox 163"/>
            <p:cNvSpPr txBox="1"/>
            <p:nvPr/>
          </p:nvSpPr>
          <p:spPr bwMode="auto">
            <a:xfrm flipH="1">
              <a:off x="4280089" y="3817490"/>
              <a:ext cx="1154447"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基本核索引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49" name="Rectangle 164"/>
            <p:cNvSpPr/>
            <p:nvPr/>
          </p:nvSpPr>
          <p:spPr bwMode="auto">
            <a:xfrm>
              <a:off x="2625966" y="4137372"/>
              <a:ext cx="1309793" cy="181402"/>
            </a:xfrm>
            <a:prstGeom prst="rect">
              <a:avLst/>
            </a:prstGeom>
            <a:solidFill>
              <a:srgbClr val="F7CBA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0" name="TextBox 165"/>
            <p:cNvSpPr txBox="1"/>
            <p:nvPr/>
          </p:nvSpPr>
          <p:spPr bwMode="auto">
            <a:xfrm flipH="1">
              <a:off x="2842476" y="4097268"/>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计算单元</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51" name="Rectangle 166"/>
            <p:cNvSpPr/>
            <p:nvPr/>
          </p:nvSpPr>
          <p:spPr bwMode="auto">
            <a:xfrm>
              <a:off x="3062502" y="4478099"/>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2" name="TextBox 167"/>
            <p:cNvSpPr txBox="1"/>
            <p:nvPr/>
          </p:nvSpPr>
          <p:spPr bwMode="auto">
            <a:xfrm flipH="1">
              <a:off x="3038512" y="4442756"/>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53" name="Rectangle 168"/>
            <p:cNvSpPr/>
            <p:nvPr/>
          </p:nvSpPr>
          <p:spPr bwMode="auto">
            <a:xfrm>
              <a:off x="3108847" y="4962613"/>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4" name="Rectangle 169"/>
            <p:cNvSpPr/>
            <p:nvPr/>
          </p:nvSpPr>
          <p:spPr bwMode="auto">
            <a:xfrm>
              <a:off x="3181430" y="5597115"/>
              <a:ext cx="689543" cy="18140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5" name="TextBox 170"/>
            <p:cNvSpPr txBox="1"/>
            <p:nvPr/>
          </p:nvSpPr>
          <p:spPr bwMode="auto">
            <a:xfrm flipH="1">
              <a:off x="3033988" y="4904075"/>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2</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56" name="TextBox 171"/>
            <p:cNvSpPr txBox="1"/>
            <p:nvPr/>
          </p:nvSpPr>
          <p:spPr bwMode="auto">
            <a:xfrm flipH="1">
              <a:off x="3033988" y="5557011"/>
              <a:ext cx="909569"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处理单元 </a:t>
              </a:r>
              <a:r>
                <a:rPr lang="en-US" altLang="zh-CN" sz="1100" b="1" dirty="0">
                  <a:solidFill>
                    <a:srgbClr val="002060"/>
                  </a:solidFill>
                  <a:latin typeface="微软雅黑" panose="020B0503020204020204" pitchFamily="34" charset="-122"/>
                  <a:ea typeface="微软雅黑" panose="020B0503020204020204" pitchFamily="34" charset="-122"/>
                </a:rPr>
                <a:t>3</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57" name="Rectangle 172"/>
            <p:cNvSpPr/>
            <p:nvPr/>
          </p:nvSpPr>
          <p:spPr bwMode="auto">
            <a:xfrm>
              <a:off x="4173140" y="4758109"/>
              <a:ext cx="475005"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8" name="Rectangle 173"/>
            <p:cNvSpPr/>
            <p:nvPr/>
          </p:nvSpPr>
          <p:spPr bwMode="auto">
            <a:xfrm>
              <a:off x="4201002" y="5332804"/>
              <a:ext cx="461914"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9" name="Rectangle 174"/>
            <p:cNvSpPr/>
            <p:nvPr/>
          </p:nvSpPr>
          <p:spPr bwMode="auto">
            <a:xfrm>
              <a:off x="4155076" y="5807744"/>
              <a:ext cx="511132" cy="1814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0" name="TextBox 175"/>
            <p:cNvSpPr txBox="1"/>
            <p:nvPr/>
          </p:nvSpPr>
          <p:spPr bwMode="auto">
            <a:xfrm flipH="1">
              <a:off x="4159136" y="4695223"/>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61" name="TextBox 176"/>
            <p:cNvSpPr txBox="1"/>
            <p:nvPr/>
          </p:nvSpPr>
          <p:spPr bwMode="auto">
            <a:xfrm flipH="1">
              <a:off x="4169385" y="5271710"/>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62" name="TextBox 177"/>
            <p:cNvSpPr txBox="1"/>
            <p:nvPr/>
          </p:nvSpPr>
          <p:spPr bwMode="auto">
            <a:xfrm flipH="1">
              <a:off x="4183447" y="5762874"/>
              <a:ext cx="539775"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63" name="Rectangle 178"/>
            <p:cNvSpPr/>
            <p:nvPr/>
          </p:nvSpPr>
          <p:spPr bwMode="auto">
            <a:xfrm>
              <a:off x="2589441" y="4437110"/>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4" name="Rectangle 179"/>
            <p:cNvSpPr/>
            <p:nvPr/>
          </p:nvSpPr>
          <p:spPr bwMode="auto">
            <a:xfrm>
              <a:off x="2592243" y="491555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5" name="Rectangle 180"/>
            <p:cNvSpPr/>
            <p:nvPr/>
          </p:nvSpPr>
          <p:spPr bwMode="auto">
            <a:xfrm>
              <a:off x="2595306" y="5559201"/>
              <a:ext cx="339857" cy="267255"/>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6" name="TextBox 181"/>
            <p:cNvSpPr txBox="1"/>
            <p:nvPr/>
          </p:nvSpPr>
          <p:spPr bwMode="auto">
            <a:xfrm flipH="1">
              <a:off x="2527793" y="435708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67" name="TextBox 182"/>
            <p:cNvSpPr txBox="1"/>
            <p:nvPr/>
          </p:nvSpPr>
          <p:spPr bwMode="auto">
            <a:xfrm flipH="1">
              <a:off x="2524632" y="4826028"/>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68" name="TextBox 183"/>
            <p:cNvSpPr txBox="1"/>
            <p:nvPr/>
          </p:nvSpPr>
          <p:spPr bwMode="auto">
            <a:xfrm flipH="1">
              <a:off x="2532532" y="5478890"/>
              <a:ext cx="488769"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grpSp>
        <p:nvGrpSpPr>
          <p:cNvPr id="369" name="Group 368"/>
          <p:cNvGrpSpPr/>
          <p:nvPr/>
        </p:nvGrpSpPr>
        <p:grpSpPr>
          <a:xfrm>
            <a:off x="6610513" y="4108644"/>
            <a:ext cx="5581487" cy="2211690"/>
            <a:chOff x="6162410" y="3692619"/>
            <a:chExt cx="5581487" cy="2211690"/>
          </a:xfrm>
        </p:grpSpPr>
        <p:pic>
          <p:nvPicPr>
            <p:cNvPr id="370" name="Picture 369"/>
            <p:cNvPicPr>
              <a:picLocks noChangeAspect="1"/>
            </p:cNvPicPr>
            <p:nvPr/>
          </p:nvPicPr>
          <p:blipFill>
            <a:blip r:embed="rId2"/>
            <a:stretch>
              <a:fillRect/>
            </a:stretch>
          </p:blipFill>
          <p:spPr>
            <a:xfrm>
              <a:off x="6366476" y="3797206"/>
              <a:ext cx="5377421" cy="2107103"/>
            </a:xfrm>
            <a:prstGeom prst="rect">
              <a:avLst/>
            </a:prstGeom>
          </p:spPr>
        </p:pic>
        <p:sp>
          <p:nvSpPr>
            <p:cNvPr id="371" name="Rectangle 60"/>
            <p:cNvSpPr/>
            <p:nvPr/>
          </p:nvSpPr>
          <p:spPr bwMode="auto">
            <a:xfrm>
              <a:off x="7464153" y="4209747"/>
              <a:ext cx="474963" cy="444753"/>
            </a:xfrm>
            <a:prstGeom prst="rect">
              <a:avLst/>
            </a:prstGeom>
            <a:solidFill>
              <a:srgbClr val="FFD9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2" name="TextBox 61"/>
            <p:cNvSpPr txBox="1"/>
            <p:nvPr/>
          </p:nvSpPr>
          <p:spPr bwMode="auto">
            <a:xfrm flipH="1">
              <a:off x="7413602" y="4149243"/>
              <a:ext cx="576064"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输入寄存</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73" name="Rectangle 62"/>
            <p:cNvSpPr/>
            <p:nvPr/>
          </p:nvSpPr>
          <p:spPr bwMode="auto">
            <a:xfrm>
              <a:off x="10814051" y="3796670"/>
              <a:ext cx="929845" cy="1291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4" name="Rectangle 63"/>
            <p:cNvSpPr/>
            <p:nvPr/>
          </p:nvSpPr>
          <p:spPr bwMode="auto">
            <a:xfrm>
              <a:off x="8020249" y="4005064"/>
              <a:ext cx="668039"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5" name="TextBox 64"/>
            <p:cNvSpPr txBox="1"/>
            <p:nvPr/>
          </p:nvSpPr>
          <p:spPr bwMode="auto">
            <a:xfrm flipH="1">
              <a:off x="7831952" y="3921050"/>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反相器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76" name="Rectangle 65"/>
            <p:cNvSpPr/>
            <p:nvPr/>
          </p:nvSpPr>
          <p:spPr bwMode="auto">
            <a:xfrm>
              <a:off x="9626620" y="4555733"/>
              <a:ext cx="501828" cy="144179"/>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7" name="Rectangle 66"/>
            <p:cNvSpPr/>
            <p:nvPr/>
          </p:nvSpPr>
          <p:spPr bwMode="auto">
            <a:xfrm>
              <a:off x="9596693" y="5651552"/>
              <a:ext cx="501827" cy="143882"/>
            </a:xfrm>
            <a:prstGeom prst="rect">
              <a:avLst/>
            </a:prstGeom>
            <a:solidFill>
              <a:srgbClr val="D8D8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8" name="TextBox 67"/>
            <p:cNvSpPr txBox="1"/>
            <p:nvPr/>
          </p:nvSpPr>
          <p:spPr bwMode="auto">
            <a:xfrm flipH="1">
              <a:off x="9525129" y="4478099"/>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79" name="TextBox 68"/>
            <p:cNvSpPr txBox="1"/>
            <p:nvPr/>
          </p:nvSpPr>
          <p:spPr bwMode="auto">
            <a:xfrm flipH="1">
              <a:off x="9535882" y="5577998"/>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加法器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0" name="Rectangle 69"/>
            <p:cNvSpPr/>
            <p:nvPr/>
          </p:nvSpPr>
          <p:spPr bwMode="auto">
            <a:xfrm>
              <a:off x="10075600" y="42173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1" name="Rectangle 70"/>
            <p:cNvSpPr/>
            <p:nvPr/>
          </p:nvSpPr>
          <p:spPr bwMode="auto">
            <a:xfrm>
              <a:off x="10076818" y="5328844"/>
              <a:ext cx="474963" cy="14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2" name="TextBox 71"/>
            <p:cNvSpPr txBox="1"/>
            <p:nvPr/>
          </p:nvSpPr>
          <p:spPr bwMode="auto">
            <a:xfrm flipH="1">
              <a:off x="9971429" y="4177672"/>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求和</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3" name="TextBox 72"/>
            <p:cNvSpPr txBox="1"/>
            <p:nvPr/>
          </p:nvSpPr>
          <p:spPr bwMode="auto">
            <a:xfrm flipH="1">
              <a:off x="9976608" y="5256915"/>
              <a:ext cx="683304"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索引</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4" name="Rectangle 73"/>
            <p:cNvSpPr/>
            <p:nvPr/>
          </p:nvSpPr>
          <p:spPr bwMode="auto">
            <a:xfrm>
              <a:off x="6362573" y="3692619"/>
              <a:ext cx="818391" cy="214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85" name="TextBox 74"/>
            <p:cNvSpPr txBox="1"/>
            <p:nvPr/>
          </p:nvSpPr>
          <p:spPr bwMode="auto">
            <a:xfrm flipH="1">
              <a:off x="6668647" y="3703632"/>
              <a:ext cx="612068"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控制位</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6" name="TextBox 75"/>
            <p:cNvSpPr txBox="1"/>
            <p:nvPr/>
          </p:nvSpPr>
          <p:spPr bwMode="auto">
            <a:xfrm flipH="1">
              <a:off x="6405204" y="4410543"/>
              <a:ext cx="954883"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激活</a:t>
              </a:r>
              <a:r>
                <a:rPr lang="en-US" altLang="zh-CN" sz="1100" b="1" dirty="0">
                  <a:solidFill>
                    <a:srgbClr val="002060"/>
                  </a:solidFill>
                  <a:latin typeface="微软雅黑" panose="020B0503020204020204" pitchFamily="34" charset="-122"/>
                  <a:ea typeface="微软雅黑" panose="020B0503020204020204" pitchFamily="34" charset="-122"/>
                </a:rPr>
                <a:t>/       </a:t>
              </a:r>
              <a:r>
                <a:rPr lang="zh-CN" altLang="en-US" sz="1100" b="1" dirty="0">
                  <a:solidFill>
                    <a:srgbClr val="002060"/>
                  </a:solidFill>
                  <a:latin typeface="微软雅黑" panose="020B0503020204020204" pitchFamily="34" charset="-122"/>
                  <a:ea typeface="微软雅黑" panose="020B0503020204020204" pitchFamily="34" charset="-122"/>
                </a:rPr>
                <a:t>中间结果</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7" name="TextBox 76"/>
            <p:cNvSpPr txBox="1"/>
            <p:nvPr/>
          </p:nvSpPr>
          <p:spPr bwMode="auto">
            <a:xfrm flipH="1">
              <a:off x="6162410" y="5300587"/>
              <a:ext cx="1345676"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权重索引            （权重缓冲区）</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8" name="TextBox 77"/>
            <p:cNvSpPr txBox="1"/>
            <p:nvPr/>
          </p:nvSpPr>
          <p:spPr bwMode="auto">
            <a:xfrm flipH="1">
              <a:off x="10697260" y="4633367"/>
              <a:ext cx="915282"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重建索引</a:t>
              </a:r>
              <a:endParaRPr lang="en-US" altLang="zh-CN" sz="11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（查找表）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389" name="TextBox 78"/>
            <p:cNvSpPr txBox="1"/>
            <p:nvPr/>
          </p:nvSpPr>
          <p:spPr bwMode="auto">
            <a:xfrm flipH="1">
              <a:off x="10720414" y="4064704"/>
              <a:ext cx="898481" cy="430887"/>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100" b="1" dirty="0">
                  <a:solidFill>
                    <a:srgbClr val="002060"/>
                  </a:solidFill>
                  <a:latin typeface="微软雅黑" panose="020B0503020204020204" pitchFamily="34" charset="-122"/>
                  <a:ea typeface="微软雅黑" panose="020B0503020204020204" pitchFamily="34" charset="-122"/>
                </a:rPr>
                <a:t>中间结果</a:t>
              </a:r>
              <a:r>
                <a:rPr lang="en-US" altLang="zh-CN" sz="1100" b="1" dirty="0">
                  <a:solidFill>
                    <a:srgbClr val="002060"/>
                  </a:solidFill>
                  <a:latin typeface="微软雅黑" panose="020B0503020204020204" pitchFamily="34" charset="-122"/>
                  <a:ea typeface="微软雅黑" panose="020B0503020204020204" pitchFamily="34" charset="-122"/>
                </a:rPr>
                <a:t>/</a:t>
              </a:r>
              <a:r>
                <a:rPr lang="zh-CN" altLang="en-US" sz="1100" b="1" dirty="0">
                  <a:solidFill>
                    <a:srgbClr val="002060"/>
                  </a:solidFill>
                  <a:latin typeface="微软雅黑" panose="020B0503020204020204" pitchFamily="34" charset="-122"/>
                  <a:ea typeface="微软雅黑" panose="020B0503020204020204" pitchFamily="34" charset="-122"/>
                </a:rPr>
                <a:t>输出值</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81" name="内容占位符 2"/>
              <p:cNvSpPr txBox="1"/>
              <p:nvPr/>
            </p:nvSpPr>
            <p:spPr bwMode="auto">
              <a:xfrm>
                <a:off x="407485" y="980726"/>
                <a:ext cx="8856984" cy="554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卷积核转化架构</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临时缓冲区：</a:t>
                </a:r>
                <a:r>
                  <a:rPr kumimoji="1" lang="en-US" altLang="zh-CN" sz="2000" dirty="0">
                    <a:solidFill>
                      <a:srgbClr val="002060"/>
                    </a:solidFill>
                    <a:latin typeface="微软雅黑" panose="020B0503020204020204" pitchFamily="34" charset="-122"/>
                    <a:ea typeface="微软雅黑" panose="020B0503020204020204" pitchFamily="34" charset="-122"/>
                  </a:rPr>
                  <a:t>#</a:t>
                </a:r>
                <a:r>
                  <a:rPr kumimoji="1" lang="zh-CN" altLang="en-US" sz="2000" dirty="0">
                    <a:solidFill>
                      <a:srgbClr val="002060"/>
                    </a:solidFill>
                    <a:latin typeface="微软雅黑" panose="020B0503020204020204" pitchFamily="34" charset="-122"/>
                    <a:ea typeface="微软雅黑" panose="020B0503020204020204" pitchFamily="34" charset="-122"/>
                  </a:rPr>
                  <a:t>基卷积核</a:t>
                </a:r>
                <a14:m>
                  <m:oMath xmlns:m="http://schemas.openxmlformats.org/officeDocument/2006/math">
                    <m:r>
                      <a:rPr kumimoji="1" lang="en-US" altLang="zh-CN" sz="2000" b="1" i="0" smtClean="0">
                        <a:solidFill>
                          <a:srgbClr val="002060"/>
                        </a:solidFill>
                        <a:latin typeface="Cambria Math" panose="02040503050406030204" pitchFamily="18" charset="0"/>
                        <a:ea typeface="微软雅黑" panose="020B0503020204020204" pitchFamily="34" charset="-122"/>
                      </a:rPr>
                      <m:t> </m:t>
                    </m:r>
                    <m:r>
                      <a:rPr kumimoji="1" lang="en-US" altLang="zh-CN" sz="2000" b="1" i="1" smtClean="0">
                        <a:solidFill>
                          <a:srgbClr val="002060"/>
                        </a:solidFill>
                        <a:latin typeface="Cambria Math" panose="02040503050406030204" pitchFamily="18" charset="0"/>
                        <a:ea typeface="微软雅黑" panose="020B0503020204020204" pitchFamily="34" charset="-122"/>
                      </a:rPr>
                      <m:t>≤</m:t>
                    </m:r>
                  </m:oMath>
                </a14:m>
                <a:r>
                  <a:rPr kumimoji="1" lang="en-US" altLang="zh-CN" sz="2000" dirty="0">
                    <a:solidFill>
                      <a:srgbClr val="002060"/>
                    </a:solidFill>
                    <a:latin typeface="微软雅黑" panose="020B0503020204020204" pitchFamily="34" charset="-122"/>
                    <a:ea typeface="微软雅黑" panose="020B0503020204020204" pitchFamily="34" charset="-122"/>
                  </a:rPr>
                  <a:t>256</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256</a:t>
                </a:r>
                <a:r>
                  <a:rPr kumimoji="1" lang="en-US" altLang="zh-CN" sz="2000" kern="0" dirty="0">
                    <a:solidFill>
                      <a:srgbClr val="002060"/>
                    </a:solidFill>
                    <a:latin typeface="微软雅黑" panose="020B0503020204020204" pitchFamily="34" charset="-122"/>
                    <a:ea typeface="微软雅黑" panose="020B0503020204020204" pitchFamily="34" charset="-122"/>
                  </a:rPr>
                  <a:t>x</a:t>
                </a:r>
                <a:r>
                  <a:rPr kumimoji="1" lang="en-US" altLang="zh-CN" sz="2000" dirty="0">
                    <a:solidFill>
                      <a:srgbClr val="002060"/>
                    </a:solidFill>
                    <a:latin typeface="微软雅黑" panose="020B0503020204020204" pitchFamily="34" charset="-122"/>
                    <a:ea typeface="微软雅黑" panose="020B0503020204020204" pitchFamily="34" charset="-122"/>
                  </a:rPr>
                  <a:t>16b=0.5KB</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根据查找表重构输出</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C00000"/>
                    </a:solidFill>
                    <a:latin typeface="微软雅黑" panose="020B0503020204020204" pitchFamily="34" charset="-122"/>
                    <a:ea typeface="微软雅黑" panose="020B0503020204020204" pitchFamily="34" charset="-122"/>
                  </a:rPr>
                  <a:t>2b </a:t>
                </a:r>
                <a:r>
                  <a:rPr kumimoji="1" lang="zh-CN" altLang="en-US" sz="2000" dirty="0">
                    <a:solidFill>
                      <a:srgbClr val="C00000"/>
                    </a:solidFill>
                    <a:latin typeface="微软雅黑" panose="020B0503020204020204" pitchFamily="34" charset="-122"/>
                    <a:ea typeface="微软雅黑" panose="020B0503020204020204" pitchFamily="34" charset="-122"/>
                  </a:rPr>
                  <a:t>控制位：</a:t>
                </a:r>
                <a:r>
                  <a:rPr kumimoji="1" lang="zh-CN" altLang="en-US" sz="2000" kern="0" dirty="0">
                    <a:solidFill>
                      <a:srgbClr val="C00000"/>
                    </a:solidFill>
                    <a:latin typeface="微软雅黑" panose="020B0503020204020204" pitchFamily="34" charset="-122"/>
                    <a:ea typeface="微软雅黑" panose="020B0503020204020204" pitchFamily="34" charset="-122"/>
                  </a:rPr>
                  <a:t>决定</a:t>
                </a:r>
                <a:r>
                  <a:rPr kumimoji="1" lang="en-US" altLang="zh-CN" sz="2000" kern="0" dirty="0">
                    <a:solidFill>
                      <a:srgbClr val="C00000"/>
                    </a:solidFill>
                    <a:latin typeface="微软雅黑" panose="020B0503020204020204" pitchFamily="34" charset="-122"/>
                    <a:ea typeface="微软雅黑" panose="020B0503020204020204" pitchFamily="34" charset="-122"/>
                  </a:rPr>
                  <a:t>16b</a:t>
                </a:r>
                <a:r>
                  <a:rPr kumimoji="1" lang="zh-CN" altLang="en-US" sz="2000" kern="0" dirty="0">
                    <a:solidFill>
                      <a:srgbClr val="C00000"/>
                    </a:solidFill>
                    <a:latin typeface="微软雅黑" panose="020B0503020204020204" pitchFamily="34" charset="-122"/>
                    <a:ea typeface="微软雅黑" panose="020B0503020204020204" pitchFamily="34" charset="-122"/>
                  </a:rPr>
                  <a:t>加法器 </a:t>
                </a:r>
                <a:r>
                  <a:rPr kumimoji="1" lang="en-US" altLang="zh-CN" sz="2000" kern="0" dirty="0">
                    <a:solidFill>
                      <a:srgbClr val="C00000"/>
                    </a:solidFill>
                    <a:latin typeface="微软雅黑" panose="020B0503020204020204" pitchFamily="34" charset="-122"/>
                    <a:ea typeface="微软雅黑" panose="020B0503020204020204" pitchFamily="34" charset="-122"/>
                  </a:rPr>
                  <a:t>+/- </a:t>
                </a:r>
                <a:r>
                  <a:rPr kumimoji="1" lang="zh-CN" altLang="en-US" sz="2000" kern="0" dirty="0">
                    <a:solidFill>
                      <a:srgbClr val="C00000"/>
                    </a:solidFill>
                    <a:latin typeface="微软雅黑" panose="020B0503020204020204" pitchFamily="34" charset="-122"/>
                    <a:ea typeface="微软雅黑" panose="020B0503020204020204" pitchFamily="34" charset="-122"/>
                  </a:rPr>
                  <a:t>运算</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marL="996950" lvl="1" indent="-342900">
                  <a:buClr>
                    <a:srgbClr val="002060"/>
                  </a:buClr>
                  <a:buFont typeface="Wingdings" panose="05000000000000000000" pitchFamily="2" charset="2"/>
                  <a:buChar char="§"/>
                </a:pPr>
                <a:r>
                  <a:rPr kumimoji="1" lang="en-US" altLang="zh-CN" sz="2000" dirty="0">
                    <a:solidFill>
                      <a:srgbClr val="002060"/>
                    </a:solidFill>
                    <a:latin typeface="微软雅黑" panose="020B0503020204020204" pitchFamily="34" charset="-122"/>
                    <a:ea typeface="微软雅黑" panose="020B0503020204020204" pitchFamily="34" charset="-122"/>
                  </a:rPr>
                  <a:t>4b </a:t>
                </a:r>
                <a:r>
                  <a:rPr kumimoji="1" lang="zh-CN" altLang="en-US" sz="2000" dirty="0">
                    <a:solidFill>
                      <a:srgbClr val="002060"/>
                    </a:solidFill>
                    <a:latin typeface="微软雅黑" panose="020B0503020204020204" pitchFamily="34" charset="-122"/>
                    <a:ea typeface="微软雅黑" panose="020B0503020204020204" pitchFamily="34" charset="-122"/>
                  </a:rPr>
                  <a:t>重建索引：</a:t>
                </a:r>
                <a:r>
                  <a:rPr kumimoji="1" lang="zh-CN" altLang="en-US" sz="2000" kern="0" dirty="0">
                    <a:solidFill>
                      <a:srgbClr val="002060"/>
                    </a:solidFill>
                    <a:latin typeface="微软雅黑" panose="020B0503020204020204" pitchFamily="34" charset="-122"/>
                    <a:ea typeface="微软雅黑" panose="020B0503020204020204" pitchFamily="34" charset="-122"/>
                  </a:rPr>
                  <a:t>寄存器寻址</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结果置于输出缓冲区：</a:t>
                </a:r>
                <a:r>
                  <a:rPr kumimoji="1" lang="en-US" altLang="zh-CN" sz="2000" kern="0" dirty="0">
                    <a:solidFill>
                      <a:srgbClr val="002060"/>
                    </a:solidFill>
                    <a:latin typeface="微软雅黑" panose="020B0503020204020204" pitchFamily="34" charset="-122"/>
                    <a:ea typeface="微软雅黑" panose="020B0503020204020204" pitchFamily="34" charset="-122"/>
                  </a:rPr>
                  <a:t>4KB</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81" name="内容占位符 2"/>
              <p:cNvSpPr txBox="1">
                <a:spLocks noRot="1" noChangeAspect="1" noMove="1" noResize="1" noEditPoints="1" noAdjustHandles="1" noChangeArrowheads="1" noChangeShapeType="1" noTextEdit="1"/>
              </p:cNvSpPr>
              <p:nvPr/>
            </p:nvSpPr>
            <p:spPr bwMode="auto">
              <a:xfrm>
                <a:off x="407485" y="980726"/>
                <a:ext cx="8856984" cy="5544617"/>
              </a:xfrm>
              <a:prstGeom prst="rect">
                <a:avLst/>
              </a:prstGeom>
              <a:blipFill rotWithShape="1">
                <a:blip r:embed="rId3"/>
                <a:stretch>
                  <a:fillRect l="-5" t="-5" r="5"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1" name="Picture 100" descr="Graphical user interface&#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59" y="1772816"/>
            <a:ext cx="6171084" cy="1589884"/>
          </a:xfrm>
          <a:prstGeom prst="rect">
            <a:avLst/>
          </a:prstGeom>
        </p:spPr>
      </p:pic>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 name="Straight Connector 3"/>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Zheng</a:t>
            </a:r>
            <a:r>
              <a:rPr lang="en-US" altLang="zh-CN" sz="1100" b="0" i="0" dirty="0">
                <a:solidFill>
                  <a:srgbClr val="5F6368"/>
                </a:solidFill>
                <a:effectLst/>
                <a:latin typeface="Arial" panose="020B0604020202020204" pitchFamily="34" charset="0"/>
              </a:rPr>
              <a:t>, et al.</a:t>
            </a:r>
            <a:r>
              <a:rPr lang="en-US" sz="1100" b="0" i="0" dirty="0">
                <a:solidFill>
                  <a:srgbClr val="4D5156"/>
                </a:solidFill>
                <a:effectLst/>
                <a:latin typeface="Arial" panose="020B0604020202020204" pitchFamily="34" charset="0"/>
              </a:rPr>
              <a:t>, “A</a:t>
            </a:r>
            <a:r>
              <a:rPr lang="en-US" altLang="zh-CN" sz="1100" b="0" i="0" dirty="0">
                <a:solidFill>
                  <a:srgbClr val="4D5156"/>
                </a:solidFill>
                <a:effectLst/>
                <a:latin typeface="Arial" panose="020B0604020202020204" pitchFamily="34" charset="0"/>
              </a:rPr>
              <a:t>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efficient </a:t>
            </a:r>
            <a:r>
              <a:rPr lang="en-US" sz="1100" b="0" i="0" dirty="0">
                <a:solidFill>
                  <a:srgbClr val="4D5156"/>
                </a:solidFill>
                <a:effectLst/>
                <a:latin typeface="Arial" panose="020B0604020202020204" pitchFamily="34" charset="0"/>
              </a:rPr>
              <a:t>kernel </a:t>
            </a:r>
            <a:r>
              <a:rPr lang="en-US" altLang="zh-CN" sz="1100" b="0" i="0" dirty="0">
                <a:solidFill>
                  <a:srgbClr val="4D5156"/>
                </a:solidFill>
                <a:effectLst/>
                <a:latin typeface="Arial" panose="020B0604020202020204" pitchFamily="34" charset="0"/>
              </a:rPr>
              <a:t>transformation</a:t>
            </a:r>
            <a:r>
              <a:rPr lang="en-US" sz="1100" b="0" i="0" dirty="0">
                <a:solidFill>
                  <a:srgbClr val="4D5156"/>
                </a:solidFill>
                <a:effectLst/>
                <a:latin typeface="Arial" panose="020B0604020202020204" pitchFamily="34" charset="0"/>
              </a:rPr>
              <a:t> architecture for binary-weight CNN”, 55</a:t>
            </a:r>
            <a:r>
              <a:rPr lang="en-US" sz="1100" b="0" i="0" baseline="30000" dirty="0">
                <a:solidFill>
                  <a:srgbClr val="4D5156"/>
                </a:solidFill>
                <a:effectLst/>
                <a:latin typeface="Arial" panose="020B0604020202020204" pitchFamily="34" charset="0"/>
              </a:rPr>
              <a:t>th</a:t>
            </a:r>
            <a:r>
              <a:rPr lang="en-US" sz="1100" b="0" i="0" dirty="0">
                <a:solidFill>
                  <a:srgbClr val="4D5156"/>
                </a:solidFill>
                <a:effectLst/>
                <a:latin typeface="Arial" panose="020B0604020202020204" pitchFamily="34" charset="0"/>
              </a:rPr>
              <a:t> ACM/EDAC/EEE DAC, 2018 </a:t>
            </a:r>
            <a:endParaRPr lang="zh-CN" altLang="zh-CN" sz="1100" dirty="0">
              <a:latin typeface="Arial" panose="020B0604020202020204" pitchFamily="34" charset="0"/>
            </a:endParaRPr>
          </a:p>
        </p:txBody>
      </p:sp>
      <p:sp>
        <p:nvSpPr>
          <p:cNvPr id="20" name="Arrow: Right 19"/>
          <p:cNvSpPr/>
          <p:nvPr/>
        </p:nvSpPr>
        <p:spPr bwMode="auto">
          <a:xfrm>
            <a:off x="6074532" y="2459968"/>
            <a:ext cx="1259250" cy="220299"/>
          </a:xfrm>
          <a:prstGeom prst="rightArrow">
            <a:avLst>
              <a:gd name="adj1" fmla="val 34747"/>
              <a:gd name="adj2" fmla="val 77702"/>
            </a:avLst>
          </a:prstGeom>
          <a:solidFill>
            <a:schemeClr val="accent1"/>
          </a:solidFill>
          <a:ln w="381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2" name="Rectangle 91"/>
          <p:cNvSpPr/>
          <p:nvPr/>
        </p:nvSpPr>
        <p:spPr bwMode="auto">
          <a:xfrm>
            <a:off x="7357533" y="2385378"/>
            <a:ext cx="682683" cy="545954"/>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4" name="TextBox 93"/>
          <p:cNvSpPr txBox="1"/>
          <p:nvPr/>
        </p:nvSpPr>
        <p:spPr bwMode="auto">
          <a:xfrm flipH="1">
            <a:off x="3537290" y="2075817"/>
            <a:ext cx="808942" cy="26161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050" b="1" dirty="0">
                <a:solidFill>
                  <a:srgbClr val="002060"/>
                </a:solidFill>
                <a:latin typeface="微软雅黑" panose="020B0503020204020204" pitchFamily="34" charset="-122"/>
                <a:ea typeface="微软雅黑" panose="020B0503020204020204" pitchFamily="34" charset="-122"/>
              </a:rPr>
              <a:t>16b</a:t>
            </a:r>
            <a:endParaRPr lang="en-US" altLang="zh-CN" sz="1050" b="1" dirty="0">
              <a:solidFill>
                <a:srgbClr val="002060"/>
              </a:solidFill>
              <a:latin typeface="微软雅黑" panose="020B0503020204020204" pitchFamily="34" charset="-122"/>
              <a:ea typeface="微软雅黑" panose="020B0503020204020204" pitchFamily="34" charset="-122"/>
            </a:endParaRPr>
          </a:p>
        </p:txBody>
      </p:sp>
      <p:sp>
        <p:nvSpPr>
          <p:cNvPr id="103" name="TextBox 102"/>
          <p:cNvSpPr txBox="1"/>
          <p:nvPr/>
        </p:nvSpPr>
        <p:spPr bwMode="auto">
          <a:xfrm flipH="1">
            <a:off x="318506" y="1897668"/>
            <a:ext cx="808942" cy="52322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16x16</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400" b="1" dirty="0">
                <a:solidFill>
                  <a:srgbClr val="002060"/>
                </a:solidFill>
                <a:latin typeface="微软雅黑" panose="020B0503020204020204" pitchFamily="34" charset="-122"/>
                <a:ea typeface="微软雅黑" panose="020B0503020204020204" pitchFamily="34" charset="-122"/>
              </a:rPr>
              <a:t> 16b</a:t>
            </a: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82" name="矩形 81"/>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cxnSp>
        <p:nvCxnSpPr>
          <p:cNvPr id="310" name="Straight Connector 309"/>
          <p:cNvCxnSpPr/>
          <p:nvPr/>
        </p:nvCxnSpPr>
        <p:spPr bwMode="auto">
          <a:xfrm flipH="1">
            <a:off x="7660319" y="3555164"/>
            <a:ext cx="1154850" cy="668479"/>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 name="Straight Connector 310"/>
          <p:cNvCxnSpPr/>
          <p:nvPr/>
        </p:nvCxnSpPr>
        <p:spPr bwMode="auto">
          <a:xfrm>
            <a:off x="10293285" y="3573016"/>
            <a:ext cx="915283" cy="650627"/>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 name="矩形: 圆角 15"/>
          <p:cNvSpPr/>
          <p:nvPr/>
        </p:nvSpPr>
        <p:spPr bwMode="auto">
          <a:xfrm>
            <a:off x="6793318" y="980726"/>
            <a:ext cx="5279346" cy="5400602"/>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9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peech Bubble: Rectangle 25"/>
          <p:cNvSpPr/>
          <p:nvPr/>
        </p:nvSpPr>
        <p:spPr bwMode="auto">
          <a:xfrm>
            <a:off x="10154624" y="3032875"/>
            <a:ext cx="1774024" cy="1464365"/>
          </a:xfrm>
          <a:prstGeom prst="wedgeRectCallout">
            <a:avLst>
              <a:gd name="adj1" fmla="val -83558"/>
              <a:gd name="adj2" fmla="val 4425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内容占位符 2"/>
          <p:cNvSpPr txBox="1"/>
          <p:nvPr/>
        </p:nvSpPr>
        <p:spPr bwMode="auto">
          <a:xfrm>
            <a:off x="407485" y="1316961"/>
            <a:ext cx="8856984" cy="520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分类</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二值</a:t>
            </a:r>
            <a:r>
              <a:rPr kumimoji="1" lang="en-US" altLang="zh-CN" sz="2000" kern="0" dirty="0">
                <a:solidFill>
                  <a:srgbClr val="002060"/>
                </a:solidFill>
                <a:latin typeface="微软雅黑" panose="020B0503020204020204" pitchFamily="34" charset="-122"/>
                <a:ea typeface="微软雅黑" panose="020B0503020204020204" pitchFamily="34" charset="-122"/>
              </a:rPr>
              <a:t>/</a:t>
            </a:r>
            <a:r>
              <a:rPr kumimoji="1" lang="zh-CN" altLang="en-US" sz="2000" kern="0" dirty="0">
                <a:solidFill>
                  <a:srgbClr val="002060"/>
                </a:solidFill>
                <a:latin typeface="微软雅黑" panose="020B0503020204020204" pitchFamily="34" charset="-122"/>
                <a:ea typeface="微软雅黑" panose="020B0503020204020204" pitchFamily="34" charset="-122"/>
              </a:rPr>
              <a:t>三值权重网络</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二值化网络</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训练</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克服不可导：</a:t>
            </a:r>
            <a:r>
              <a:rPr kumimoji="1" lang="en-US" altLang="zh-CN" sz="2000" kern="0" dirty="0">
                <a:solidFill>
                  <a:srgbClr val="002060"/>
                </a:solidFill>
                <a:latin typeface="微软雅黑" panose="020B0503020204020204" pitchFamily="34" charset="-122"/>
                <a:ea typeface="微软雅黑" panose="020B0503020204020204" pitchFamily="34" charset="-122"/>
              </a:rPr>
              <a:t>Sign</a:t>
            </a:r>
            <a:r>
              <a:rPr kumimoji="1" lang="zh-CN" altLang="en-US" sz="2000" kern="0" dirty="0">
                <a:solidFill>
                  <a:srgbClr val="002060"/>
                </a:solidFill>
                <a:latin typeface="微软雅黑" panose="020B0503020204020204" pitchFamily="34" charset="-122"/>
                <a:ea typeface="微软雅黑" panose="020B0503020204020204" pitchFamily="34" charset="-122"/>
              </a:rPr>
              <a:t>函数 </a:t>
            </a:r>
            <a:r>
              <a:rPr kumimoji="1" lang="en-US" altLang="zh-CN" sz="2000" kern="0" dirty="0">
                <a:solidFill>
                  <a:srgbClr val="002060"/>
                </a:solidFill>
                <a:latin typeface="微软雅黑" panose="020B0503020204020204" pitchFamily="34" charset="-122"/>
                <a:ea typeface="微软雅黑" panose="020B0503020204020204" pitchFamily="34" charset="-122"/>
              </a:rPr>
              <a:t>-&gt; Clip</a:t>
            </a:r>
            <a:r>
              <a:rPr kumimoji="1" lang="zh-CN" altLang="en-US" sz="2000" kern="0" dirty="0">
                <a:solidFill>
                  <a:srgbClr val="002060"/>
                </a:solidFill>
                <a:latin typeface="微软雅黑" panose="020B0503020204020204" pitchFamily="34" charset="-122"/>
                <a:ea typeface="微软雅黑" panose="020B0503020204020204" pitchFamily="34" charset="-122"/>
              </a:rPr>
              <a:t>函数</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克服梯度消失：</a:t>
            </a:r>
            <a:r>
              <a:rPr kumimoji="1" lang="en-US" altLang="zh-CN" sz="2000" kern="0" dirty="0">
                <a:solidFill>
                  <a:srgbClr val="002060"/>
                </a:solidFill>
                <a:latin typeface="微软雅黑" panose="020B0503020204020204" pitchFamily="34" charset="-122"/>
                <a:ea typeface="微软雅黑" panose="020B0503020204020204" pitchFamily="34" charset="-122"/>
              </a:rPr>
              <a:t>SGD</a:t>
            </a:r>
            <a:r>
              <a:rPr kumimoji="1" lang="zh-CN" altLang="en-US" sz="2000" kern="0" dirty="0">
                <a:solidFill>
                  <a:srgbClr val="002060"/>
                </a:solidFill>
                <a:latin typeface="微软雅黑" panose="020B0503020204020204" pitchFamily="34" charset="-122"/>
                <a:ea typeface="微软雅黑" panose="020B0503020204020204" pitchFamily="34" charset="-122"/>
              </a:rPr>
              <a:t>方法 </a:t>
            </a:r>
            <a:r>
              <a:rPr kumimoji="1" lang="en-US" altLang="zh-CN" sz="2000" kern="0" dirty="0">
                <a:solidFill>
                  <a:srgbClr val="002060"/>
                </a:solidFill>
                <a:latin typeface="微软雅黑" panose="020B0503020204020204" pitchFamily="34" charset="-122"/>
                <a:ea typeface="微软雅黑" panose="020B0503020204020204" pitchFamily="34" charset="-122"/>
              </a:rPr>
              <a:t>-&gt; Adam</a:t>
            </a:r>
            <a:r>
              <a:rPr kumimoji="1" lang="zh-CN" altLang="en-US" sz="2000" kern="0" dirty="0">
                <a:solidFill>
                  <a:srgbClr val="002060"/>
                </a:solidFill>
                <a:latin typeface="微软雅黑" panose="020B0503020204020204" pitchFamily="34" charset="-122"/>
                <a:ea typeface="微软雅黑" panose="020B0503020204020204" pitchFamily="34" charset="-122"/>
              </a:rPr>
              <a:t>方法</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推断</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卷积核分解</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卷积核转化</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架构</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卷积核转化架构</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grpSp>
        <p:nvGrpSpPr>
          <p:cNvPr id="14" name="Group 13"/>
          <p:cNvGrpSpPr/>
          <p:nvPr/>
        </p:nvGrpSpPr>
        <p:grpSpPr>
          <a:xfrm>
            <a:off x="6271674" y="1316961"/>
            <a:ext cx="3179638" cy="4818992"/>
            <a:chOff x="6494548" y="1194750"/>
            <a:chExt cx="3179638" cy="4818992"/>
          </a:xfrm>
        </p:grpSpPr>
        <p:pic>
          <p:nvPicPr>
            <p:cNvPr id="4" name="Picture 2" descr="Neural Networks From Scratch - victorzhou.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13885" y="1563082"/>
              <a:ext cx="2550574" cy="1275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at Is a Computer Chip? Types &amp; How It Works (with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634" y="4468687"/>
              <a:ext cx="2428875" cy="1330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6649850" y="1759913"/>
              <a:ext cx="3024336" cy="4117361"/>
            </a:xfrm>
            <a:prstGeom prst="rect">
              <a:avLst/>
            </a:prstGeom>
            <a:solidFill>
              <a:srgbClr val="FFFFFF">
                <a:alpha val="6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5"/>
            <p:cNvSpPr/>
            <p:nvPr/>
          </p:nvSpPr>
          <p:spPr>
            <a:xfrm>
              <a:off x="6660746" y="1194750"/>
              <a:ext cx="2874244" cy="707886"/>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训练：                    </a:t>
              </a:r>
              <a:r>
                <a:rPr lang="en-US" altLang="zh-CN" sz="2000" b="1" dirty="0">
                  <a:solidFill>
                    <a:srgbClr val="002060"/>
                  </a:solidFill>
                  <a:latin typeface="微软雅黑" panose="020B0503020204020204" pitchFamily="34" charset="-122"/>
                  <a:ea typeface="微软雅黑" panose="020B0503020204020204" pitchFamily="34" charset="-122"/>
                </a:rPr>
                <a:t>Clip</a:t>
              </a:r>
              <a:r>
                <a:rPr lang="zh-CN" altLang="en-US" sz="2000" b="1" dirty="0">
                  <a:solidFill>
                    <a:srgbClr val="002060"/>
                  </a:solidFill>
                  <a:latin typeface="微软雅黑" panose="020B0503020204020204" pitchFamily="34" charset="-122"/>
                  <a:ea typeface="微软雅黑" panose="020B0503020204020204" pitchFamily="34" charset="-122"/>
                </a:rPr>
                <a:t>函数，</a:t>
              </a:r>
              <a:r>
                <a:rPr lang="en-US" altLang="zh-CN" sz="2000" b="1" dirty="0">
                  <a:solidFill>
                    <a:srgbClr val="002060"/>
                  </a:solidFill>
                  <a:latin typeface="微软雅黑" panose="020B0503020204020204" pitchFamily="34" charset="-122"/>
                  <a:ea typeface="微软雅黑" panose="020B0503020204020204" pitchFamily="34" charset="-122"/>
                </a:rPr>
                <a:t>Adam</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5" name="矩形 5"/>
            <p:cNvSpPr/>
            <p:nvPr/>
          </p:nvSpPr>
          <p:spPr>
            <a:xfrm>
              <a:off x="6494548" y="2441344"/>
              <a:ext cx="1715230" cy="646331"/>
            </a:xfrm>
            <a:prstGeom prst="rect">
              <a:avLst/>
            </a:prstGeom>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二</a:t>
              </a:r>
              <a:r>
                <a:rPr lang="en-US" altLang="zh-CN" sz="1800" b="1" dirty="0">
                  <a:solidFill>
                    <a:srgbClr val="002060"/>
                  </a:solidFill>
                  <a:latin typeface="微软雅黑" panose="020B0503020204020204" pitchFamily="34" charset="-122"/>
                  <a:ea typeface="微软雅黑" panose="020B0503020204020204" pitchFamily="34" charset="-122"/>
                </a:rPr>
                <a:t>/</a:t>
              </a:r>
              <a:r>
                <a:rPr lang="zh-CN" altLang="en-US" sz="1800" b="1" dirty="0">
                  <a:solidFill>
                    <a:srgbClr val="002060"/>
                  </a:solidFill>
                  <a:latin typeface="微软雅黑" panose="020B0503020204020204" pitchFamily="34" charset="-122"/>
                  <a:ea typeface="微软雅黑" panose="020B0503020204020204" pitchFamily="34" charset="-122"/>
                </a:rPr>
                <a:t>三值        权重、激活</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8" name="矩形 5"/>
            <p:cNvSpPr/>
            <p:nvPr/>
          </p:nvSpPr>
          <p:spPr>
            <a:xfrm>
              <a:off x="8126953" y="2464635"/>
              <a:ext cx="1450977" cy="646331"/>
            </a:xfrm>
            <a:prstGeom prst="rect">
              <a:avLst/>
            </a:prstGeom>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 推断：减少        重复计算</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19" name="矩形 5"/>
            <p:cNvSpPr/>
            <p:nvPr/>
          </p:nvSpPr>
          <p:spPr>
            <a:xfrm>
              <a:off x="6633142" y="4390176"/>
              <a:ext cx="1432620" cy="646331"/>
            </a:xfrm>
            <a:prstGeom prst="rect">
              <a:avLst/>
            </a:prstGeom>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降低         能耗、空间</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21" name="矩形 5"/>
            <p:cNvSpPr/>
            <p:nvPr/>
          </p:nvSpPr>
          <p:spPr>
            <a:xfrm>
              <a:off x="7114068" y="5644410"/>
              <a:ext cx="1975013" cy="369332"/>
            </a:xfrm>
            <a:prstGeom prst="rect">
              <a:avLst/>
            </a:prstGeom>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卷积核转化架构</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23" name="矩形 5"/>
            <p:cNvSpPr/>
            <p:nvPr/>
          </p:nvSpPr>
          <p:spPr>
            <a:xfrm>
              <a:off x="7984530" y="4398943"/>
              <a:ext cx="1689656" cy="646331"/>
            </a:xfrm>
            <a:prstGeom prst="rect">
              <a:avLst/>
            </a:prstGeom>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卷积核         分解、转化</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5" name="Arrow: Down 4"/>
            <p:cNvSpPr/>
            <p:nvPr/>
          </p:nvSpPr>
          <p:spPr bwMode="auto">
            <a:xfrm>
              <a:off x="8569818" y="3056006"/>
              <a:ext cx="484456" cy="1288451"/>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 name="Arrow: Down 6"/>
            <p:cNvSpPr/>
            <p:nvPr/>
          </p:nvSpPr>
          <p:spPr bwMode="auto">
            <a:xfrm rot="10800000">
              <a:off x="7096787" y="3052568"/>
              <a:ext cx="484456" cy="1288451"/>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 name="Arrow: Down 7"/>
            <p:cNvSpPr/>
            <p:nvPr/>
          </p:nvSpPr>
          <p:spPr bwMode="auto">
            <a:xfrm rot="13589238">
              <a:off x="7707004" y="1971428"/>
              <a:ext cx="484456" cy="4955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 name="Arrow: Down 8"/>
            <p:cNvSpPr/>
            <p:nvPr/>
          </p:nvSpPr>
          <p:spPr bwMode="auto">
            <a:xfrm rot="2576059">
              <a:off x="8163471" y="5100096"/>
              <a:ext cx="484456" cy="4955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
        <p:nvSpPr>
          <p:cNvPr id="20" name="矩形 19"/>
          <p:cNvSpPr/>
          <p:nvPr/>
        </p:nvSpPr>
        <p:spPr>
          <a:xfrm>
            <a:off x="0" y="116632"/>
            <a:ext cx="12192000" cy="1198880"/>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4.1.5 </a:t>
            </a:r>
            <a:r>
              <a:rPr lang="zh-CN" altLang="en-US" sz="3600" b="1" dirty="0">
                <a:solidFill>
                  <a:srgbClr val="002060"/>
                </a:solidFill>
                <a:latin typeface="微软雅黑" panose="020B0503020204020204" pitchFamily="34" charset="-122"/>
                <a:ea typeface="微软雅黑" panose="020B0503020204020204" pitchFamily="34" charset="-122"/>
              </a:rPr>
              <a:t>二值</a:t>
            </a:r>
            <a:r>
              <a:rPr lang="en-US" altLang="zh-CN" sz="3600" b="1" dirty="0">
                <a:solidFill>
                  <a:srgbClr val="002060"/>
                </a:solidFill>
                <a:latin typeface="微软雅黑" panose="020B0503020204020204" pitchFamily="34" charset="-122"/>
                <a:ea typeface="微软雅黑" panose="020B0503020204020204" pitchFamily="34" charset="-122"/>
              </a:rPr>
              <a:t>/</a:t>
            </a:r>
            <a:r>
              <a:rPr lang="zh-CN" altLang="en-US" sz="3600" b="1" dirty="0">
                <a:solidFill>
                  <a:srgbClr val="002060"/>
                </a:solidFill>
                <a:latin typeface="微软雅黑" panose="020B0503020204020204" pitchFamily="34" charset="-122"/>
                <a:ea typeface="微软雅黑" panose="020B0503020204020204" pitchFamily="34" charset="-122"/>
              </a:rPr>
              <a:t>三值神经网络</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
        <p:nvSpPr>
          <p:cNvPr id="17" name="矩形 5"/>
          <p:cNvSpPr/>
          <p:nvPr/>
        </p:nvSpPr>
        <p:spPr>
          <a:xfrm>
            <a:off x="9638155" y="3139791"/>
            <a:ext cx="2806961" cy="1323439"/>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二值</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三值</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ctr"/>
            <a:r>
              <a:rPr lang="zh-CN" altLang="en-US" sz="2000" b="1" dirty="0">
                <a:solidFill>
                  <a:srgbClr val="002060"/>
                </a:solidFill>
                <a:latin typeface="微软雅黑" panose="020B0503020204020204" pitchFamily="34" charset="-122"/>
                <a:ea typeface="微软雅黑" panose="020B0503020204020204" pitchFamily="34" charset="-122"/>
              </a:rPr>
              <a:t>神经网络</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ctr"/>
            <a:r>
              <a:rPr lang="zh-CN" altLang="en-US" sz="2000" b="1" dirty="0">
                <a:solidFill>
                  <a:srgbClr val="002060"/>
                </a:solidFill>
                <a:latin typeface="微软雅黑" panose="020B0503020204020204" pitchFamily="34" charset="-122"/>
                <a:ea typeface="微软雅黑" panose="020B0503020204020204" pitchFamily="34" charset="-122"/>
              </a:rPr>
              <a:t>芯片软硬件</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ctr"/>
            <a:r>
              <a:rPr lang="zh-CN" altLang="en-US" sz="2000" b="1" dirty="0">
                <a:solidFill>
                  <a:srgbClr val="002060"/>
                </a:solidFill>
                <a:latin typeface="微软雅黑" panose="020B0503020204020204" pitchFamily="34" charset="-122"/>
                <a:ea typeface="微软雅黑" panose="020B0503020204020204" pitchFamily="34" charset="-122"/>
              </a:rPr>
              <a:t>协同设计</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1775520" y="1844824"/>
            <a:ext cx="9336360" cy="3630092"/>
          </a:xfrm>
        </p:spPr>
        <p:txBody>
          <a:bodyPr/>
          <a:lstStyle/>
          <a:p>
            <a:pPr algn="l">
              <a:lnSpc>
                <a:spcPct val="130000"/>
              </a:lnSpc>
            </a:pP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4.0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概述</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4.1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模型量化技术 </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4.2 </a:t>
            </a:r>
            <a:r>
              <a:rPr kumimoji="1" lang="zh-CN" altLang="en-US" dirty="0">
                <a:solidFill>
                  <a:srgbClr val="002060"/>
                </a:solidFill>
                <a:latin typeface="微软雅黑" panose="020B0503020204020204" pitchFamily="34" charset="-122"/>
                <a:ea typeface="微软雅黑" panose="020B0503020204020204" pitchFamily="34" charset="-122"/>
              </a:rPr>
              <a:t>模型压缩技术</a:t>
            </a:r>
            <a:br>
              <a:rPr kumimoji="1" lang="en-US" altLang="zh-CN" dirty="0">
                <a:solidFill>
                  <a:srgbClr val="002060"/>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4.3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轻量化模型</a:t>
            </a:r>
            <a:endParaRPr kumimoji="1" lang="zh-CN" altLang="en-US" sz="4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本章安排</a:t>
            </a:r>
            <a:endParaRPr lang="zh-CN" altLang="en-US" sz="3600" b="1" dirty="0"/>
          </a:p>
        </p:txBody>
      </p:sp>
    </p:spTree>
  </p:cSld>
  <p:clrMapOvr>
    <a:masterClrMapping/>
  </p:clrMapOvr>
  <p:transition spd="slow" advTm="602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4.2.1</a:t>
            </a:r>
            <a:r>
              <a:rPr kumimoji="1" lang="zh-CN" altLang="en-US" sz="3600" b="1" dirty="0">
                <a:solidFill>
                  <a:srgbClr val="002060"/>
                </a:solidFill>
                <a:latin typeface="微软雅黑" panose="020B0503020204020204" pitchFamily="34" charset="-122"/>
                <a:ea typeface="微软雅黑" panose="020B0503020204020204" pitchFamily="34" charset="-122"/>
              </a:rPr>
              <a:t> 网络剪枝</a:t>
            </a:r>
            <a:endParaRPr lang="zh-CN" altLang="en-US" sz="3600" b="1" dirty="0"/>
          </a:p>
        </p:txBody>
      </p:sp>
      <p:sp>
        <p:nvSpPr>
          <p:cNvPr id="2" name="内容占位符 2"/>
          <p:cNvSpPr txBox="1"/>
          <p:nvPr/>
        </p:nvSpPr>
        <p:spPr bwMode="auto">
          <a:xfrm>
            <a:off x="407368" y="980726"/>
            <a:ext cx="11233248" cy="10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概念：</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给定一神经网络模型，去除该模型中对最终结果影响不大的参数，获得结构更为精简的模型，该过程被称为网络剪枝</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sym typeface="+mn-ea"/>
              </a:rPr>
              <a:t>（Neural Network Pruning）</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grpSp>
        <p:nvGrpSpPr>
          <p:cNvPr id="9" name="Group 8"/>
          <p:cNvGrpSpPr/>
          <p:nvPr/>
        </p:nvGrpSpPr>
        <p:grpSpPr>
          <a:xfrm>
            <a:off x="2770470" y="2492896"/>
            <a:ext cx="6651059" cy="3604240"/>
            <a:chOff x="2770470" y="2492896"/>
            <a:chExt cx="6651059" cy="360424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470" y="2492896"/>
              <a:ext cx="6651059" cy="3604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flipH="1">
              <a:off x="3431704" y="2492896"/>
              <a:ext cx="1584176"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剪枝前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5" name="TextBox 4"/>
            <p:cNvSpPr txBox="1"/>
            <p:nvPr/>
          </p:nvSpPr>
          <p:spPr bwMode="auto">
            <a:xfrm flipH="1">
              <a:off x="7176122" y="2492896"/>
              <a:ext cx="1584176"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剪枝后</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6" name="TextBox 5"/>
            <p:cNvSpPr txBox="1"/>
            <p:nvPr/>
          </p:nvSpPr>
          <p:spPr bwMode="auto">
            <a:xfrm flipH="1">
              <a:off x="5519936" y="3356992"/>
              <a:ext cx="1008112" cy="646331"/>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剪除</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权重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flipH="1">
              <a:off x="5519936" y="4727064"/>
              <a:ext cx="1008112" cy="646331"/>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剪除</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神经元</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gr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382" y="3009562"/>
            <a:ext cx="5000624" cy="27098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642" y="3009562"/>
            <a:ext cx="4856606" cy="2867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flipH="1">
            <a:off x="1485141" y="6084004"/>
            <a:ext cx="3133108"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全连接层剪枝</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6" name="TextBox 5"/>
          <p:cNvSpPr txBox="1"/>
          <p:nvPr/>
        </p:nvSpPr>
        <p:spPr bwMode="auto">
          <a:xfrm flipH="1">
            <a:off x="7695701" y="6084004"/>
            <a:ext cx="3133108"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卷积层剪枝</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6" name="内容占位符 2"/>
          <p:cNvSpPr txBox="1"/>
          <p:nvPr/>
        </p:nvSpPr>
        <p:spPr bwMode="auto">
          <a:xfrm>
            <a:off x="407368" y="980726"/>
            <a:ext cx="11233248" cy="10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非结构化剪枝（细粒度剪枝）：将</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不必要的</a:t>
            </a:r>
            <a:r>
              <a:rPr lang="zh-CN" altLang="en-US" sz="2300" b="1" dirty="0">
                <a:solidFill>
                  <a:srgbClr val="002060"/>
                </a:solidFill>
                <a:latin typeface="微软雅黑" panose="020B0503020204020204" pitchFamily="34" charset="-122"/>
                <a:ea typeface="微软雅黑" panose="020B0503020204020204" pitchFamily="34" charset="-122"/>
              </a:rPr>
              <a:t>权重归零</a:t>
            </a: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结构化剪枝（粗粒度剪枝）：直接丢弃</a:t>
            </a:r>
            <a:r>
              <a:rPr lang="zh-CN" altLang="en-US" sz="23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整个神经元</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卷积核整行、整列、整个通道</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，甚至</a:t>
            </a:r>
            <a:r>
              <a:rPr lang="zh-CN" altLang="en-US" sz="2300"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整个卷积核</a:t>
            </a: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 name="矩形 6"/>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4.2.1</a:t>
            </a:r>
            <a:r>
              <a:rPr kumimoji="1" lang="zh-CN" altLang="en-US" sz="3600" b="1" dirty="0">
                <a:solidFill>
                  <a:srgbClr val="002060"/>
                </a:solidFill>
                <a:latin typeface="微软雅黑" panose="020B0503020204020204" pitchFamily="34" charset="-122"/>
                <a:ea typeface="微软雅黑" panose="020B0503020204020204" pitchFamily="34" charset="-122"/>
              </a:rPr>
              <a:t> 网络剪枝</a:t>
            </a:r>
            <a:endParaRPr lang="zh-CN" altLang="en-US" sz="3600" b="1"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5560" y="3196828"/>
            <a:ext cx="7355323" cy="321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内容占位符 2"/>
          <p:cNvSpPr txBox="1"/>
          <p:nvPr/>
        </p:nvSpPr>
        <p:spPr bwMode="auto">
          <a:xfrm>
            <a:off x="407368" y="1143751"/>
            <a:ext cx="10585176" cy="22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1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非结构化 </a:t>
            </a:r>
            <a:r>
              <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vs. </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结构化</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10000"/>
              </a:lnSpc>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非结构化剪枝后，模型准确率损失更小，                                                                   但部署时，需要特殊的硬件、优化库支持其稀疏运算</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10000"/>
              </a:lnSpc>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结构化剪枝后，模型准确率受影响更大，但能很好部署在</a:t>
            </a:r>
            <a:r>
              <a:rPr lang="en-US" altLang="zh-CN" sz="2000" dirty="0">
                <a:solidFill>
                  <a:srgbClr val="002060"/>
                </a:solidFill>
                <a:latin typeface="微软雅黑" panose="020B0503020204020204" pitchFamily="34" charset="-122"/>
                <a:ea typeface="微软雅黑" panose="020B0503020204020204" pitchFamily="34" charset="-122"/>
              </a:rPr>
              <a:t>SIMD</a:t>
            </a:r>
            <a:r>
              <a:rPr lang="zh-CN" altLang="en-US" sz="2000" dirty="0">
                <a:solidFill>
                  <a:srgbClr val="002060"/>
                </a:solidFill>
                <a:latin typeface="微软雅黑" panose="020B0503020204020204" pitchFamily="34" charset="-122"/>
                <a:ea typeface="微软雅黑" panose="020B0503020204020204" pitchFamily="34" charset="-122"/>
              </a:rPr>
              <a:t>或通用并行结构平台上，      且</a:t>
            </a:r>
            <a:r>
              <a:rPr lang="zh-CN" altLang="en-US" sz="2000" b="1" dirty="0">
                <a:solidFill>
                  <a:srgbClr val="002060"/>
                </a:solidFill>
                <a:latin typeface="微软雅黑" panose="020B0503020204020204" pitchFamily="34" charset="-122"/>
                <a:ea typeface="微软雅黑" panose="020B0503020204020204" pitchFamily="34" charset="-122"/>
              </a:rPr>
              <a:t>运算时模型的访存代价低</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196850" indent="0">
              <a:lnSpc>
                <a:spcPct val="110000"/>
              </a:lnSpc>
              <a:buClr>
                <a:srgbClr val="002060"/>
              </a:buClr>
              <a:buNone/>
            </a:pP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10000"/>
              </a:lnSpc>
              <a:buClr>
                <a:srgbClr val="002060"/>
              </a:buClr>
              <a:buFont typeface="Wingdings" panose="05000000000000000000" pitchFamily="2" charset="2"/>
              <a:buChar char="p"/>
            </a:pP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1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lnSpc>
                <a:spcPct val="11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 name="矩形 6"/>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4.2.1</a:t>
            </a:r>
            <a:r>
              <a:rPr kumimoji="1" lang="zh-CN" altLang="en-US" sz="3600" b="1" dirty="0">
                <a:solidFill>
                  <a:srgbClr val="002060"/>
                </a:solidFill>
                <a:latin typeface="微软雅黑" panose="020B0503020204020204" pitchFamily="34" charset="-122"/>
                <a:ea typeface="微软雅黑" panose="020B0503020204020204" pitchFamily="34" charset="-122"/>
              </a:rPr>
              <a:t> 网络剪枝</a:t>
            </a:r>
            <a:endParaRPr lang="zh-CN" altLang="en-US" sz="3600" b="1"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p:nvPr/>
        </p:nvSpPr>
        <p:spPr bwMode="auto">
          <a:xfrm>
            <a:off x="407368" y="980726"/>
            <a:ext cx="7200800"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剪枝后准确率损失小</a:t>
            </a: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dirty="0">
                <a:solidFill>
                  <a:srgbClr val="002060"/>
                </a:solidFill>
                <a:latin typeface="微软雅黑" panose="020B0503020204020204" pitchFamily="34" charset="-122"/>
                <a:ea typeface="微软雅黑" panose="020B0503020204020204" pitchFamily="34" charset="-122"/>
              </a:rPr>
              <a:t>[</a:t>
            </a:r>
            <a:r>
              <a:rPr lang="en-US" altLang="zh-CN" sz="2000" dirty="0" err="1">
                <a:solidFill>
                  <a:srgbClr val="002060"/>
                </a:solidFill>
                <a:latin typeface="微软雅黑" panose="020B0503020204020204" pitchFamily="34" charset="-122"/>
                <a:ea typeface="微软雅黑" panose="020B0503020204020204" pitchFamily="34" charset="-122"/>
              </a:rPr>
              <a:t>LeCun</a:t>
            </a:r>
            <a:r>
              <a:rPr lang="en-US" altLang="zh-CN" sz="2000" dirty="0">
                <a:solidFill>
                  <a:srgbClr val="002060"/>
                </a:solidFill>
                <a:latin typeface="微软雅黑" panose="020B0503020204020204" pitchFamily="34" charset="-122"/>
                <a:ea typeface="微软雅黑" panose="020B0503020204020204" pitchFamily="34" charset="-122"/>
              </a:rPr>
              <a:t> et al.,</a:t>
            </a:r>
            <a:r>
              <a:rPr lang="zh-CN" altLang="en-US" sz="2000" dirty="0">
                <a:solidFill>
                  <a:srgbClr val="002060"/>
                </a:solidFill>
                <a:latin typeface="微软雅黑" panose="020B0503020204020204" pitchFamily="34" charset="-122"/>
                <a:ea typeface="微软雅黑" panose="020B0503020204020204" pitchFamily="34" charset="-122"/>
              </a:rPr>
              <a:t> </a:t>
            </a:r>
            <a:r>
              <a:rPr lang="en-US" altLang="zh-CN" sz="2000" dirty="0">
                <a:solidFill>
                  <a:srgbClr val="002060"/>
                </a:solidFill>
                <a:latin typeface="微软雅黑" panose="020B0503020204020204" pitchFamily="34" charset="-122"/>
                <a:ea typeface="微软雅黑" panose="020B0503020204020204" pitchFamily="34" charset="-122"/>
              </a:rPr>
              <a:t>1990]</a:t>
            </a:r>
            <a:r>
              <a:rPr lang="zh-CN" altLang="en-US" sz="2000" dirty="0">
                <a:solidFill>
                  <a:srgbClr val="002060"/>
                </a:solidFill>
                <a:latin typeface="微软雅黑" panose="020B0503020204020204" pitchFamily="34" charset="-122"/>
                <a:ea typeface="微软雅黑" panose="020B0503020204020204" pitchFamily="34" charset="-122"/>
              </a:rPr>
              <a:t>：计算“权重显著性”来衡量每个权重对训练损失的影响</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[Han et al., 2015]</a:t>
            </a:r>
            <a:r>
              <a:rPr lang="zh-CN" altLang="en-US" sz="2000" b="1" dirty="0">
                <a:solidFill>
                  <a:srgbClr val="002060"/>
                </a:solidFill>
                <a:latin typeface="微软雅黑" panose="020B0503020204020204" pitchFamily="34" charset="-122"/>
                <a:ea typeface="微软雅黑" panose="020B0503020204020204" pitchFamily="34" charset="-122"/>
              </a:rPr>
              <a:t>：直接用权重大小衡量其重要性</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剪枝后易于部署</a:t>
            </a: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dirty="0">
                <a:solidFill>
                  <a:srgbClr val="002060"/>
                </a:solidFill>
                <a:latin typeface="微软雅黑" panose="020B0503020204020204" pitchFamily="34" charset="-122"/>
                <a:ea typeface="微软雅黑" panose="020B0503020204020204" pitchFamily="34" charset="-122"/>
              </a:rPr>
              <a:t>[Yang et al.,</a:t>
            </a:r>
            <a:r>
              <a:rPr lang="zh-CN" altLang="en-US" sz="2000" dirty="0">
                <a:solidFill>
                  <a:srgbClr val="002060"/>
                </a:solidFill>
                <a:latin typeface="微软雅黑" panose="020B0503020204020204" pitchFamily="34" charset="-122"/>
                <a:ea typeface="微软雅黑" panose="020B0503020204020204" pitchFamily="34" charset="-122"/>
              </a:rPr>
              <a:t> </a:t>
            </a:r>
            <a:r>
              <a:rPr lang="en-US" altLang="zh-CN" sz="2000" dirty="0">
                <a:solidFill>
                  <a:srgbClr val="002060"/>
                </a:solidFill>
                <a:latin typeface="微软雅黑" panose="020B0503020204020204" pitchFamily="34" charset="-122"/>
                <a:ea typeface="微软雅黑" panose="020B0503020204020204" pitchFamily="34" charset="-122"/>
              </a:rPr>
              <a:t>2017]</a:t>
            </a:r>
            <a:r>
              <a:rPr lang="zh-CN" altLang="en-US" sz="2000" dirty="0">
                <a:solidFill>
                  <a:srgbClr val="002060"/>
                </a:solidFill>
                <a:latin typeface="微软雅黑" panose="020B0503020204020204" pitchFamily="34" charset="-122"/>
                <a:ea typeface="微软雅黑" panose="020B0503020204020204" pitchFamily="34" charset="-122"/>
              </a:rPr>
              <a:t>：能耗指标驱动的剪枝</a:t>
            </a:r>
            <a:endPar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2781" y="1340768"/>
            <a:ext cx="3318098" cy="520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stretch>
            <a:fillRect/>
          </a:stretch>
        </p:blipFill>
        <p:spPr>
          <a:xfrm>
            <a:off x="623392" y="3759981"/>
            <a:ext cx="4732484" cy="2790783"/>
          </a:xfrm>
          <a:prstGeom prst="rect">
            <a:avLst/>
          </a:prstGeom>
        </p:spPr>
      </p:pic>
      <p:pic>
        <p:nvPicPr>
          <p:cNvPr id="2" name="图片 1"/>
          <p:cNvPicPr>
            <a:picLocks noChangeAspect="1"/>
          </p:cNvPicPr>
          <p:nvPr/>
        </p:nvPicPr>
        <p:blipFill>
          <a:blip r:embed="rId3"/>
          <a:stretch>
            <a:fillRect/>
          </a:stretch>
        </p:blipFill>
        <p:spPr>
          <a:xfrm>
            <a:off x="3041030" y="3613138"/>
            <a:ext cx="5400600" cy="3084467"/>
          </a:xfrm>
          <a:prstGeom prst="rect">
            <a:avLst/>
          </a:prstGeom>
        </p:spPr>
      </p:pic>
      <p:sp>
        <p:nvSpPr>
          <p:cNvPr id="4" name="Rectangle 3"/>
          <p:cNvSpPr/>
          <p:nvPr/>
        </p:nvSpPr>
        <p:spPr bwMode="auto">
          <a:xfrm>
            <a:off x="8688288" y="2420888"/>
            <a:ext cx="2376264" cy="720080"/>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Action Button: Help 4">
            <a:hlinkClick r:id="" action="ppaction://noaction" highlightClick="1"/>
          </p:cNvPr>
          <p:cNvSpPr/>
          <p:nvPr/>
        </p:nvSpPr>
        <p:spPr bwMode="auto">
          <a:xfrm>
            <a:off x="8067436" y="2420888"/>
            <a:ext cx="515345" cy="504056"/>
          </a:xfrm>
          <a:prstGeom prst="actionButtonHelp">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TextBox 5"/>
          <p:cNvSpPr txBox="1"/>
          <p:nvPr/>
        </p:nvSpPr>
        <p:spPr bwMode="auto">
          <a:xfrm flipH="1">
            <a:off x="9048328" y="1677137"/>
            <a:ext cx="1728192" cy="369332"/>
          </a:xfrm>
          <a:prstGeom prst="rect">
            <a:avLst/>
          </a:prstGeom>
          <a:solidFill>
            <a:srgbClr val="98D735"/>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待剪枝网络</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9" name="Rectangle 8"/>
          <p:cNvSpPr/>
          <p:nvPr/>
        </p:nvSpPr>
        <p:spPr bwMode="auto">
          <a:xfrm>
            <a:off x="9042049" y="2564904"/>
            <a:ext cx="1734471" cy="432048"/>
          </a:xfrm>
          <a:prstGeom prst="rect">
            <a:avLst/>
          </a:prstGeom>
          <a:solidFill>
            <a:srgbClr val="99DA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TextBox 7"/>
          <p:cNvSpPr txBox="1"/>
          <p:nvPr/>
        </p:nvSpPr>
        <p:spPr bwMode="auto">
          <a:xfrm flipH="1">
            <a:off x="8991180" y="2596262"/>
            <a:ext cx="1836204"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衡量权重重要性</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1" name="Rectangle 10"/>
          <p:cNvSpPr/>
          <p:nvPr/>
        </p:nvSpPr>
        <p:spPr bwMode="auto">
          <a:xfrm>
            <a:off x="9042048" y="3414181"/>
            <a:ext cx="1734471" cy="504056"/>
          </a:xfrm>
          <a:prstGeom prst="rect">
            <a:avLst/>
          </a:prstGeom>
          <a:solidFill>
            <a:srgbClr val="99DA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Rectangle 11"/>
          <p:cNvSpPr/>
          <p:nvPr/>
        </p:nvSpPr>
        <p:spPr bwMode="auto">
          <a:xfrm>
            <a:off x="9048328" y="5258207"/>
            <a:ext cx="1677133" cy="432048"/>
          </a:xfrm>
          <a:prstGeom prst="rect">
            <a:avLst/>
          </a:prstGeom>
          <a:solidFill>
            <a:srgbClr val="99DA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TextBox 12"/>
          <p:cNvSpPr txBox="1"/>
          <p:nvPr/>
        </p:nvSpPr>
        <p:spPr bwMode="auto">
          <a:xfrm flipH="1">
            <a:off x="8887204" y="3481543"/>
            <a:ext cx="2044157"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剪除不重要权重</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4" name="Rectangle 13"/>
          <p:cNvSpPr/>
          <p:nvPr/>
        </p:nvSpPr>
        <p:spPr bwMode="auto">
          <a:xfrm>
            <a:off x="9009184" y="4365104"/>
            <a:ext cx="1734471" cy="432048"/>
          </a:xfrm>
          <a:prstGeom prst="rect">
            <a:avLst/>
          </a:prstGeom>
          <a:solidFill>
            <a:srgbClr val="99DA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extBox 14"/>
          <p:cNvSpPr txBox="1"/>
          <p:nvPr/>
        </p:nvSpPr>
        <p:spPr bwMode="auto">
          <a:xfrm flipH="1">
            <a:off x="8887204" y="4391257"/>
            <a:ext cx="2044157"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精调</a:t>
            </a:r>
            <a:r>
              <a:rPr lang="en-US" altLang="zh-CN" sz="1800" b="1" dirty="0">
                <a:solidFill>
                  <a:srgbClr val="002060"/>
                </a:solidFill>
                <a:latin typeface="微软雅黑" panose="020B0503020204020204" pitchFamily="34" charset="-122"/>
                <a:ea typeface="微软雅黑" panose="020B0503020204020204" pitchFamily="34" charset="-122"/>
              </a:rPr>
              <a:t>/</a:t>
            </a:r>
            <a:r>
              <a:rPr lang="zh-CN" altLang="en-US" sz="1800" b="1" dirty="0">
                <a:solidFill>
                  <a:srgbClr val="002060"/>
                </a:solidFill>
                <a:latin typeface="微软雅黑" panose="020B0503020204020204" pitchFamily="34" charset="-122"/>
                <a:ea typeface="微软雅黑" panose="020B0503020204020204" pitchFamily="34" charset="-122"/>
              </a:rPr>
              <a:t>重新练</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7" name="TextBox 16"/>
          <p:cNvSpPr txBox="1"/>
          <p:nvPr/>
        </p:nvSpPr>
        <p:spPr bwMode="auto">
          <a:xfrm flipH="1">
            <a:off x="9264351" y="5275653"/>
            <a:ext cx="1296143"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继续剪枝</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8" name="TextBox 17"/>
          <p:cNvSpPr txBox="1"/>
          <p:nvPr/>
        </p:nvSpPr>
        <p:spPr bwMode="auto">
          <a:xfrm flipH="1">
            <a:off x="9238822" y="6130420"/>
            <a:ext cx="1296143"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完成剪枝</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9" name="TextBox 18"/>
          <p:cNvSpPr txBox="1"/>
          <p:nvPr/>
        </p:nvSpPr>
        <p:spPr bwMode="auto">
          <a:xfrm flipH="1">
            <a:off x="10076008" y="5761088"/>
            <a:ext cx="331644"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否</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20" name="TextBox 19"/>
          <p:cNvSpPr txBox="1"/>
          <p:nvPr/>
        </p:nvSpPr>
        <p:spPr bwMode="auto">
          <a:xfrm flipH="1">
            <a:off x="10898176" y="4926790"/>
            <a:ext cx="382400"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是</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0" name="矩形 6"/>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4.2.1</a:t>
            </a:r>
            <a:r>
              <a:rPr kumimoji="1" lang="zh-CN" altLang="en-US" sz="3600" b="1" dirty="0">
                <a:solidFill>
                  <a:srgbClr val="002060"/>
                </a:solidFill>
                <a:latin typeface="微软雅黑" panose="020B0503020204020204" pitchFamily="34" charset="-122"/>
                <a:ea typeface="微软雅黑" panose="020B0503020204020204" pitchFamily="34" charset="-122"/>
              </a:rPr>
              <a:t> 网络剪枝</a:t>
            </a:r>
            <a:endParaRPr lang="zh-CN" altLang="en-US" sz="36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59496" y="1902037"/>
            <a:ext cx="3337849" cy="2591025"/>
          </a:xfrm>
          <a:prstGeom prst="rect">
            <a:avLst/>
          </a:prstGeom>
        </p:spPr>
      </p:pic>
      <p:pic>
        <p:nvPicPr>
          <p:cNvPr id="3" name="图片 2"/>
          <p:cNvPicPr>
            <a:picLocks noChangeAspect="1"/>
          </p:cNvPicPr>
          <p:nvPr/>
        </p:nvPicPr>
        <p:blipFill>
          <a:blip r:embed="rId2"/>
          <a:stretch>
            <a:fillRect/>
          </a:stretch>
        </p:blipFill>
        <p:spPr>
          <a:xfrm>
            <a:off x="7149862" y="2386115"/>
            <a:ext cx="3482642" cy="1897544"/>
          </a:xfrm>
          <a:prstGeom prst="rect">
            <a:avLst/>
          </a:prstGeom>
        </p:spPr>
      </p:pic>
      <p:sp>
        <p:nvSpPr>
          <p:cNvPr id="5" name="TextBox 8"/>
          <p:cNvSpPr txBox="1"/>
          <p:nvPr/>
        </p:nvSpPr>
        <p:spPr>
          <a:xfrm>
            <a:off x="2112001" y="4576580"/>
            <a:ext cx="2330161" cy="400110"/>
          </a:xfrm>
          <a:prstGeom prst="rect">
            <a:avLst/>
          </a:prstGeom>
          <a:noFill/>
        </p:spPr>
        <p:txBody>
          <a:bodyPr wrap="square" rtlCol="0">
            <a:spAutoFit/>
          </a:bodyPr>
          <a:lstStyle/>
          <a:p>
            <a:pPr defTabSz="913765"/>
            <a:r>
              <a:rPr lang="en-US" altLang="zh-CN" sz="2000" b="1" dirty="0">
                <a:solidFill>
                  <a:srgbClr val="002060"/>
                </a:solidFill>
                <a:latin typeface="微软雅黑" panose="020B0503020204020204" pitchFamily="34" charset="-122"/>
                <a:ea typeface="微软雅黑" panose="020B0503020204020204" pitchFamily="34" charset="-122"/>
              </a:rPr>
              <a:t>CSR:</a:t>
            </a:r>
            <a:r>
              <a:rPr lang="zh-CN" altLang="en-US" sz="2000" b="1" dirty="0">
                <a:solidFill>
                  <a:srgbClr val="002060"/>
                </a:solidFill>
                <a:latin typeface="微软雅黑" panose="020B0503020204020204" pitchFamily="34" charset="-122"/>
                <a:ea typeface="微软雅黑" panose="020B0503020204020204" pitchFamily="34" charset="-122"/>
              </a:rPr>
              <a:t>压缩稀疏行</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7778045" y="4576580"/>
            <a:ext cx="2330161" cy="400110"/>
          </a:xfrm>
          <a:prstGeom prst="rect">
            <a:avLst/>
          </a:prstGeom>
          <a:noFill/>
        </p:spPr>
        <p:txBody>
          <a:bodyPr wrap="square" rtlCol="0">
            <a:spAutoFit/>
          </a:bodyPr>
          <a:lstStyle/>
          <a:p>
            <a:pPr defTabSz="913765"/>
            <a:r>
              <a:rPr lang="en-US" altLang="zh-CN" sz="2000" b="1" dirty="0">
                <a:solidFill>
                  <a:srgbClr val="002060"/>
                </a:solidFill>
                <a:latin typeface="微软雅黑" panose="020B0503020204020204" pitchFamily="34" charset="-122"/>
                <a:ea typeface="微软雅黑" panose="020B0503020204020204" pitchFamily="34" charset="-122"/>
              </a:rPr>
              <a:t>CSC:</a:t>
            </a:r>
            <a:r>
              <a:rPr lang="zh-CN" altLang="en-US" sz="2000" b="1" dirty="0">
                <a:solidFill>
                  <a:srgbClr val="002060"/>
                </a:solidFill>
                <a:latin typeface="微软雅黑" panose="020B0503020204020204" pitchFamily="34" charset="-122"/>
                <a:ea typeface="微软雅黑" panose="020B0503020204020204" pitchFamily="34" charset="-122"/>
              </a:rPr>
              <a:t>压缩稀疏列</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4" name="文本框 13"/>
          <p:cNvSpPr txBox="1"/>
          <p:nvPr/>
        </p:nvSpPr>
        <p:spPr bwMode="auto">
          <a:xfrm>
            <a:off x="1271463" y="5108421"/>
            <a:ext cx="4680521" cy="961289"/>
          </a:xfrm>
          <a:prstGeom prst="rect">
            <a:avLst/>
          </a:prstGeom>
          <a:noFill/>
          <a:ln w="38100" cmpd="dbl" algn="ctr">
            <a:noFill/>
            <a:miter lim="800000"/>
          </a:ln>
          <a:effectLst/>
        </p:spPr>
        <p:txBody>
          <a:bodyPr wrap="square">
            <a:spAutoFit/>
          </a:bodyPr>
          <a:lstStyle/>
          <a:p>
            <a:pPr marL="342900" indent="-342900">
              <a:lnSpc>
                <a:spcPct val="150000"/>
              </a:lnSpc>
              <a:spcBef>
                <a:spcPts val="0"/>
              </a:spcBef>
              <a:buClr>
                <a:srgbClr val="002060"/>
              </a:buClr>
              <a:buSzPct val="75000"/>
              <a:buFont typeface="Wingdings" panose="05000000000000000000" pitchFamily="2" charset="2"/>
              <a:buChar char="Ø"/>
            </a:pPr>
            <a:r>
              <a:rPr lang="zh-CN" altLang="en-US" sz="2000" b="1" dirty="0">
                <a:solidFill>
                  <a:srgbClr val="002060"/>
                </a:solidFill>
                <a:latin typeface="微软雅黑" panose="020B0503020204020204" pitchFamily="34" charset="-122"/>
                <a:ea typeface="微软雅黑" panose="020B0503020204020204" pitchFamily="34" charset="-122"/>
              </a:rPr>
              <a:t>需要多次读入输入向量</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spcBef>
                <a:spcPts val="0"/>
              </a:spcBef>
              <a:buClr>
                <a:srgbClr val="002060"/>
              </a:buClr>
              <a:buSzPct val="75000"/>
              <a:buFont typeface="Wingdings" panose="05000000000000000000" pitchFamily="2" charset="2"/>
              <a:buChar char="Ø"/>
            </a:pPr>
            <a:r>
              <a:rPr lang="zh-CN" altLang="en-US" sz="2000" b="1" dirty="0">
                <a:solidFill>
                  <a:srgbClr val="002060"/>
                </a:solidFill>
                <a:latin typeface="微软雅黑" panose="020B0503020204020204" pitchFamily="34" charset="-122"/>
                <a:ea typeface="微软雅黑" panose="020B0503020204020204" pitchFamily="34" charset="-122"/>
              </a:rPr>
              <a:t>计算、存储资源消耗大，运算周期少</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15" name="文本框 14"/>
          <p:cNvSpPr txBox="1"/>
          <p:nvPr/>
        </p:nvSpPr>
        <p:spPr bwMode="auto">
          <a:xfrm>
            <a:off x="6571352" y="5070127"/>
            <a:ext cx="4277176" cy="961289"/>
          </a:xfrm>
          <a:prstGeom prst="rect">
            <a:avLst/>
          </a:prstGeom>
          <a:noFill/>
          <a:ln w="38100" cmpd="dbl" algn="ctr">
            <a:noFill/>
            <a:miter lim="800000"/>
          </a:ln>
          <a:effectLst/>
        </p:spPr>
        <p:txBody>
          <a:bodyPr wrap="square">
            <a:spAutoFit/>
          </a:bodyPr>
          <a:lstStyle/>
          <a:p>
            <a:pPr marL="342900" indent="-342900">
              <a:lnSpc>
                <a:spcPct val="150000"/>
              </a:lnSpc>
              <a:spcBef>
                <a:spcPts val="0"/>
              </a:spcBef>
              <a:buClr>
                <a:srgbClr val="002060"/>
              </a:buClr>
              <a:buSzPct val="75000"/>
              <a:buFont typeface="Wingdings" panose="05000000000000000000" pitchFamily="2" charset="2"/>
              <a:buChar char="Ø"/>
            </a:pPr>
            <a:r>
              <a:rPr lang="zh-CN" altLang="en-US" sz="2000" b="1" dirty="0">
                <a:solidFill>
                  <a:srgbClr val="002060"/>
                </a:solidFill>
                <a:latin typeface="微软雅黑" panose="020B0503020204020204" pitchFamily="34" charset="-122"/>
                <a:ea typeface="微软雅黑" panose="020B0503020204020204" pitchFamily="34" charset="-122"/>
              </a:rPr>
              <a:t>一次只读取输入向量的一个元素</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spcBef>
                <a:spcPts val="0"/>
              </a:spcBef>
              <a:buClr>
                <a:srgbClr val="002060"/>
              </a:buClr>
              <a:buSzPct val="75000"/>
              <a:buFont typeface="Wingdings" panose="05000000000000000000" pitchFamily="2" charset="2"/>
              <a:buChar char="Ø"/>
            </a:pPr>
            <a:r>
              <a:rPr lang="zh-CN" altLang="en-US" sz="2000" b="1" dirty="0">
                <a:solidFill>
                  <a:srgbClr val="002060"/>
                </a:solidFill>
                <a:latin typeface="微软雅黑" panose="020B0503020204020204" pitchFamily="34" charset="-122"/>
                <a:ea typeface="微软雅黑" panose="020B0503020204020204" pitchFamily="34" charset="-122"/>
              </a:rPr>
              <a:t>运算周期多</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17" name="矩形: 圆角 16"/>
          <p:cNvSpPr/>
          <p:nvPr/>
        </p:nvSpPr>
        <p:spPr bwMode="auto">
          <a:xfrm>
            <a:off x="767408" y="1806364"/>
            <a:ext cx="5184576" cy="4358940"/>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矩形: 圆角 17"/>
          <p:cNvSpPr/>
          <p:nvPr/>
        </p:nvSpPr>
        <p:spPr bwMode="auto">
          <a:xfrm>
            <a:off x="6240017" y="1806364"/>
            <a:ext cx="5184575" cy="4358940"/>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内容占位符 2"/>
          <p:cNvSpPr txBox="1"/>
          <p:nvPr/>
        </p:nvSpPr>
        <p:spPr bwMode="auto">
          <a:xfrm>
            <a:off x="407368" y="980726"/>
            <a:ext cx="11233248" cy="10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剪枝后，稀疏权重下的矩阵</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向量乘运算</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p:txBody>
      </p:sp>
      <p:sp>
        <p:nvSpPr>
          <p:cNvPr id="6" name="矩形 6"/>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4.2.1</a:t>
            </a:r>
            <a:r>
              <a:rPr kumimoji="1" lang="zh-CN" altLang="en-US" sz="3600" b="1" dirty="0">
                <a:solidFill>
                  <a:srgbClr val="002060"/>
                </a:solidFill>
                <a:latin typeface="微软雅黑" panose="020B0503020204020204" pitchFamily="34" charset="-122"/>
                <a:ea typeface="微软雅黑" panose="020B0503020204020204" pitchFamily="34" charset="-122"/>
              </a:rPr>
              <a:t> 网络剪枝</a:t>
            </a:r>
            <a:endParaRPr lang="zh-CN" altLang="en-US" sz="3600" b="1" dirty="0"/>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bwMode="auto">
          <a:xfrm>
            <a:off x="407368" y="980726"/>
            <a:ext cx="11665296" cy="274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rPr>
              <a:t>思路：给定训练好的模型，对其滤波器做</a:t>
            </a:r>
            <a:r>
              <a:rPr lang="zh-CN" altLang="en-US" sz="2300" kern="0" dirty="0">
                <a:solidFill>
                  <a:srgbClr val="C00000"/>
                </a:solidFill>
                <a:latin typeface="微软雅黑" panose="020B0503020204020204" pitchFamily="34" charset="-122"/>
                <a:ea typeface="微软雅黑" panose="020B0503020204020204" pitchFamily="34" charset="-122"/>
              </a:rPr>
              <a:t>张量分解</a:t>
            </a:r>
            <a:r>
              <a:rPr lang="zh-CN" altLang="en-US" sz="2300" kern="0" dirty="0">
                <a:solidFill>
                  <a:srgbClr val="002060"/>
                </a:solidFill>
                <a:latin typeface="微软雅黑" panose="020B0503020204020204" pitchFamily="34" charset="-122"/>
                <a:ea typeface="微软雅黑" panose="020B0503020204020204" pitchFamily="34" charset="-122"/>
              </a:rPr>
              <a:t>，将</a:t>
            </a:r>
            <a:r>
              <a:rPr lang="zh-CN" altLang="en-US" sz="2300" kern="0" dirty="0">
                <a:solidFill>
                  <a:srgbClr val="FF0000"/>
                </a:solidFill>
                <a:latin typeface="微软雅黑" panose="020B0503020204020204" pitchFamily="34" charset="-122"/>
                <a:ea typeface="微软雅黑" panose="020B0503020204020204" pitchFamily="34" charset="-122"/>
              </a:rPr>
              <a:t>原始张量分解为多个低秩张量</a:t>
            </a:r>
            <a:r>
              <a:rPr lang="zh-CN" altLang="en-US" sz="2300" kern="0" dirty="0">
                <a:solidFill>
                  <a:srgbClr val="002060"/>
                </a:solidFill>
                <a:latin typeface="微软雅黑" panose="020B0503020204020204" pitchFamily="34" charset="-122"/>
                <a:ea typeface="微软雅黑" panose="020B0503020204020204" pitchFamily="34" charset="-122"/>
              </a:rPr>
              <a:t>，</a:t>
            </a:r>
            <a:r>
              <a:rPr lang="zh-CN" altLang="en-US" sz="2300" kern="0" dirty="0">
                <a:solidFill>
                  <a:srgbClr val="FF0000"/>
                </a:solidFill>
                <a:latin typeface="微软雅黑" panose="020B0503020204020204" pitchFamily="34" charset="-122"/>
                <a:ea typeface="微软雅黑" panose="020B0503020204020204" pitchFamily="34" charset="-122"/>
              </a:rPr>
              <a:t>减少参数数量与计算次数</a:t>
            </a:r>
            <a:endParaRPr lang="en-US" altLang="zh-CN" sz="2300" kern="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r>
              <a:rPr lang="en-US" altLang="zh-CN" sz="7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7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SVD</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分解（奇异值分解）</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buClr>
                <a:srgbClr val="002060"/>
              </a:buClr>
              <a:buNone/>
            </a:pPr>
            <a:r>
              <a:rPr lang="en-US" altLang="zh-CN" sz="6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6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CP</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分解</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buClr>
                <a:srgbClr val="002060"/>
              </a:buClr>
              <a:buNone/>
            </a:pPr>
            <a:r>
              <a:rPr lang="en-US" altLang="zh-CN" sz="6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6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Tucker</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分解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0" name="矩形 9"/>
          <p:cNvSpPr/>
          <p:nvPr/>
        </p:nvSpPr>
        <p:spPr>
          <a:xfrm>
            <a:off x="335742" y="980728"/>
            <a:ext cx="11665296" cy="3816424"/>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5" name="图片 14"/>
          <p:cNvPicPr>
            <a:picLocks noChangeAspect="1"/>
          </p:cNvPicPr>
          <p:nvPr/>
        </p:nvPicPr>
        <p:blipFill>
          <a:blip r:embed="rId1"/>
          <a:stretch>
            <a:fillRect/>
          </a:stretch>
        </p:blipFill>
        <p:spPr>
          <a:xfrm>
            <a:off x="645715" y="3778564"/>
            <a:ext cx="5450285" cy="1877771"/>
          </a:xfrm>
          <a:prstGeom prst="rect">
            <a:avLst/>
          </a:prstGeom>
        </p:spPr>
      </p:pic>
      <p:pic>
        <p:nvPicPr>
          <p:cNvPr id="16" name="图片 15"/>
          <p:cNvPicPr>
            <a:picLocks noChangeAspect="1"/>
          </p:cNvPicPr>
          <p:nvPr/>
        </p:nvPicPr>
        <p:blipFill>
          <a:blip r:embed="rId2"/>
          <a:stretch>
            <a:fillRect/>
          </a:stretch>
        </p:blipFill>
        <p:spPr>
          <a:xfrm>
            <a:off x="7330521" y="3726189"/>
            <a:ext cx="4215764" cy="2485739"/>
          </a:xfrm>
          <a:prstGeom prst="rect">
            <a:avLst/>
          </a:prstGeom>
        </p:spPr>
      </p:pic>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基于矩阵分解的模型压缩</a:t>
            </a:r>
            <a:endParaRPr lang="zh-CN" altLang="en-US" sz="3600" b="1" dirty="0"/>
          </a:p>
        </p:txBody>
      </p:sp>
      <p:sp>
        <p:nvSpPr>
          <p:cNvPr id="4" name="TextBox 3"/>
          <p:cNvSpPr txBox="1"/>
          <p:nvPr/>
        </p:nvSpPr>
        <p:spPr>
          <a:xfrm>
            <a:off x="5548180" y="6071540"/>
            <a:ext cx="2330161" cy="400110"/>
          </a:xfrm>
          <a:prstGeom prst="rect">
            <a:avLst/>
          </a:prstGeom>
          <a:noFill/>
        </p:spPr>
        <p:txBody>
          <a:bodyPr wrap="square" rtlCol="0">
            <a:spAutoFit/>
          </a:bodyPr>
          <a:lstStyle/>
          <a:p>
            <a:pPr defTabSz="913765"/>
            <a:r>
              <a:rPr lang="zh-CN" altLang="en-US" sz="2000" b="1" dirty="0">
                <a:solidFill>
                  <a:srgbClr val="002060"/>
                </a:solidFill>
                <a:latin typeface="微软雅黑" panose="020B0503020204020204" pitchFamily="34" charset="-122"/>
                <a:ea typeface="微软雅黑" panose="020B0503020204020204" pitchFamily="34" charset="-122"/>
              </a:rPr>
              <a:t>张量分解</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bwMode="auto">
          <a:xfrm>
            <a:off x="407368" y="980726"/>
            <a:ext cx="11665296" cy="187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a:solidFill>
                  <a:srgbClr val="002060"/>
                </a:solidFill>
                <a:latin typeface="微软雅黑" panose="020B0503020204020204" pitchFamily="34" charset="-122"/>
                <a:ea typeface="微软雅黑" panose="020B0503020204020204" pitchFamily="34" charset="-122"/>
              </a:rPr>
              <a:t>SVD</a:t>
            </a:r>
            <a:r>
              <a:rPr lang="zh-CN" altLang="en-US" sz="2300" b="1" dirty="0">
                <a:solidFill>
                  <a:srgbClr val="002060"/>
                </a:solidFill>
                <a:latin typeface="微软雅黑" panose="020B0503020204020204" pitchFamily="34" charset="-122"/>
                <a:ea typeface="微软雅黑" panose="020B0503020204020204" pitchFamily="34" charset="-122"/>
              </a:rPr>
              <a:t>分解：</a:t>
            </a:r>
            <a:endParaRPr lang="en-US" altLang="zh-CN" sz="2300" b="1"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b="1"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2606277" y="1607283"/>
          <a:ext cx="2990135" cy="861159"/>
        </p:xfrm>
        <a:graphic>
          <a:graphicData uri="http://schemas.openxmlformats.org/presentationml/2006/ole">
            <mc:AlternateContent xmlns:mc="http://schemas.openxmlformats.org/markup-compatibility/2006">
              <mc:Choice xmlns:v="urn:schemas-microsoft-com:vml" Requires="v">
                <p:oleObj spid="_x0000_s3" name="Equation" r:id="rId1" imgW="38100000" imgH="10972800" progId="Equation.DSMT4">
                  <p:embed/>
                </p:oleObj>
              </mc:Choice>
              <mc:Fallback>
                <p:oleObj name="Equation" r:id="rId1" imgW="38100000" imgH="10972800" progId="Equation.DSMT4">
                  <p:embed/>
                  <p:pic>
                    <p:nvPicPr>
                      <p:cNvPr id="0" name="对象 6"/>
                      <p:cNvPicPr/>
                      <p:nvPr/>
                    </p:nvPicPr>
                    <p:blipFill>
                      <a:blip r:embed="rId2"/>
                      <a:stretch>
                        <a:fillRect/>
                      </a:stretch>
                    </p:blipFill>
                    <p:spPr>
                      <a:xfrm>
                        <a:off x="2606277" y="1607283"/>
                        <a:ext cx="2990135" cy="86115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096000" y="1414072"/>
          <a:ext cx="3982009" cy="1247582"/>
        </p:xfrm>
        <a:graphic>
          <a:graphicData uri="http://schemas.openxmlformats.org/presentationml/2006/ole">
            <mc:AlternateContent xmlns:mc="http://schemas.openxmlformats.org/markup-compatibility/2006">
              <mc:Choice xmlns:v="urn:schemas-microsoft-com:vml" Requires="v">
                <p:oleObj spid="_x0000_s4" name="Equation" r:id="rId3" imgW="71018400" imgH="22250400" progId="Equation.DSMT4">
                  <p:embed/>
                </p:oleObj>
              </mc:Choice>
              <mc:Fallback>
                <p:oleObj name="Equation" r:id="rId3" imgW="71018400" imgH="22250400" progId="Equation.DSMT4">
                  <p:embed/>
                  <p:pic>
                    <p:nvPicPr>
                      <p:cNvPr id="0" name="对象 7"/>
                      <p:cNvPicPr/>
                      <p:nvPr/>
                    </p:nvPicPr>
                    <p:blipFill>
                      <a:blip r:embed="rId4"/>
                      <a:stretch>
                        <a:fillRect/>
                      </a:stretch>
                    </p:blipFill>
                    <p:spPr>
                      <a:xfrm>
                        <a:off x="6096000" y="1414072"/>
                        <a:ext cx="3982009" cy="1247582"/>
                      </a:xfrm>
                      <a:prstGeom prst="rect">
                        <a:avLst/>
                      </a:prstGeom>
                    </p:spPr>
                  </p:pic>
                </p:oleObj>
              </mc:Fallback>
            </mc:AlternateContent>
          </a:graphicData>
        </a:graphic>
      </p:graphicFrame>
      <p:sp>
        <p:nvSpPr>
          <p:cNvPr id="21" name="矩形 20"/>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 </a:t>
            </a:r>
            <a:r>
              <a:rPr kumimoji="1" lang="zh-CN" altLang="en-US" sz="3600" b="1" dirty="0">
                <a:solidFill>
                  <a:srgbClr val="002060"/>
                </a:solidFill>
                <a:latin typeface="微软雅黑" panose="020B0503020204020204" pitchFamily="34" charset="-122"/>
                <a:ea typeface="微软雅黑" panose="020B0503020204020204" pitchFamily="34" charset="-122"/>
              </a:rPr>
              <a:t>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SVD</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1094" y="3450649"/>
            <a:ext cx="7957843" cy="2679435"/>
          </a:xfrm>
          <a:prstGeom prst="rect">
            <a:avLst/>
          </a:prstGeom>
        </p:spPr>
      </p:pic>
      <p:sp>
        <p:nvSpPr>
          <p:cNvPr id="11" name="内容占位符 2"/>
          <p:cNvSpPr txBox="1"/>
          <p:nvPr/>
        </p:nvSpPr>
        <p:spPr bwMode="auto">
          <a:xfrm>
            <a:off x="407368" y="3015662"/>
            <a:ext cx="11665296" cy="62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dirty="0">
                <a:solidFill>
                  <a:srgbClr val="002060"/>
                </a:solidFill>
                <a:latin typeface="微软雅黑" panose="020B0503020204020204" pitchFamily="34" charset="-122"/>
                <a:ea typeface="微软雅黑" panose="020B0503020204020204" pitchFamily="34" charset="-122"/>
              </a:rPr>
              <a:t>例子</a:t>
            </a: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b="1"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1775520" y="1844824"/>
            <a:ext cx="9336360" cy="3630092"/>
          </a:xfrm>
        </p:spPr>
        <p:txBody>
          <a:bodyPr/>
          <a:lstStyle/>
          <a:p>
            <a:pPr algn="l">
              <a:lnSpc>
                <a:spcPct val="130000"/>
              </a:lnSpc>
            </a:pP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4.0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概述</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4.1 </a:t>
            </a:r>
            <a:r>
              <a:rPr kumimoji="1" lang="zh-CN" altLang="en-US" dirty="0">
                <a:solidFill>
                  <a:srgbClr val="002060"/>
                </a:solidFill>
                <a:latin typeface="微软雅黑" panose="020B0503020204020204" pitchFamily="34" charset="-122"/>
                <a:ea typeface="微软雅黑" panose="020B0503020204020204" pitchFamily="34" charset="-122"/>
              </a:rPr>
              <a:t>模型量化技术 </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4.2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模型压缩技术</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4.3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轻量化模型</a:t>
            </a:r>
            <a:endParaRPr kumimoji="1" lang="zh-CN" altLang="en-US" sz="4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本章安排</a:t>
            </a:r>
            <a:endParaRPr lang="zh-CN" altLang="en-US" sz="3600" b="1" dirty="0"/>
          </a:p>
        </p:txBody>
      </p:sp>
    </p:spTree>
  </p:cSld>
  <p:clrMapOvr>
    <a:masterClrMapping/>
  </p:clrMapOvr>
  <p:transition spd="slow" advTm="602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61390" y="2618233"/>
            <a:ext cx="3705077" cy="3619079"/>
          </a:xfrm>
          <a:prstGeom prst="rect">
            <a:avLst/>
          </a:prstGeom>
        </p:spPr>
      </p:pic>
      <p:sp>
        <p:nvSpPr>
          <p:cNvPr id="22" name="矩形 21"/>
          <p:cNvSpPr/>
          <p:nvPr/>
        </p:nvSpPr>
        <p:spPr bwMode="auto">
          <a:xfrm>
            <a:off x="1199456" y="2596575"/>
            <a:ext cx="2232248" cy="889535"/>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23" name="图片 22"/>
          <p:cNvPicPr>
            <a:picLocks noChangeAspect="1"/>
          </p:cNvPicPr>
          <p:nvPr/>
        </p:nvPicPr>
        <p:blipFill rotWithShape="1">
          <a:blip r:embed="rId2"/>
          <a:srcRect r="2941" b="4609"/>
          <a:stretch>
            <a:fillRect/>
          </a:stretch>
        </p:blipFill>
        <p:spPr>
          <a:xfrm>
            <a:off x="4511824" y="2293416"/>
            <a:ext cx="2376264" cy="2945723"/>
          </a:xfrm>
          <a:prstGeom prst="rect">
            <a:avLst/>
          </a:prstGeom>
        </p:spPr>
      </p:pic>
      <p:sp>
        <p:nvSpPr>
          <p:cNvPr id="24" name="箭头: 右 23"/>
          <p:cNvSpPr/>
          <p:nvPr/>
        </p:nvSpPr>
        <p:spPr bwMode="auto">
          <a:xfrm>
            <a:off x="3736070" y="3041342"/>
            <a:ext cx="576064" cy="288032"/>
          </a:xfrm>
          <a:prstGeom prst="right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7440946" y="2885945"/>
                <a:ext cx="4480830" cy="1106805"/>
              </a:xfrm>
              <a:prstGeom prst="rect">
                <a:avLst/>
              </a:prstGeom>
              <a:noFill/>
              <a:ln w="38100" cmpd="dbl" algn="ctr">
                <a:noFill/>
                <a:miter lim="800000"/>
              </a:ln>
              <a:effectLst/>
            </p:spPr>
            <p:txBody>
              <a:bodyPr wrap="square">
                <a:spAutoFit/>
              </a:bodyPr>
              <a:lstStyle/>
              <a:p>
                <a:pPr>
                  <a:lnSpc>
                    <a:spcPct val="150000"/>
                  </a:lnSpc>
                  <a:buClr>
                    <a:srgbClr val="002060"/>
                  </a:buClr>
                </a:pPr>
                <a:r>
                  <a:rPr lang="en-US" altLang="zh-CN" sz="2000" b="1" dirty="0">
                    <a:solidFill>
                      <a:srgbClr val="002060"/>
                    </a:solidFill>
                    <a:latin typeface="微软雅黑" panose="020B0503020204020204" pitchFamily="34" charset="-122"/>
                    <a:ea typeface="微软雅黑" panose="020B0503020204020204" pitchFamily="34" charset="-122"/>
                  </a:rPr>
                  <a:t>FC</a:t>
                </a:r>
                <a:r>
                  <a:rPr lang="zh-CN" altLang="en-US" sz="2000" b="1" dirty="0">
                    <a:solidFill>
                      <a:srgbClr val="002060"/>
                    </a:solidFill>
                    <a:latin typeface="微软雅黑" panose="020B0503020204020204" pitchFamily="34" charset="-122"/>
                    <a:ea typeface="微软雅黑" panose="020B0503020204020204" pitchFamily="34" charset="-122"/>
                  </a:rPr>
                  <a:t>层本质是向量的线性变换</a:t>
                </a:r>
                <a:endParaRPr lang="zh-CN" altLang="en-US" sz="2000" b="1" dirty="0">
                  <a:solidFill>
                    <a:srgbClr val="002060"/>
                  </a:solidFill>
                  <a:latin typeface="微软雅黑" panose="020B0503020204020204" pitchFamily="34" charset="-122"/>
                  <a:ea typeface="微软雅黑" panose="020B0503020204020204" pitchFamily="34" charset="-122"/>
                </a:endParaRPr>
              </a:p>
              <a:p>
                <a:pPr>
                  <a:lnSpc>
                    <a:spcPct val="150000"/>
                  </a:lnSpc>
                  <a:buClr>
                    <a:srgbClr val="002060"/>
                  </a:buClr>
                </a:pPr>
                <a14:m>
                  <m:oMathPara xmlns:m="http://schemas.openxmlformats.org/officeDocument/2006/math">
                    <m:oMathParaPr>
                      <m:jc m:val="centerGroup"/>
                    </m:oMathParaPr>
                    <m:oMath xmlns:m="http://schemas.openxmlformats.org/officeDocument/2006/math">
                      <m:r>
                        <a:rPr lang="en-US" altLang="zh-CN" b="1" i="1" dirty="0" smtClean="0">
                          <a:solidFill>
                            <a:srgbClr val="C00000"/>
                          </a:solidFill>
                          <a:latin typeface="Cambria Math" panose="02040503050406030204" pitchFamily="18" charset="0"/>
                          <a:ea typeface="微软雅黑" panose="020B0503020204020204" pitchFamily="34" charset="-122"/>
                        </a:rPr>
                        <m:t>𝒚</m:t>
                      </m:r>
                      <m:r>
                        <a:rPr lang="en-US" altLang="zh-CN" b="1" i="1" dirty="0" smtClean="0">
                          <a:solidFill>
                            <a:srgbClr val="C00000"/>
                          </a:solidFill>
                          <a:latin typeface="Cambria Math" panose="02040503050406030204" pitchFamily="18" charset="0"/>
                          <a:ea typeface="微软雅黑" panose="020B0503020204020204" pitchFamily="34" charset="-122"/>
                        </a:rPr>
                        <m:t>=</m:t>
                      </m:r>
                      <m:r>
                        <a:rPr lang="en-US" altLang="zh-CN" b="1" i="1" dirty="0" err="1" smtClean="0">
                          <a:solidFill>
                            <a:srgbClr val="C00000"/>
                          </a:solidFill>
                          <a:latin typeface="Cambria Math" panose="02040503050406030204" pitchFamily="18" charset="0"/>
                          <a:ea typeface="微软雅黑" panose="020B0503020204020204" pitchFamily="34" charset="-122"/>
                        </a:rPr>
                        <m:t>𝑾𝒙</m:t>
                      </m:r>
                    </m:oMath>
                  </m:oMathPara>
                </a14:m>
                <a:endParaRPr lang="en-US" altLang="zh-CN" b="1" dirty="0">
                  <a:solidFill>
                    <a:srgbClr val="C00000"/>
                  </a:solidFill>
                  <a:latin typeface="微软雅黑" panose="020B0503020204020204" pitchFamily="34" charset="-122"/>
                  <a:ea typeface="微软雅黑" panose="020B0503020204020204" pitchFamily="34" charset="-122"/>
                </a:endParaRPr>
              </a:p>
            </p:txBody>
          </p:sp>
        </mc:Choice>
        <mc:Fallback>
          <p:sp>
            <p:nvSpPr>
              <p:cNvPr id="25" name="文本框 24"/>
              <p:cNvSpPr txBox="1">
                <a:spLocks noRot="1" noChangeAspect="1" noMove="1" noResize="1" noEditPoints="1" noAdjustHandles="1" noChangeArrowheads="1" noChangeShapeType="1" noTextEdit="1"/>
              </p:cNvSpPr>
              <p:nvPr/>
            </p:nvSpPr>
            <p:spPr bwMode="auto">
              <a:xfrm>
                <a:off x="7440946" y="2885945"/>
                <a:ext cx="4480830" cy="1106805"/>
              </a:xfrm>
              <a:prstGeom prst="rect">
                <a:avLst/>
              </a:prstGeom>
              <a:blipFill rotWithShape="1">
                <a:blip r:embed="rId3"/>
                <a:stretch>
                  <a:fillRect t="-46" r="6" b="46"/>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bwMode="auto">
              <a:xfrm>
                <a:off x="7591834" y="4027498"/>
                <a:ext cx="4480830" cy="415498"/>
              </a:xfrm>
              <a:prstGeom prst="rect">
                <a:avLst/>
              </a:prstGeom>
              <a:noFill/>
              <a:ln w="38100" cmpd="dbl" algn="ctr">
                <a:noFill/>
                <a:miter lim="800000"/>
              </a:ln>
              <a:effectLst/>
            </p:spPr>
            <p:txBody>
              <a:bodyPr wrap="square">
                <a:spAutoFit/>
              </a:bodyPr>
              <a:lstStyle/>
              <a:p>
                <a:pPr>
                  <a:lnSpc>
                    <a:spcPct val="150000"/>
                  </a:lnSpc>
                  <a:buClr>
                    <a:srgbClr val="002060"/>
                  </a:buClr>
                </a:pPr>
                <a14:m>
                  <m:oMathPara xmlns:m="http://schemas.openxmlformats.org/officeDocument/2006/math">
                    <m:oMathParaPr>
                      <m:jc m:val="centerGroup"/>
                    </m:oMathParaPr>
                    <m:oMath xmlns:m="http://schemas.openxmlformats.org/officeDocument/2006/math">
                      <m:r>
                        <a:rPr lang="en-US" altLang="zh-CN" sz="1400" b="1" i="0" dirty="0" smtClean="0">
                          <a:solidFill>
                            <a:srgbClr val="002060"/>
                          </a:solidFill>
                          <a:latin typeface="Cambria Math" panose="02040503050406030204" pitchFamily="18" charset="0"/>
                          <a:ea typeface="微软雅黑" panose="020B0503020204020204" pitchFamily="34" charset="-122"/>
                        </a:rPr>
                        <m:t>𝐑𝐎𝐈</m:t>
                      </m:r>
                      <m:r>
                        <a:rPr lang="en-US" altLang="zh-CN" sz="1400" b="1" i="0" dirty="0" smtClean="0">
                          <a:solidFill>
                            <a:srgbClr val="002060"/>
                          </a:solidFill>
                          <a:latin typeface="Cambria Math" panose="02040503050406030204" pitchFamily="18" charset="0"/>
                          <a:ea typeface="微软雅黑" panose="020B0503020204020204" pitchFamily="34" charset="-122"/>
                        </a:rPr>
                        <m:t>=</m:t>
                      </m:r>
                      <m:r>
                        <a:rPr lang="en-US" altLang="zh-CN" sz="1400" b="1" i="0" dirty="0" smtClean="0">
                          <a:solidFill>
                            <a:srgbClr val="002060"/>
                          </a:solidFill>
                          <a:latin typeface="Cambria Math" panose="02040503050406030204" pitchFamily="18" charset="0"/>
                          <a:ea typeface="微软雅黑" panose="020B0503020204020204" pitchFamily="34" charset="-122"/>
                        </a:rPr>
                        <m:t>𝟐𝟎𝟎𝟎</m:t>
                      </m:r>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𝒅𝒊𝒗</m:t>
                      </m:r>
                      <m:d>
                        <m:dPr>
                          <m:ctrlPr>
                            <a:rPr lang="en-US" altLang="zh-CN" sz="1400" b="1" i="1" dirty="0" smtClean="0">
                              <a:solidFill>
                                <a:srgbClr val="002060"/>
                              </a:solidFill>
                              <a:latin typeface="Cambria Math" panose="02040503050406030204" pitchFamily="18" charset="0"/>
                              <a:ea typeface="微软雅黑" panose="020B0503020204020204" pitchFamily="34" charset="-122"/>
                            </a:rPr>
                          </m:ctrlPr>
                        </m:dPr>
                        <m:e>
                          <m:r>
                            <a:rPr lang="en-US" altLang="zh-CN" sz="1400" b="1" i="1" dirty="0" smtClean="0">
                              <a:solidFill>
                                <a:srgbClr val="002060"/>
                              </a:solidFill>
                              <a:latin typeface="Cambria Math" panose="02040503050406030204" pitchFamily="18" charset="0"/>
                              <a:ea typeface="微软雅黑" panose="020B0503020204020204" pitchFamily="34" charset="-122"/>
                            </a:rPr>
                            <m:t>𝒚</m:t>
                          </m:r>
                        </m:e>
                      </m:d>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𝟐𝟒</m:t>
                      </m:r>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𝒍</m:t>
                      </m:r>
                      <m:r>
                        <a:rPr lang="en-US" altLang="zh-CN" sz="1400" b="1" i="1" dirty="0" smtClean="0">
                          <a:solidFill>
                            <a:srgbClr val="002060"/>
                          </a:solidFill>
                          <a:latin typeface="Cambria Math" panose="02040503050406030204" pitchFamily="18" charset="0"/>
                          <a:ea typeface="微软雅黑" panose="020B0503020204020204" pitchFamily="34" charset="-122"/>
                        </a:rPr>
                        <m:t>) </m:t>
                      </m:r>
                      <m:r>
                        <a:rPr lang="en-US" altLang="zh-CN" sz="1400" b="1" i="1" dirty="0" smtClean="0">
                          <a:solidFill>
                            <a:srgbClr val="002060"/>
                          </a:solidFill>
                          <a:latin typeface="Cambria Math" panose="02040503050406030204" pitchFamily="18" charset="0"/>
                          <a:ea typeface="微软雅黑" panose="020B0503020204020204" pitchFamily="34" charset="-122"/>
                        </a:rPr>
                        <m:t>𝒐𝒓</m:t>
                      </m:r>
                      <m:r>
                        <a:rPr lang="en-US" altLang="zh-CN" sz="1400" b="1" i="1" dirty="0" smtClean="0">
                          <a:solidFill>
                            <a:srgbClr val="002060"/>
                          </a:solidFill>
                          <a:latin typeface="Cambria Math" panose="02040503050406030204" pitchFamily="18" charset="0"/>
                          <a:ea typeface="微软雅黑" panose="020B0503020204020204" pitchFamily="34" charset="-122"/>
                        </a:rPr>
                        <m:t> </m:t>
                      </m:r>
                      <m:r>
                        <a:rPr lang="en-US" altLang="zh-CN" sz="1400" b="1" i="1" dirty="0" smtClean="0">
                          <a:solidFill>
                            <a:srgbClr val="002060"/>
                          </a:solidFill>
                          <a:latin typeface="Cambria Math" panose="02040503050406030204" pitchFamily="18" charset="0"/>
                          <a:ea typeface="微软雅黑" panose="020B0503020204020204" pitchFamily="34" charset="-122"/>
                        </a:rPr>
                        <m:t>𝟖𝟏</m:t>
                      </m:r>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𝒄</m:t>
                      </m:r>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𝒅𝒊𝒗</m:t>
                      </m:r>
                      <m:d>
                        <m:dPr>
                          <m:ctrlPr>
                            <a:rPr lang="en-US" altLang="zh-CN" sz="1400" b="1" i="1" dirty="0" smtClean="0">
                              <a:solidFill>
                                <a:srgbClr val="002060"/>
                              </a:solidFill>
                              <a:latin typeface="Cambria Math" panose="02040503050406030204" pitchFamily="18" charset="0"/>
                              <a:ea typeface="微软雅黑" panose="020B0503020204020204" pitchFamily="34" charset="-122"/>
                            </a:rPr>
                          </m:ctrlPr>
                        </m:dPr>
                        <m:e>
                          <m:r>
                            <a:rPr lang="en-US" altLang="zh-CN" sz="1400" b="1" i="1" dirty="0" smtClean="0">
                              <a:solidFill>
                                <a:srgbClr val="002060"/>
                              </a:solidFill>
                              <a:latin typeface="Cambria Math" panose="02040503050406030204" pitchFamily="18" charset="0"/>
                              <a:ea typeface="微软雅黑" panose="020B0503020204020204" pitchFamily="34" charset="-122"/>
                            </a:rPr>
                            <m:t>𝒙</m:t>
                          </m:r>
                        </m:e>
                      </m:d>
                      <m:r>
                        <a:rPr lang="en-US" altLang="zh-CN" sz="1400" b="1" i="1" dirty="0" smtClean="0">
                          <a:solidFill>
                            <a:srgbClr val="002060"/>
                          </a:solidFill>
                          <a:latin typeface="Cambria Math" panose="02040503050406030204" pitchFamily="18" charset="0"/>
                          <a:ea typeface="微软雅黑" panose="020B0503020204020204" pitchFamily="34" charset="-122"/>
                        </a:rPr>
                        <m:t>=</m:t>
                      </m:r>
                      <m:r>
                        <a:rPr lang="en-US" altLang="zh-CN" sz="1400" b="1" i="1" dirty="0" smtClean="0">
                          <a:solidFill>
                            <a:srgbClr val="002060"/>
                          </a:solidFill>
                          <a:latin typeface="Cambria Math" panose="02040503050406030204" pitchFamily="18" charset="0"/>
                          <a:ea typeface="微软雅黑" panose="020B0503020204020204" pitchFamily="34" charset="-122"/>
                        </a:rPr>
                        <m:t>𝟒𝟎𝟗𝟔</m:t>
                      </m:r>
                    </m:oMath>
                  </m:oMathPara>
                </a14:m>
                <a:endParaRPr lang="en-US" altLang="zh-CN" sz="1400" b="1" dirty="0">
                  <a:solidFill>
                    <a:srgbClr val="C00000"/>
                  </a:solidFill>
                  <a:latin typeface="微软雅黑" panose="020B0503020204020204" pitchFamily="34" charset="-122"/>
                  <a:ea typeface="微软雅黑" panose="020B0503020204020204" pitchFamily="34" charset="-122"/>
                </a:endParaRPr>
              </a:p>
            </p:txBody>
          </p:sp>
        </mc:Choice>
        <mc:Fallback>
          <p:sp>
            <p:nvSpPr>
              <p:cNvPr id="27" name="文本框 26"/>
              <p:cNvSpPr txBox="1">
                <a:spLocks noRot="1" noChangeAspect="1" noMove="1" noResize="1" noEditPoints="1" noAdjustHandles="1" noChangeArrowheads="1" noChangeShapeType="1" noTextEdit="1"/>
              </p:cNvSpPr>
              <p:nvPr/>
            </p:nvSpPr>
            <p:spPr bwMode="auto">
              <a:xfrm>
                <a:off x="7591834" y="4027498"/>
                <a:ext cx="4480830" cy="415498"/>
              </a:xfrm>
              <a:prstGeom prst="rect">
                <a:avLst/>
              </a:prstGeom>
              <a:blipFill rotWithShape="1">
                <a:blip r:embed="rId4"/>
                <a:stretch>
                  <a:fillRect l="-9" t="-79" r="1" b="129"/>
                </a:stretch>
              </a:blipFill>
              <a:ln w="38100" cmpd="dbl" algn="ctr">
                <a:noFill/>
                <a:miter lim="800000"/>
              </a:ln>
              <a:effectLst/>
            </p:spPr>
            <p:txBody>
              <a:bodyPr/>
              <a:lstStyle/>
              <a:p>
                <a:r>
                  <a:rPr lang="zh-CN" altLang="en-US">
                    <a:noFill/>
                  </a:rPr>
                  <a:t> </a:t>
                </a:r>
              </a:p>
            </p:txBody>
          </p:sp>
        </mc:Fallback>
      </mc:AlternateContent>
      <p:sp>
        <p:nvSpPr>
          <p:cNvPr id="28" name="文本框 27"/>
          <p:cNvSpPr txBox="1"/>
          <p:nvPr/>
        </p:nvSpPr>
        <p:spPr bwMode="auto">
          <a:xfrm>
            <a:off x="7449128" y="4440162"/>
            <a:ext cx="4480830" cy="499624"/>
          </a:xfrm>
          <a:prstGeom prst="rect">
            <a:avLst/>
          </a:prstGeom>
          <a:noFill/>
          <a:ln w="38100" cmpd="dbl" algn="ctr">
            <a:noFill/>
            <a:miter lim="800000"/>
          </a:ln>
          <a:effectLst/>
        </p:spPr>
        <p:txBody>
          <a:bodyPr wrap="square">
            <a:spAutoFit/>
          </a:bodyPr>
          <a:lstStyle/>
          <a:p>
            <a:pPr>
              <a:lnSpc>
                <a:spcPct val="150000"/>
              </a:lnSpc>
              <a:buClr>
                <a:srgbClr val="002060"/>
              </a:buClr>
            </a:pPr>
            <a:r>
              <a:rPr lang="zh-CN" altLang="en-US" sz="2000" b="1" dirty="0">
                <a:solidFill>
                  <a:srgbClr val="C00000"/>
                </a:solidFill>
                <a:latin typeface="微软雅黑" panose="020B0503020204020204" pitchFamily="34" charset="-122"/>
                <a:ea typeface="微软雅黑" panose="020B0503020204020204" pitchFamily="34" charset="-122"/>
              </a:rPr>
              <a:t>位置预测计算量超</a:t>
            </a:r>
            <a:r>
              <a:rPr lang="en-US" altLang="zh-CN" sz="2000" b="1" dirty="0">
                <a:solidFill>
                  <a:srgbClr val="C00000"/>
                </a:solidFill>
                <a:latin typeface="微软雅黑" panose="020B0503020204020204" pitchFamily="34" charset="-122"/>
                <a:ea typeface="微软雅黑" panose="020B0503020204020204" pitchFamily="34" charset="-122"/>
              </a:rPr>
              <a:t>6.8</a:t>
            </a:r>
            <a:r>
              <a:rPr lang="zh-CN" altLang="en-US" sz="2000" b="1" dirty="0">
                <a:solidFill>
                  <a:srgbClr val="C00000"/>
                </a:solidFill>
                <a:latin typeface="微软雅黑" panose="020B0503020204020204" pitchFamily="34" charset="-122"/>
                <a:ea typeface="微软雅黑" panose="020B0503020204020204" pitchFamily="34" charset="-122"/>
              </a:rPr>
              <a:t>亿次</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SVD</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p:cxnSp>
        <p:nvCxnSpPr>
          <p:cNvPr id="3" name="Straight Connector 2"/>
          <p:cNvCxnSpPr/>
          <p:nvPr/>
        </p:nvCxnSpPr>
        <p:spPr bwMode="auto">
          <a:xfrm>
            <a:off x="119336" y="6597352"/>
            <a:ext cx="8784976"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3"/>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S. Ren et al. “Faster R-CNN: Towards Real-Time Object Detection with Region Proposal Networks.” IEEE TPAMI,</a:t>
            </a:r>
            <a:r>
              <a:rPr lang="zh-CN" altLang="en-US" sz="1100" dirty="0">
                <a:solidFill>
                  <a:srgbClr val="5F6368"/>
                </a:solidFill>
                <a:latin typeface="Arial" panose="020B0604020202020204" pitchFamily="34" charset="0"/>
              </a:rPr>
              <a:t> </a:t>
            </a:r>
            <a:r>
              <a:rPr lang="en-US" altLang="zh-CN" sz="1100" dirty="0">
                <a:solidFill>
                  <a:srgbClr val="5F6368"/>
                </a:solidFill>
                <a:latin typeface="Arial" panose="020B0604020202020204" pitchFamily="34" charset="0"/>
              </a:rPr>
              <a:t>2015</a:t>
            </a:r>
            <a:endParaRPr lang="zh-CN" altLang="zh-CN" sz="1100" dirty="0">
              <a:latin typeface="Arial" panose="020B0604020202020204" pitchFamily="34" charset="0"/>
            </a:endParaRPr>
          </a:p>
        </p:txBody>
      </p:sp>
      <p:sp>
        <p:nvSpPr>
          <p:cNvPr id="6" name="内容占位符 2"/>
          <p:cNvSpPr txBox="1"/>
          <p:nvPr/>
        </p:nvSpPr>
        <p:spPr bwMode="auto">
          <a:xfrm>
            <a:off x="407035" y="980440"/>
            <a:ext cx="11665585" cy="118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全连接层</a:t>
            </a:r>
            <a:r>
              <a:rPr lang="en-US" altLang="zh-CN" sz="2300" dirty="0">
                <a:solidFill>
                  <a:srgbClr val="002060"/>
                </a:solidFill>
                <a:latin typeface="微软雅黑" panose="020B0503020204020204" pitchFamily="34" charset="-122"/>
                <a:ea typeface="微软雅黑" panose="020B0503020204020204" pitchFamily="34" charset="-122"/>
              </a:rPr>
              <a:t>SVD</a:t>
            </a:r>
            <a:r>
              <a:rPr lang="zh-CN" altLang="en-US" sz="2300" dirty="0">
                <a:solidFill>
                  <a:srgbClr val="002060"/>
                </a:solidFill>
                <a:latin typeface="微软雅黑" panose="020B0503020204020204" pitchFamily="34" charset="-122"/>
                <a:ea typeface="微软雅黑" panose="020B0503020204020204" pitchFamily="34" charset="-122"/>
              </a:rPr>
              <a:t>分解</a:t>
            </a: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原理</a:t>
            </a:r>
            <a:r>
              <a:rPr lang="zh-CN" altLang="en-US" sz="2300" dirty="0">
                <a:solidFill>
                  <a:srgbClr val="002060"/>
                </a:solidFill>
                <a:ea typeface="微软雅黑" panose="020B0503020204020204" pitchFamily="34" charset="-122"/>
              </a:rPr>
              <a:t>：</a:t>
            </a:r>
            <a:r>
              <a:rPr lang="zh-CN" altLang="en-US" sz="2300" dirty="0">
                <a:solidFill>
                  <a:srgbClr val="002060"/>
                </a:solidFill>
                <a:latin typeface="微软雅黑" panose="020B0503020204020204" pitchFamily="34" charset="-122"/>
                <a:ea typeface="微软雅黑" panose="020B0503020204020204" pitchFamily="34" charset="-122"/>
              </a:rPr>
              <a:t>使用</a:t>
            </a:r>
            <a:r>
              <a:rPr lang="en-US" altLang="zh-CN" sz="2300" dirty="0">
                <a:solidFill>
                  <a:srgbClr val="002060"/>
                </a:solidFill>
                <a:latin typeface="微软雅黑" panose="020B0503020204020204" pitchFamily="34" charset="-122"/>
                <a:ea typeface="微软雅黑" panose="020B0503020204020204" pitchFamily="34" charset="-122"/>
              </a:rPr>
              <a:t>FC</a:t>
            </a:r>
            <a:r>
              <a:rPr lang="zh-CN" altLang="en-US" sz="2300" dirty="0">
                <a:solidFill>
                  <a:srgbClr val="002060"/>
                </a:solidFill>
                <a:latin typeface="微软雅黑" panose="020B0503020204020204" pitchFamily="34" charset="-122"/>
                <a:ea typeface="微软雅黑" panose="020B0503020204020204" pitchFamily="34" charset="-122"/>
              </a:rPr>
              <a:t>层进行位置预测和类别预测</a:t>
            </a: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5"/>
            </p:custDataLst>
          </p:nvPr>
        </p:nvPicPr>
        <p:blipFill>
          <a:blip r:embed="rId6"/>
          <a:srcRect l="5797" t="9213" r="67802" b="7955"/>
          <a:stretch>
            <a:fillRect/>
          </a:stretch>
        </p:blipFill>
        <p:spPr>
          <a:xfrm>
            <a:off x="8832215" y="1412875"/>
            <a:ext cx="1488440" cy="1555115"/>
          </a:xfrm>
          <a:prstGeom prst="rect">
            <a:avLst/>
          </a:prstGeom>
        </p:spPr>
      </p:pic>
    </p:spTree>
  </p:cSld>
  <p:clrMapOvr>
    <a:masterClrMapping/>
  </p:clrMapOvr>
  <p:transition spd="slow" advTm="6023"/>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2"/>
              <p:cNvSpPr txBox="1"/>
              <p:nvPr/>
            </p:nvSpPr>
            <p:spPr bwMode="auto">
              <a:xfrm>
                <a:off x="407368" y="980726"/>
                <a:ext cx="11665296"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将</a:t>
                </a:r>
                <a:r>
                  <a:rPr lang="en-US" altLang="zh-CN" sz="2300" dirty="0">
                    <a:solidFill>
                      <a:srgbClr val="002060"/>
                    </a:solidFill>
                    <a:latin typeface="微软雅黑" panose="020B0503020204020204" pitchFamily="34" charset="-122"/>
                    <a:ea typeface="微软雅黑" panose="020B0503020204020204" pitchFamily="34" charset="-122"/>
                  </a:rPr>
                  <a:t>W</a:t>
                </a:r>
                <a:r>
                  <a:rPr lang="zh-CN" altLang="en-US" sz="2300" dirty="0">
                    <a:solidFill>
                      <a:srgbClr val="002060"/>
                    </a:solidFill>
                    <a:latin typeface="微软雅黑" panose="020B0503020204020204" pitchFamily="34" charset="-122"/>
                    <a:ea typeface="微软雅黑" panose="020B0503020204020204" pitchFamily="34" charset="-122"/>
                  </a:rPr>
                  <a:t>做</a:t>
                </a:r>
                <a:r>
                  <a:rPr lang="en-US" altLang="zh-CN" sz="2300" dirty="0">
                    <a:solidFill>
                      <a:srgbClr val="002060"/>
                    </a:solidFill>
                    <a:latin typeface="微软雅黑" panose="020B0503020204020204" pitchFamily="34" charset="-122"/>
                    <a:ea typeface="微软雅黑" panose="020B0503020204020204" pitchFamily="34" charset="-122"/>
                  </a:rPr>
                  <a:t>SVD</a:t>
                </a:r>
                <a:r>
                  <a:rPr lang="zh-CN" altLang="en-US" sz="2300" dirty="0">
                    <a:solidFill>
                      <a:srgbClr val="002060"/>
                    </a:solidFill>
                    <a:latin typeface="微软雅黑" panose="020B0503020204020204" pitchFamily="34" charset="-122"/>
                    <a:ea typeface="微软雅黑" panose="020B0503020204020204" pitchFamily="34" charset="-122"/>
                  </a:rPr>
                  <a:t>近似</a:t>
                </a: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两个</a:t>
                </a:r>
                <a:r>
                  <a:rPr lang="en-US" altLang="zh-CN" sz="2300" dirty="0">
                    <a:solidFill>
                      <a:srgbClr val="002060"/>
                    </a:solidFill>
                    <a:latin typeface="微软雅黑" panose="020B0503020204020204" pitchFamily="34" charset="-122"/>
                    <a:ea typeface="微软雅黑" panose="020B0503020204020204" pitchFamily="34" charset="-122"/>
                  </a:rPr>
                  <a:t>FC</a:t>
                </a:r>
                <a:r>
                  <a:rPr lang="zh-CN" altLang="en-US" sz="2300" dirty="0">
                    <a:solidFill>
                      <a:srgbClr val="002060"/>
                    </a:solidFill>
                    <a:latin typeface="微软雅黑" panose="020B0503020204020204" pitchFamily="34" charset="-122"/>
                    <a:ea typeface="微软雅黑" panose="020B0503020204020204" pitchFamily="34" charset="-122"/>
                  </a:rPr>
                  <a:t>层</a:t>
                </a:r>
                <a14:m>
                  <m:oMath xmlns:m="http://schemas.openxmlformats.org/officeDocument/2006/math">
                    <m:sSup>
                      <m:sSupPr>
                        <m:ctrlPr>
                          <a:rPr lang="en-US" altLang="zh-CN" sz="2300" i="1" dirty="0">
                            <a:solidFill>
                              <a:srgbClr val="C00000"/>
                            </a:solidFill>
                            <a:latin typeface="Cambria Math" panose="02040503050406030204" pitchFamily="18" charset="0"/>
                            <a:ea typeface="Cambria Math" panose="02040503050406030204" pitchFamily="18" charset="0"/>
                          </a:rPr>
                        </m:ctrlPr>
                      </m:sSupPr>
                      <m:e>
                        <m:r>
                          <a:rPr lang="en-US" altLang="zh-CN" sz="2300" i="1" dirty="0">
                            <a:solidFill>
                              <a:srgbClr val="C00000"/>
                            </a:solidFill>
                            <a:latin typeface="Cambria Math" panose="02040503050406030204" pitchFamily="18" charset="0"/>
                            <a:ea typeface="Cambria Math" panose="02040503050406030204" pitchFamily="18" charset="0"/>
                          </a:rPr>
                          <m:t>𝑼</m:t>
                        </m:r>
                      </m:e>
                      <m:sup>
                        <m:r>
                          <a:rPr lang="en-US" altLang="zh-CN" sz="2300" i="1" dirty="0">
                            <a:solidFill>
                              <a:srgbClr val="C00000"/>
                            </a:solidFill>
                            <a:latin typeface="Cambria Math" panose="02040503050406030204" pitchFamily="18" charset="0"/>
                            <a:ea typeface="Cambria Math" panose="02040503050406030204" pitchFamily="18" charset="0"/>
                          </a:rPr>
                          <m:t>′</m:t>
                        </m:r>
                      </m:sup>
                    </m:sSup>
                  </m:oMath>
                </a14:m>
                <a:r>
                  <a:rPr lang="zh-CN" altLang="en-US" sz="2300" dirty="0">
                    <a:solidFill>
                      <a:srgbClr val="00206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300" i="1" dirty="0">
                        <a:solidFill>
                          <a:srgbClr val="C00000"/>
                        </a:solidFill>
                        <a:latin typeface="Cambria Math" panose="02040503050406030204" pitchFamily="18" charset="0"/>
                        <a:ea typeface="Cambria Math" panose="02040503050406030204" pitchFamily="18" charset="0"/>
                      </a:rPr>
                      <m:t>∑</m:t>
                    </m:r>
                    <m:sSup>
                      <m:sSupPr>
                        <m:ctrlPr>
                          <a:rPr lang="en-US" altLang="zh-CN" sz="2300" i="1" dirty="0">
                            <a:solidFill>
                              <a:srgbClr val="C00000"/>
                            </a:solidFill>
                            <a:latin typeface="Cambria Math" panose="02040503050406030204" pitchFamily="18" charset="0"/>
                            <a:ea typeface="Cambria Math" panose="02040503050406030204" pitchFamily="18" charset="0"/>
                          </a:rPr>
                        </m:ctrlPr>
                      </m:sSupPr>
                      <m:e>
                        <m:sSup>
                          <m:sSupPr>
                            <m:ctrlPr>
                              <a:rPr lang="en-US" altLang="zh-CN" sz="2300" i="1" dirty="0">
                                <a:solidFill>
                                  <a:srgbClr val="C00000"/>
                                </a:solidFill>
                                <a:latin typeface="Cambria Math" panose="02040503050406030204" pitchFamily="18" charset="0"/>
                                <a:ea typeface="Cambria Math" panose="02040503050406030204" pitchFamily="18" charset="0"/>
                              </a:rPr>
                            </m:ctrlPr>
                          </m:sSupPr>
                          <m:e>
                            <m:r>
                              <a:rPr lang="en-US" altLang="zh-CN" sz="2300" i="1" dirty="0">
                                <a:solidFill>
                                  <a:srgbClr val="C00000"/>
                                </a:solidFill>
                                <a:latin typeface="Cambria Math" panose="02040503050406030204" pitchFamily="18" charset="0"/>
                                <a:ea typeface="Cambria Math" panose="02040503050406030204" pitchFamily="18" charset="0"/>
                              </a:rPr>
                              <m:t>𝑽</m:t>
                            </m:r>
                          </m:e>
                          <m:sup>
                            <m:r>
                              <a:rPr lang="en-US" altLang="zh-CN" sz="2300" i="1" dirty="0">
                                <a:solidFill>
                                  <a:srgbClr val="C00000"/>
                                </a:solidFill>
                                <a:latin typeface="Cambria Math" panose="02040503050406030204" pitchFamily="18" charset="0"/>
                                <a:ea typeface="Cambria Math" panose="02040503050406030204" pitchFamily="18" charset="0"/>
                              </a:rPr>
                              <m:t>′</m:t>
                            </m:r>
                          </m:sup>
                        </m:sSup>
                      </m:e>
                      <m:sup>
                        <m:r>
                          <a:rPr lang="en-US" altLang="zh-CN" sz="2300" i="1" dirty="0">
                            <a:solidFill>
                              <a:srgbClr val="C00000"/>
                            </a:solidFill>
                            <a:latin typeface="Cambria Math" panose="02040503050406030204" pitchFamily="18" charset="0"/>
                            <a:ea typeface="Cambria Math" panose="02040503050406030204" pitchFamily="18" charset="0"/>
                          </a:rPr>
                          <m:t>𝑻</m:t>
                        </m:r>
                      </m:sup>
                    </m:sSup>
                  </m:oMath>
                </a14:m>
                <a:r>
                  <a:rPr lang="zh-CN" altLang="en-US" sz="2300" dirty="0">
                    <a:solidFill>
                      <a:srgbClr val="002060"/>
                    </a:solidFill>
                    <a:latin typeface="微软雅黑" panose="020B0503020204020204" pitchFamily="34" charset="-122"/>
                    <a:ea typeface="微软雅黑" panose="020B0503020204020204" pitchFamily="34" charset="-122"/>
                  </a:rPr>
                  <a:t>代替</a:t>
                </a:r>
                <a14:m>
                  <m:oMath xmlns:m="http://schemas.openxmlformats.org/officeDocument/2006/math">
                    <m:r>
                      <a:rPr lang="en-US" altLang="zh-CN" sz="2300" i="1" dirty="0">
                        <a:solidFill>
                          <a:srgbClr val="C00000"/>
                        </a:solidFill>
                        <a:latin typeface="Cambria Math" panose="02040503050406030204" pitchFamily="18" charset="0"/>
                        <a:ea typeface="微软雅黑" panose="020B0503020204020204" pitchFamily="34" charset="-122"/>
                      </a:rPr>
                      <m:t>𝑾</m:t>
                    </m:r>
                  </m:oMath>
                </a14:m>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取最大的前</a:t>
                </a:r>
                <a14:m>
                  <m:oMath xmlns:m="http://schemas.openxmlformats.org/officeDocument/2006/math">
                    <m:r>
                      <a:rPr lang="en-US" altLang="zh-CN" sz="2300" i="1">
                        <a:solidFill>
                          <a:srgbClr val="C00000"/>
                        </a:solidFill>
                        <a:latin typeface="Cambria Math" panose="02040503050406030204" pitchFamily="18" charset="0"/>
                        <a:ea typeface="微软雅黑" panose="020B0503020204020204" pitchFamily="34" charset="-122"/>
                      </a:rPr>
                      <m:t>𝒕</m:t>
                    </m:r>
                  </m:oMath>
                </a14:m>
                <a:r>
                  <a:rPr lang="zh-CN" altLang="en-US" sz="2300" dirty="0">
                    <a:solidFill>
                      <a:srgbClr val="002060"/>
                    </a:solidFill>
                    <a:latin typeface="微软雅黑" panose="020B0503020204020204" pitchFamily="34" charset="-122"/>
                    <a:ea typeface="微软雅黑" panose="020B0503020204020204" pitchFamily="34" charset="-122"/>
                  </a:rPr>
                  <a:t>个奇异值</a:t>
                </a:r>
                <a14:m>
                  <m:oMath xmlns:m="http://schemas.openxmlformats.org/officeDocument/2006/math">
                    <m:r>
                      <a:rPr lang="en-US" altLang="zh-CN" sz="2300" i="1">
                        <a:solidFill>
                          <a:srgbClr val="C00000"/>
                        </a:solidFill>
                        <a:latin typeface="Cambria Math" panose="02040503050406030204" pitchFamily="18" charset="0"/>
                        <a:ea typeface="微软雅黑" panose="020B0503020204020204" pitchFamily="34" charset="-122"/>
                      </a:rPr>
                      <m:t>𝒕</m:t>
                    </m:r>
                    <m:r>
                      <a:rPr lang="en-US" altLang="zh-CN" sz="2300" i="1">
                        <a:solidFill>
                          <a:srgbClr val="C00000"/>
                        </a:solidFill>
                        <a:latin typeface="Cambria Math" panose="02040503050406030204" pitchFamily="18" charset="0"/>
                        <a:ea typeface="微软雅黑" panose="020B0503020204020204" pitchFamily="34" charset="-122"/>
                      </a:rPr>
                      <m:t>≪</m:t>
                    </m:r>
                    <m:r>
                      <a:rPr lang="en-US" altLang="zh-CN" sz="2300" i="1">
                        <a:solidFill>
                          <a:srgbClr val="C00000"/>
                        </a:solidFill>
                        <a:latin typeface="Cambria Math" panose="02040503050406030204" pitchFamily="18" charset="0"/>
                        <a:ea typeface="微软雅黑" panose="020B0503020204020204" pitchFamily="34" charset="-122"/>
                      </a:rPr>
                      <m:t>𝒎𝒊𝒏</m:t>
                    </m:r>
                    <m:r>
                      <a:rPr lang="en-US" altLang="zh-CN" sz="2300" i="1">
                        <a:solidFill>
                          <a:srgbClr val="C00000"/>
                        </a:solidFill>
                        <a:latin typeface="Cambria Math" panose="02040503050406030204" pitchFamily="18" charset="0"/>
                        <a:ea typeface="微软雅黑" panose="020B0503020204020204" pitchFamily="34" charset="-122"/>
                      </a:rPr>
                      <m:t>(</m:t>
                    </m:r>
                    <m:r>
                      <a:rPr lang="en-US" altLang="zh-CN" sz="2300" i="1">
                        <a:solidFill>
                          <a:srgbClr val="C00000"/>
                        </a:solidFill>
                        <a:latin typeface="Cambria Math" panose="02040503050406030204" pitchFamily="18" charset="0"/>
                        <a:ea typeface="微软雅黑" panose="020B0503020204020204" pitchFamily="34" charset="-122"/>
                      </a:rPr>
                      <m:t>𝒖</m:t>
                    </m:r>
                    <m:r>
                      <a:rPr lang="en-US" altLang="zh-CN" sz="2300" i="1">
                        <a:solidFill>
                          <a:srgbClr val="C00000"/>
                        </a:solidFill>
                        <a:latin typeface="Cambria Math" panose="02040503050406030204" pitchFamily="18" charset="0"/>
                        <a:ea typeface="微软雅黑" panose="020B0503020204020204" pitchFamily="34" charset="-122"/>
                      </a:rPr>
                      <m:t>,</m:t>
                    </m:r>
                    <m:r>
                      <a:rPr lang="en-US" altLang="zh-CN" sz="2300" i="1">
                        <a:solidFill>
                          <a:srgbClr val="C00000"/>
                        </a:solidFill>
                        <a:latin typeface="Cambria Math" panose="02040503050406030204" pitchFamily="18" charset="0"/>
                        <a:ea typeface="微软雅黑" panose="020B0503020204020204" pitchFamily="34" charset="-122"/>
                      </a:rPr>
                      <m:t>𝒗</m:t>
                    </m:r>
                    <m:r>
                      <a:rPr lang="en-US" altLang="zh-CN" sz="2300" i="1">
                        <a:solidFill>
                          <a:srgbClr val="C00000"/>
                        </a:solidFill>
                        <a:latin typeface="Cambria Math" panose="02040503050406030204" pitchFamily="18" charset="0"/>
                        <a:ea typeface="微软雅黑" panose="020B0503020204020204" pitchFamily="34" charset="-122"/>
                      </a:rPr>
                      <m:t>)</m:t>
                    </m:r>
                  </m:oMath>
                </a14:m>
                <a:r>
                  <a:rPr lang="zh-CN" altLang="en-US" sz="2300" dirty="0">
                    <a:solidFill>
                      <a:srgbClr val="002060"/>
                    </a:solidFill>
                    <a:latin typeface="微软雅黑" panose="020B0503020204020204" pitchFamily="34" charset="-122"/>
                    <a:ea typeface="微软雅黑" panose="020B0503020204020204" pitchFamily="34" charset="-122"/>
                  </a:rPr>
                  <a:t>，计算量</a:t>
                </a:r>
                <a14:m>
                  <m:oMath xmlns:m="http://schemas.openxmlformats.org/officeDocument/2006/math">
                    <m:r>
                      <a:rPr lang="en-US" altLang="zh-CN" sz="2300" i="1">
                        <a:solidFill>
                          <a:srgbClr val="C00000"/>
                        </a:solidFill>
                        <a:latin typeface="Cambria Math" panose="02040503050406030204" pitchFamily="18" charset="0"/>
                        <a:ea typeface="微软雅黑" panose="020B0503020204020204" pitchFamily="34" charset="-122"/>
                      </a:rPr>
                      <m:t>𝒕</m:t>
                    </m:r>
                    <m:r>
                      <a:rPr lang="en-US" altLang="zh-CN" sz="2300" i="1">
                        <a:solidFill>
                          <a:srgbClr val="C00000"/>
                        </a:solidFill>
                        <a:latin typeface="Cambria Math" panose="02040503050406030204" pitchFamily="18" charset="0"/>
                        <a:ea typeface="微软雅黑" panose="020B0503020204020204" pitchFamily="34" charset="-122"/>
                      </a:rPr>
                      <m:t>(</m:t>
                    </m:r>
                    <m:r>
                      <a:rPr lang="en-US" altLang="zh-CN" sz="2300" i="1">
                        <a:solidFill>
                          <a:srgbClr val="C00000"/>
                        </a:solidFill>
                        <a:latin typeface="Cambria Math" panose="02040503050406030204" pitchFamily="18" charset="0"/>
                        <a:ea typeface="微软雅黑" panose="020B0503020204020204" pitchFamily="34" charset="-122"/>
                      </a:rPr>
                      <m:t>𝒖</m:t>
                    </m:r>
                    <m:r>
                      <a:rPr lang="en-US" altLang="zh-CN" sz="2300" i="1">
                        <a:solidFill>
                          <a:srgbClr val="C00000"/>
                        </a:solidFill>
                        <a:latin typeface="Cambria Math" panose="02040503050406030204" pitchFamily="18" charset="0"/>
                        <a:ea typeface="微软雅黑" panose="020B0503020204020204" pitchFamily="34" charset="-122"/>
                      </a:rPr>
                      <m:t>+</m:t>
                    </m:r>
                    <m:r>
                      <a:rPr lang="en-US" altLang="zh-CN" sz="2300" i="1">
                        <a:solidFill>
                          <a:srgbClr val="C00000"/>
                        </a:solidFill>
                        <a:latin typeface="Cambria Math" panose="02040503050406030204" pitchFamily="18" charset="0"/>
                        <a:ea typeface="微软雅黑" panose="020B0503020204020204" pitchFamily="34" charset="-122"/>
                      </a:rPr>
                      <m:t>𝒗</m:t>
                    </m:r>
                    <m:r>
                      <a:rPr lang="en-US" altLang="zh-CN" sz="2300" i="1">
                        <a:solidFill>
                          <a:srgbClr val="C00000"/>
                        </a:solidFill>
                        <a:latin typeface="Cambria Math" panose="02040503050406030204" pitchFamily="18" charset="0"/>
                        <a:ea typeface="微软雅黑" panose="020B0503020204020204" pitchFamily="34" charset="-122"/>
                      </a:rPr>
                      <m:t>)</m:t>
                    </m:r>
                  </m:oMath>
                </a14:m>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 name="内容占位符 2"/>
              <p:cNvSpPr txBox="1">
                <a:spLocks noRot="1" noChangeAspect="1" noMove="1" noResize="1" noEditPoints="1" noAdjustHandles="1" noChangeArrowheads="1" noChangeShapeType="1" noTextEdit="1"/>
              </p:cNvSpPr>
              <p:nvPr/>
            </p:nvSpPr>
            <p:spPr bwMode="auto">
              <a:xfrm>
                <a:off x="407368" y="980726"/>
                <a:ext cx="11665296" cy="3456386"/>
              </a:xfrm>
              <a:prstGeom prst="rect">
                <a:avLst/>
              </a:prstGeom>
              <a:blipFill rotWithShape="1">
                <a:blip r:embed="rId1"/>
                <a:stretch>
                  <a:fillRect l="-3" t="-8" b="-541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bwMode="auto">
              <a:xfrm>
                <a:off x="-518328" y="5078334"/>
                <a:ext cx="7644376" cy="726930"/>
              </a:xfrm>
              <a:prstGeom prst="rect">
                <a:avLst/>
              </a:prstGeom>
              <a:noFill/>
              <a:ln w="38100" cmpd="dbl" algn="ctr">
                <a:noFill/>
                <a:miter lim="800000"/>
              </a:ln>
              <a:effectLst/>
            </p:spPr>
            <p:txBody>
              <a:bodyPr wrap="square">
                <a:spAutoFit/>
              </a:bodyPr>
              <a:lstStyle/>
              <a:p>
                <a:pPr lvl="4">
                  <a:lnSpc>
                    <a:spcPct val="150000"/>
                  </a:lnSpc>
                  <a:buClr>
                    <a:srgbClr val="002060"/>
                  </a:buClr>
                </a:pPr>
                <a14:m>
                  <m:oMathPara xmlns:m="http://schemas.openxmlformats.org/officeDocument/2006/math">
                    <m:oMathParaPr>
                      <m:jc m:val="centerGroup"/>
                    </m:oMathParaPr>
                    <m:oMath xmlns:m="http://schemas.openxmlformats.org/officeDocument/2006/math">
                      <m:r>
                        <a:rPr lang="en-US" altLang="zh-CN" b="1" i="1" dirty="0" smtClean="0">
                          <a:solidFill>
                            <a:srgbClr val="C00000"/>
                          </a:solidFill>
                          <a:latin typeface="Cambria Math" panose="02040503050406030204" pitchFamily="18" charset="0"/>
                          <a:ea typeface="微软雅黑" panose="020B0503020204020204" pitchFamily="34" charset="-122"/>
                        </a:rPr>
                        <m:t>𝒚</m:t>
                      </m:r>
                      <m:r>
                        <a:rPr lang="en-US" altLang="zh-CN" b="1" i="1" dirty="0" smtClean="0">
                          <a:solidFill>
                            <a:srgbClr val="C00000"/>
                          </a:solidFill>
                          <a:latin typeface="Cambria Math" panose="02040503050406030204" pitchFamily="18" charset="0"/>
                          <a:ea typeface="微软雅黑" panose="020B0503020204020204" pitchFamily="34" charset="-122"/>
                        </a:rPr>
                        <m:t>=</m:t>
                      </m:r>
                      <m:r>
                        <a:rPr lang="en-US" altLang="zh-CN" b="1" i="1" dirty="0" smtClean="0">
                          <a:solidFill>
                            <a:srgbClr val="C00000"/>
                          </a:solidFill>
                          <a:latin typeface="Cambria Math" panose="02040503050406030204" pitchFamily="18" charset="0"/>
                          <a:ea typeface="微软雅黑" panose="020B0503020204020204" pitchFamily="34" charset="-122"/>
                        </a:rPr>
                        <m:t>𝑾𝒙</m:t>
                      </m:r>
                      <m:r>
                        <a:rPr lang="en-US" altLang="zh-CN" b="1" i="1" dirty="0" smtClean="0">
                          <a:solidFill>
                            <a:srgbClr val="C00000"/>
                          </a:solidFill>
                          <a:latin typeface="Cambria Math" panose="02040503050406030204" pitchFamily="18" charset="0"/>
                          <a:ea typeface="Cambria Math" panose="02040503050406030204" pitchFamily="18" charset="0"/>
                        </a:rPr>
                        <m:t>≈</m:t>
                      </m:r>
                      <m:sSup>
                        <m:sSupPr>
                          <m:ctrlPr>
                            <a:rPr lang="en-US" altLang="zh-CN" b="1" i="1" dirty="0" smtClean="0">
                              <a:solidFill>
                                <a:srgbClr val="C00000"/>
                              </a:solidFill>
                              <a:latin typeface="Cambria Math" panose="02040503050406030204" pitchFamily="18" charset="0"/>
                              <a:ea typeface="Cambria Math" panose="02040503050406030204" pitchFamily="18" charset="0"/>
                            </a:rPr>
                          </m:ctrlPr>
                        </m:sSupPr>
                        <m:e>
                          <m:r>
                            <a:rPr lang="en-US" altLang="zh-CN" b="1" i="1" dirty="0" smtClean="0">
                              <a:solidFill>
                                <a:srgbClr val="C00000"/>
                              </a:solidFill>
                              <a:latin typeface="Cambria Math" panose="02040503050406030204" pitchFamily="18" charset="0"/>
                              <a:ea typeface="Cambria Math" panose="02040503050406030204" pitchFamily="18" charset="0"/>
                            </a:rPr>
                            <m:t>𝑼</m:t>
                          </m:r>
                        </m:e>
                        <m:sup>
                          <m:r>
                            <a:rPr lang="en-US" altLang="zh-CN" b="1" i="1" dirty="0" smtClean="0">
                              <a:solidFill>
                                <a:srgbClr val="C00000"/>
                              </a:solidFill>
                              <a:latin typeface="Cambria Math" panose="02040503050406030204" pitchFamily="18" charset="0"/>
                              <a:ea typeface="Cambria Math" panose="02040503050406030204" pitchFamily="18" charset="0"/>
                            </a:rPr>
                            <m:t>′</m:t>
                          </m:r>
                        </m:sup>
                      </m:sSup>
                      <m:r>
                        <a:rPr lang="en-US" altLang="zh-CN" b="1" i="1" dirty="0" smtClean="0">
                          <a:solidFill>
                            <a:srgbClr val="C00000"/>
                          </a:solidFill>
                          <a:latin typeface="Cambria Math" panose="02040503050406030204" pitchFamily="18" charset="0"/>
                          <a:ea typeface="Cambria Math" panose="02040503050406030204" pitchFamily="18" charset="0"/>
                        </a:rPr>
                        <m:t>(∑</m:t>
                      </m:r>
                      <m:sSup>
                        <m:sSupPr>
                          <m:ctrlPr>
                            <a:rPr lang="en-US" altLang="zh-CN" b="1" i="1" dirty="0" smtClean="0">
                              <a:solidFill>
                                <a:srgbClr val="C00000"/>
                              </a:solidFill>
                              <a:latin typeface="Cambria Math" panose="02040503050406030204" pitchFamily="18" charset="0"/>
                              <a:ea typeface="Cambria Math" panose="02040503050406030204" pitchFamily="18" charset="0"/>
                            </a:rPr>
                          </m:ctrlPr>
                        </m:sSupPr>
                        <m:e>
                          <m:sSup>
                            <m:sSupPr>
                              <m:ctrlPr>
                                <a:rPr lang="en-US" altLang="zh-CN" b="1" i="1" dirty="0" smtClean="0">
                                  <a:solidFill>
                                    <a:srgbClr val="C00000"/>
                                  </a:solidFill>
                                  <a:latin typeface="Cambria Math" panose="02040503050406030204" pitchFamily="18" charset="0"/>
                                  <a:ea typeface="Cambria Math" panose="02040503050406030204" pitchFamily="18" charset="0"/>
                                </a:rPr>
                              </m:ctrlPr>
                            </m:sSupPr>
                            <m:e>
                              <m:r>
                                <a:rPr lang="en-US" altLang="zh-CN" b="1" i="1" dirty="0" smtClean="0">
                                  <a:solidFill>
                                    <a:srgbClr val="C00000"/>
                                  </a:solidFill>
                                  <a:latin typeface="Cambria Math" panose="02040503050406030204" pitchFamily="18" charset="0"/>
                                  <a:ea typeface="Cambria Math" panose="02040503050406030204" pitchFamily="18" charset="0"/>
                                </a:rPr>
                                <m:t>𝑽</m:t>
                              </m:r>
                            </m:e>
                            <m:sup>
                              <m:r>
                                <a:rPr lang="en-US" altLang="zh-CN" b="1" i="1" dirty="0" smtClean="0">
                                  <a:solidFill>
                                    <a:srgbClr val="C00000"/>
                                  </a:solidFill>
                                  <a:latin typeface="Cambria Math" panose="02040503050406030204" pitchFamily="18" charset="0"/>
                                  <a:ea typeface="Cambria Math" panose="02040503050406030204" pitchFamily="18" charset="0"/>
                                </a:rPr>
                                <m:t>′</m:t>
                              </m:r>
                            </m:sup>
                          </m:sSup>
                        </m:e>
                        <m:sup>
                          <m:r>
                            <a:rPr lang="en-US" altLang="zh-CN" b="1" i="1" dirty="0" smtClean="0">
                              <a:solidFill>
                                <a:srgbClr val="C00000"/>
                              </a:solidFill>
                              <a:latin typeface="Cambria Math" panose="02040503050406030204" pitchFamily="18" charset="0"/>
                              <a:ea typeface="Cambria Math" panose="02040503050406030204" pitchFamily="18" charset="0"/>
                            </a:rPr>
                            <m:t>𝑻</m:t>
                          </m:r>
                        </m:sup>
                      </m:sSup>
                      <m:r>
                        <a:rPr lang="en-US" altLang="zh-CN" b="1" i="1" dirty="0" smtClean="0">
                          <a:solidFill>
                            <a:srgbClr val="C00000"/>
                          </a:solidFill>
                          <a:latin typeface="Cambria Math" panose="02040503050406030204" pitchFamily="18" charset="0"/>
                          <a:ea typeface="Cambria Math" panose="02040503050406030204" pitchFamily="18" charset="0"/>
                        </a:rPr>
                        <m:t>)</m:t>
                      </m:r>
                      <m:r>
                        <a:rPr lang="en-US" altLang="zh-CN" b="1" i="1" dirty="0" smtClean="0">
                          <a:solidFill>
                            <a:srgbClr val="C00000"/>
                          </a:solidFill>
                          <a:latin typeface="Cambria Math" panose="02040503050406030204" pitchFamily="18" charset="0"/>
                          <a:ea typeface="Cambria Math" panose="02040503050406030204" pitchFamily="18" charset="0"/>
                        </a:rPr>
                        <m:t>𝒙</m:t>
                      </m:r>
                    </m:oMath>
                  </m:oMathPara>
                </a14:m>
                <a:endParaRPr lang="en-US" altLang="zh-CN" b="1" dirty="0">
                  <a:solidFill>
                    <a:srgbClr val="C00000"/>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bwMode="auto">
              <a:xfrm>
                <a:off x="-518328" y="5078334"/>
                <a:ext cx="7644376" cy="726930"/>
              </a:xfrm>
              <a:prstGeom prst="rect">
                <a:avLst/>
              </a:prstGeom>
              <a:blipFill rotWithShape="1">
                <a:blip r:embed="rId2"/>
                <a:stretch>
                  <a:fillRect l="2" t="-33" r="1" b="13"/>
                </a:stretch>
              </a:blipFill>
              <a:ln w="38100" cmpd="dbl" algn="ctr">
                <a:noFill/>
                <a:miter lim="800000"/>
              </a:ln>
              <a:effectLst/>
            </p:spPr>
            <p:txBody>
              <a:bodyPr/>
              <a:lstStyle/>
              <a:p>
                <a:r>
                  <a:rPr lang="zh-CN" altLang="en-US">
                    <a:noFill/>
                  </a:rPr>
                  <a:t> </a:t>
                </a:r>
              </a:p>
            </p:txBody>
          </p:sp>
        </mc:Fallback>
      </mc:AlternateContent>
      <p:grpSp>
        <p:nvGrpSpPr>
          <p:cNvPr id="3" name="Group 2"/>
          <p:cNvGrpSpPr/>
          <p:nvPr/>
        </p:nvGrpSpPr>
        <p:grpSpPr>
          <a:xfrm>
            <a:off x="2351584" y="1988840"/>
            <a:ext cx="7903417" cy="2768883"/>
            <a:chOff x="2884631" y="1988840"/>
            <a:chExt cx="7903417" cy="2768883"/>
          </a:xfrm>
        </p:grpSpPr>
        <p:pic>
          <p:nvPicPr>
            <p:cNvPr id="8" name="图片 7"/>
            <p:cNvPicPr>
              <a:picLocks noChangeAspect="1"/>
            </p:cNvPicPr>
            <p:nvPr/>
          </p:nvPicPr>
          <p:blipFill>
            <a:blip r:embed="rId3"/>
            <a:stretch>
              <a:fillRect/>
            </a:stretch>
          </p:blipFill>
          <p:spPr>
            <a:xfrm>
              <a:off x="2884631" y="1988840"/>
              <a:ext cx="7371622" cy="2448272"/>
            </a:xfrm>
            <a:prstGeom prst="rect">
              <a:avLst/>
            </a:prstGeom>
          </p:spPr>
        </p:pic>
        <p:sp>
          <p:nvSpPr>
            <p:cNvPr id="9" name="矩形 8"/>
            <p:cNvSpPr/>
            <p:nvPr/>
          </p:nvSpPr>
          <p:spPr bwMode="auto">
            <a:xfrm>
              <a:off x="8256240" y="4030793"/>
              <a:ext cx="2531808" cy="7269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
        <p:nvSpPr>
          <p:cNvPr id="10" name="矩形 9"/>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SVD</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p:spTree>
  </p:cSld>
  <p:clrMapOvr>
    <a:masterClrMapping/>
  </p:clrMapOvr>
  <p:transition spd="slow" advTm="6023"/>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tretch>
            <a:fillRect/>
          </a:stretch>
        </p:blipFill>
        <p:spPr>
          <a:xfrm>
            <a:off x="695400" y="3258508"/>
            <a:ext cx="6313797" cy="918606"/>
          </a:xfrm>
          <a:prstGeom prst="rect">
            <a:avLst/>
          </a:prstGeom>
        </p:spPr>
      </p:pic>
      <p:sp>
        <p:nvSpPr>
          <p:cNvPr id="7" name="内容占位符 2"/>
          <p:cNvSpPr txBox="1"/>
          <p:nvPr/>
        </p:nvSpPr>
        <p:spPr bwMode="auto">
          <a:xfrm>
            <a:off x="407368" y="980725"/>
            <a:ext cx="11665296" cy="546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a:solidFill>
                  <a:srgbClr val="002060"/>
                </a:solidFill>
                <a:latin typeface="微软雅黑" panose="020B0503020204020204" pitchFamily="34" charset="-122"/>
                <a:ea typeface="微软雅黑" panose="020B0503020204020204" pitchFamily="34" charset="-122"/>
              </a:rPr>
              <a:t>CP</a:t>
            </a:r>
            <a:r>
              <a:rPr lang="zh-CN" altLang="en-US" sz="2300" b="1" dirty="0">
                <a:solidFill>
                  <a:srgbClr val="002060"/>
                </a:solidFill>
                <a:latin typeface="微软雅黑" panose="020B0503020204020204" pitchFamily="34" charset="-122"/>
                <a:ea typeface="微软雅黑" panose="020B0503020204020204" pitchFamily="34" charset="-122"/>
              </a:rPr>
              <a:t>分解：</a:t>
            </a:r>
            <a:r>
              <a:rPr lang="zh-CN" altLang="en-US" sz="2300" b="1" i="0" dirty="0">
                <a:solidFill>
                  <a:srgbClr val="002060"/>
                </a:solidFill>
                <a:effectLst/>
                <a:latin typeface="微软雅黑" panose="020B0503020204020204" pitchFamily="34" charset="-122"/>
                <a:ea typeface="微软雅黑" panose="020B0503020204020204" pitchFamily="34" charset="-122"/>
              </a:rPr>
              <a:t>将张量分解为一系列的</a:t>
            </a:r>
            <a:r>
              <a:rPr lang="zh-CN" altLang="en-US" sz="2300" b="1" i="0" dirty="0">
                <a:solidFill>
                  <a:srgbClr val="FF0000"/>
                </a:solidFill>
                <a:effectLst/>
                <a:latin typeface="微软雅黑" panose="020B0503020204020204" pitchFamily="34" charset="-122"/>
                <a:ea typeface="微软雅黑" panose="020B0503020204020204" pitchFamily="34" charset="-122"/>
              </a:rPr>
              <a:t>秩一张量之</a:t>
            </a:r>
            <a:r>
              <a:rPr lang="zh-CN" altLang="en-US" sz="2300" dirty="0">
                <a:solidFill>
                  <a:srgbClr val="FF0000"/>
                </a:solidFill>
                <a:latin typeface="微软雅黑" panose="020B0503020204020204" pitchFamily="34" charset="-122"/>
                <a:ea typeface="微软雅黑" panose="020B0503020204020204" pitchFamily="34" charset="-122"/>
              </a:rPr>
              <a:t>和</a:t>
            </a: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二维：</a:t>
            </a: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zh-CN" altLang="en-US" sz="2300" dirty="0">
                <a:solidFill>
                  <a:srgbClr val="002060"/>
                </a:solidFill>
                <a:latin typeface="微软雅黑" panose="020B0503020204020204" pitchFamily="34" charset="-122"/>
                <a:ea typeface="微软雅黑" panose="020B0503020204020204" pitchFamily="34" charset="-122"/>
              </a:rPr>
              <a:t>多维：</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3" name="文本框 32"/>
              <p:cNvSpPr txBox="1"/>
              <p:nvPr/>
            </p:nvSpPr>
            <p:spPr bwMode="auto">
              <a:xfrm>
                <a:off x="8393452" y="3382849"/>
                <a:ext cx="3152901" cy="499624"/>
              </a:xfrm>
              <a:prstGeom prst="rect">
                <a:avLst/>
              </a:prstGeom>
              <a:noFill/>
              <a:ln w="38100" cmpd="dbl" algn="ctr">
                <a:noFill/>
                <a:miter lim="800000"/>
              </a:ln>
              <a:effectLst/>
            </p:spPr>
            <p:txBody>
              <a:bodyPr wrap="square">
                <a:spAutoFit/>
              </a:bodyPr>
              <a:lstStyle/>
              <a:p>
                <a:pPr>
                  <a:lnSpc>
                    <a:spcPct val="150000"/>
                  </a:lnSpc>
                  <a:buClr>
                    <a:srgbClr val="002060"/>
                  </a:buClr>
                </a:pPr>
                <a:r>
                  <a:rPr lang="zh-CN" altLang="en-US" sz="2000" b="1" dirty="0">
                    <a:solidFill>
                      <a:srgbClr val="FF0000"/>
                    </a:solidFill>
                    <a:latin typeface="微软雅黑" panose="020B0503020204020204" pitchFamily="34" charset="-122"/>
                    <a:ea typeface="微软雅黑" panose="020B0503020204020204" pitchFamily="34" charset="-122"/>
                  </a:rPr>
                  <a:t>参数量：</a:t>
                </a:r>
                <a14:m>
                  <m:oMath xmlns:m="http://schemas.openxmlformats.org/officeDocument/2006/math">
                    <m:r>
                      <a:rPr lang="en-US" altLang="zh-CN" sz="2000" b="1" i="1">
                        <a:solidFill>
                          <a:srgbClr val="FF0000"/>
                        </a:solidFill>
                        <a:latin typeface="Cambria Math" panose="02040503050406030204" pitchFamily="18" charset="0"/>
                        <a:ea typeface="Cambria Math" panose="02040503050406030204" pitchFamily="18" charset="0"/>
                      </a:rPr>
                      <m:t>𝒏𝒎</m:t>
                    </m:r>
                    <m:r>
                      <a:rPr lang="en-US" altLang="zh-CN" sz="2000" b="1" i="1">
                        <a:solidFill>
                          <a:srgbClr val="FF0000"/>
                        </a:solidFill>
                        <a:latin typeface="Cambria Math" panose="02040503050406030204" pitchFamily="18" charset="0"/>
                        <a:ea typeface="Cambria Math" panose="02040503050406030204" pitchFamily="18" charset="0"/>
                      </a:rPr>
                      <m:t>→</m:t>
                    </m:r>
                    <m:r>
                      <a:rPr lang="en-US" altLang="zh-CN" sz="2000" b="1" i="1">
                        <a:solidFill>
                          <a:srgbClr val="FF0000"/>
                        </a:solidFill>
                        <a:latin typeface="Cambria Math" panose="02040503050406030204" pitchFamily="18" charset="0"/>
                        <a:ea typeface="Cambria Math" panose="02040503050406030204" pitchFamily="18" charset="0"/>
                      </a:rPr>
                      <m:t>𝑹</m:t>
                    </m:r>
                    <m:r>
                      <a:rPr lang="en-US" altLang="zh-CN" sz="2000" b="1" i="1">
                        <a:solidFill>
                          <a:srgbClr val="FF0000"/>
                        </a:solidFill>
                        <a:latin typeface="Cambria Math" panose="02040503050406030204" pitchFamily="18" charset="0"/>
                        <a:ea typeface="Cambria Math" panose="02040503050406030204" pitchFamily="18" charset="0"/>
                      </a:rPr>
                      <m:t>(</m:t>
                    </m:r>
                    <m:r>
                      <a:rPr lang="en-US" altLang="zh-CN" sz="2000" b="1" i="1">
                        <a:solidFill>
                          <a:srgbClr val="FF0000"/>
                        </a:solidFill>
                        <a:latin typeface="Cambria Math" panose="02040503050406030204" pitchFamily="18" charset="0"/>
                        <a:ea typeface="Cambria Math" panose="02040503050406030204" pitchFamily="18" charset="0"/>
                      </a:rPr>
                      <m:t>𝒏</m:t>
                    </m:r>
                    <m:r>
                      <a:rPr lang="en-US" altLang="zh-CN" sz="2000" b="1" i="1">
                        <a:solidFill>
                          <a:srgbClr val="FF0000"/>
                        </a:solidFill>
                        <a:latin typeface="Cambria Math" panose="02040503050406030204" pitchFamily="18" charset="0"/>
                        <a:ea typeface="Cambria Math" panose="02040503050406030204" pitchFamily="18" charset="0"/>
                      </a:rPr>
                      <m:t>+</m:t>
                    </m:r>
                    <m:r>
                      <a:rPr lang="en-US" altLang="zh-CN" sz="2000" b="1" i="1">
                        <a:solidFill>
                          <a:srgbClr val="FF0000"/>
                        </a:solidFill>
                        <a:latin typeface="Cambria Math" panose="02040503050406030204" pitchFamily="18" charset="0"/>
                        <a:ea typeface="Cambria Math" panose="02040503050406030204" pitchFamily="18" charset="0"/>
                      </a:rPr>
                      <m:t>𝒎</m:t>
                    </m:r>
                    <m:r>
                      <a:rPr lang="en-US" altLang="zh-CN" sz="2000" b="1" i="1">
                        <a:solidFill>
                          <a:srgbClr val="FF0000"/>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rgbClr val="FF0000"/>
                  </a:solidFill>
                  <a:latin typeface="Cambria Math" panose="02040503050406030204" pitchFamily="18" charset="0"/>
                  <a:ea typeface="MS Mincho" charset="0"/>
                  <a:cs typeface="Cambria Math" panose="02040503050406030204" pitchFamily="18" charset="0"/>
                </a:endParaRPr>
              </a:p>
            </p:txBody>
          </p:sp>
        </mc:Choice>
        <mc:Fallback>
          <p:sp>
            <p:nvSpPr>
              <p:cNvPr id="33" name="文本框 32"/>
              <p:cNvSpPr txBox="1">
                <a:spLocks noRot="1" noChangeAspect="1" noMove="1" noResize="1" noEditPoints="1" noAdjustHandles="1" noChangeArrowheads="1" noChangeShapeType="1" noTextEdit="1"/>
              </p:cNvSpPr>
              <p:nvPr/>
            </p:nvSpPr>
            <p:spPr bwMode="auto">
              <a:xfrm>
                <a:off x="8393452" y="3382849"/>
                <a:ext cx="3152901" cy="499624"/>
              </a:xfrm>
              <a:prstGeom prst="rect">
                <a:avLst/>
              </a:prstGeom>
              <a:blipFill rotWithShape="1">
                <a:blip r:embed="rId2"/>
                <a:stretch>
                  <a:fillRect l="-1" t="-41" r="5" b="-619"/>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bwMode="auto">
              <a:xfrm>
                <a:off x="7327396" y="5787287"/>
                <a:ext cx="4218957" cy="499624"/>
              </a:xfrm>
              <a:prstGeom prst="rect">
                <a:avLst/>
              </a:prstGeom>
              <a:noFill/>
              <a:ln w="38100" cmpd="dbl" algn="ctr">
                <a:noFill/>
                <a:miter lim="800000"/>
              </a:ln>
              <a:effectLst/>
            </p:spPr>
            <p:txBody>
              <a:bodyPr wrap="square">
                <a:spAutoFit/>
              </a:bodyPr>
              <a:lstStyle/>
              <a:p>
                <a:pPr>
                  <a:lnSpc>
                    <a:spcPct val="150000"/>
                  </a:lnSpc>
                  <a:buClr>
                    <a:srgbClr val="002060"/>
                  </a:buClr>
                </a:pPr>
                <a:r>
                  <a:rPr lang="zh-CN" altLang="en-US" sz="2000" b="1" dirty="0">
                    <a:solidFill>
                      <a:srgbClr val="FF0000"/>
                    </a:solidFill>
                    <a:latin typeface="微软雅黑" panose="020B0503020204020204" pitchFamily="34" charset="-122"/>
                    <a:ea typeface="微软雅黑" panose="020B0503020204020204" pitchFamily="34" charset="-122"/>
                  </a:rPr>
                  <a:t>参数量：</a:t>
                </a:r>
                <a14:m>
                  <m:oMath xmlns:m="http://schemas.openxmlformats.org/officeDocument/2006/math">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𝒏</m:t>
                        </m:r>
                      </m:e>
                      <m:sub>
                        <m:r>
                          <a:rPr lang="en-US" altLang="zh-CN" sz="2000" b="1" i="1" smtClean="0">
                            <a:solidFill>
                              <a:srgbClr val="FF0000"/>
                            </a:solidFill>
                            <a:latin typeface="Cambria Math" panose="02040503050406030204" pitchFamily="18" charset="0"/>
                            <a:ea typeface="Cambria Math" panose="02040503050406030204" pitchFamily="18" charset="0"/>
                          </a:rPr>
                          <m:t>𝟏</m:t>
                        </m:r>
                      </m:sub>
                    </m:sSub>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a:solidFill>
                              <a:srgbClr val="FF0000"/>
                            </a:solidFill>
                            <a:latin typeface="Cambria Math" panose="02040503050406030204" pitchFamily="18" charset="0"/>
                            <a:ea typeface="Cambria Math" panose="02040503050406030204" pitchFamily="18" charset="0"/>
                          </a:rPr>
                        </m:ctrlPr>
                      </m:sSubPr>
                      <m:e>
                        <m:r>
                          <a:rPr lang="en-US" altLang="zh-CN" sz="2000" b="1" i="1">
                            <a:solidFill>
                              <a:srgbClr val="FF0000"/>
                            </a:solidFill>
                            <a:latin typeface="Cambria Math" panose="02040503050406030204" pitchFamily="18" charset="0"/>
                            <a:ea typeface="Cambria Math" panose="02040503050406030204" pitchFamily="18" charset="0"/>
                          </a:rPr>
                          <m:t>𝒏</m:t>
                        </m:r>
                      </m:e>
                      <m:sub>
                        <m:r>
                          <a:rPr lang="en-US" altLang="zh-CN" sz="2000" b="1" i="1" smtClean="0">
                            <a:solidFill>
                              <a:srgbClr val="FF0000"/>
                            </a:solidFill>
                            <a:latin typeface="Cambria Math" panose="02040503050406030204" pitchFamily="18" charset="0"/>
                            <a:ea typeface="Cambria Math" panose="02040503050406030204" pitchFamily="18" charset="0"/>
                          </a:rPr>
                          <m:t>𝒅</m:t>
                        </m:r>
                      </m:sub>
                    </m:sSub>
                    <m:r>
                      <a:rPr lang="en-US" altLang="zh-CN" sz="2000" b="1" i="1" smtClean="0">
                        <a:solidFill>
                          <a:srgbClr val="FF0000"/>
                        </a:solidFill>
                        <a:latin typeface="Cambria Math" panose="02040503050406030204" pitchFamily="18" charset="0"/>
                        <a:ea typeface="Cambria Math" panose="02040503050406030204" pitchFamily="18" charset="0"/>
                      </a:rPr>
                      <m:t>→</m:t>
                    </m:r>
                    <m:r>
                      <a:rPr lang="en-US" altLang="zh-CN" sz="2000" b="1" i="1" smtClean="0">
                        <a:solidFill>
                          <a:srgbClr val="FF0000"/>
                        </a:solidFill>
                        <a:latin typeface="Cambria Math" panose="02040503050406030204" pitchFamily="18" charset="0"/>
                        <a:ea typeface="Cambria Math" panose="02040503050406030204" pitchFamily="18" charset="0"/>
                      </a:rPr>
                      <m:t>𝑹</m:t>
                    </m:r>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a:solidFill>
                              <a:srgbClr val="FF0000"/>
                            </a:solidFill>
                            <a:latin typeface="Cambria Math" panose="02040503050406030204" pitchFamily="18" charset="0"/>
                            <a:ea typeface="Cambria Math" panose="02040503050406030204" pitchFamily="18" charset="0"/>
                          </a:rPr>
                        </m:ctrlPr>
                      </m:sSubPr>
                      <m:e>
                        <m:r>
                          <a:rPr lang="en-US" altLang="zh-CN" sz="2000" b="1" i="1">
                            <a:solidFill>
                              <a:srgbClr val="FF0000"/>
                            </a:solidFill>
                            <a:latin typeface="Cambria Math" panose="02040503050406030204" pitchFamily="18" charset="0"/>
                            <a:ea typeface="Cambria Math" panose="02040503050406030204" pitchFamily="18" charset="0"/>
                          </a:rPr>
                          <m:t>𝒏</m:t>
                        </m:r>
                      </m:e>
                      <m:sub>
                        <m:r>
                          <a:rPr lang="en-US" altLang="zh-CN" sz="2000" b="1" i="1">
                            <a:solidFill>
                              <a:srgbClr val="FF0000"/>
                            </a:solidFill>
                            <a:latin typeface="Cambria Math" panose="02040503050406030204" pitchFamily="18" charset="0"/>
                            <a:ea typeface="Cambria Math" panose="02040503050406030204" pitchFamily="18" charset="0"/>
                          </a:rPr>
                          <m:t>𝟏</m:t>
                        </m:r>
                      </m:sub>
                    </m:sSub>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a:solidFill>
                              <a:srgbClr val="FF0000"/>
                            </a:solidFill>
                            <a:latin typeface="Cambria Math" panose="02040503050406030204" pitchFamily="18" charset="0"/>
                            <a:ea typeface="Cambria Math" panose="02040503050406030204" pitchFamily="18" charset="0"/>
                          </a:rPr>
                        </m:ctrlPr>
                      </m:sSubPr>
                      <m:e>
                        <m:r>
                          <a:rPr lang="en-US" altLang="zh-CN" sz="2000" b="1" i="1">
                            <a:solidFill>
                              <a:srgbClr val="FF0000"/>
                            </a:solidFill>
                            <a:latin typeface="Cambria Math" panose="02040503050406030204" pitchFamily="18" charset="0"/>
                            <a:ea typeface="Cambria Math" panose="02040503050406030204" pitchFamily="18" charset="0"/>
                          </a:rPr>
                          <m:t>𝒏</m:t>
                        </m:r>
                      </m:e>
                      <m:sub>
                        <m:r>
                          <a:rPr lang="en-US" altLang="zh-CN" sz="2000" b="1" i="1" smtClean="0">
                            <a:solidFill>
                              <a:srgbClr val="FF0000"/>
                            </a:solidFill>
                            <a:latin typeface="Cambria Math" panose="02040503050406030204" pitchFamily="18" charset="0"/>
                            <a:ea typeface="Cambria Math" panose="02040503050406030204" pitchFamily="18" charset="0"/>
                          </a:rPr>
                          <m:t>𝒅</m:t>
                        </m:r>
                      </m:sub>
                    </m:sSub>
                    <m:r>
                      <a:rPr lang="en-US" altLang="zh-CN" sz="2000" b="1" i="1" smtClean="0">
                        <a:solidFill>
                          <a:srgbClr val="FF0000"/>
                        </a:solidFill>
                        <a:latin typeface="Cambria Math" panose="02040503050406030204" pitchFamily="18" charset="0"/>
                        <a:ea typeface="MS Mincho" charset="0"/>
                        <a:cs typeface="Cambria Math" panose="02040503050406030204" pitchFamily="18" charset="0"/>
                      </a:rPr>
                      <m:t>)</m:t>
                    </m:r>
                  </m:oMath>
                </a14:m>
                <a:endParaRPr lang="en-US" altLang="zh-CN" sz="2000" b="1" i="1" dirty="0" smtClean="0">
                  <a:solidFill>
                    <a:srgbClr val="FF0000"/>
                  </a:solidFill>
                  <a:latin typeface="Cambria Math" panose="02040503050406030204" pitchFamily="18" charset="0"/>
                  <a:ea typeface="MS Mincho" charset="0"/>
                  <a:cs typeface="Cambria Math" panose="02040503050406030204" pitchFamily="18" charset="0"/>
                </a:endParaRPr>
              </a:p>
            </p:txBody>
          </p:sp>
        </mc:Choice>
        <mc:Fallback>
          <p:sp>
            <p:nvSpPr>
              <p:cNvPr id="36" name="文本框 35"/>
              <p:cNvSpPr txBox="1">
                <a:spLocks noRot="1" noChangeAspect="1" noMove="1" noResize="1" noEditPoints="1" noAdjustHandles="1" noChangeArrowheads="1" noChangeShapeType="1" noTextEdit="1"/>
              </p:cNvSpPr>
              <p:nvPr/>
            </p:nvSpPr>
            <p:spPr bwMode="auto">
              <a:xfrm>
                <a:off x="7327396" y="5787287"/>
                <a:ext cx="4218957" cy="499624"/>
              </a:xfrm>
              <a:prstGeom prst="rect">
                <a:avLst/>
              </a:prstGeom>
              <a:blipFill rotWithShape="1">
                <a:blip r:embed="rId3"/>
                <a:stretch>
                  <a:fillRect l="-3" t="-106" r="4" b="-553"/>
                </a:stretch>
              </a:blipFill>
              <a:ln w="38100" cmpd="dbl" algn="ctr">
                <a:noFill/>
                <a:miter lim="800000"/>
              </a:ln>
              <a:effectLst/>
            </p:spPr>
            <p:txBody>
              <a:bodyPr/>
              <a:lstStyle/>
              <a:p>
                <a:r>
                  <a:rPr lang="zh-CN" altLang="en-US">
                    <a:noFill/>
                  </a:rPr>
                  <a:t> </a:t>
                </a:r>
              </a:p>
            </p:txBody>
          </p:sp>
        </mc:Fallback>
      </mc:AlternateContent>
      <p:sp>
        <p:nvSpPr>
          <p:cNvPr id="38" name="文本框 37"/>
          <p:cNvSpPr txBox="1"/>
          <p:nvPr/>
        </p:nvSpPr>
        <p:spPr bwMode="auto">
          <a:xfrm>
            <a:off x="8443595" y="2189480"/>
            <a:ext cx="3365500" cy="460375"/>
          </a:xfrm>
          <a:prstGeom prst="rect">
            <a:avLst/>
          </a:prstGeom>
          <a:solidFill>
            <a:srgbClr val="002060"/>
          </a:solidFill>
          <a:ln w="38100" cmpd="dbl" algn="ctr">
            <a:noFill/>
            <a:miter lim="800000"/>
          </a:ln>
          <a:effectLst/>
        </p:spPr>
        <p:txBody>
          <a:bodyPr wrap="square">
            <a:spAutoFit/>
          </a:bodyPr>
          <a:lstStyle/>
          <a:p>
            <a:r>
              <a:rPr lang="zh-CN" altLang="en-US" b="1" dirty="0">
                <a:solidFill>
                  <a:srgbClr val="FFFF00"/>
                </a:solidFill>
                <a:latin typeface="微软雅黑" panose="020B0503020204020204" pitchFamily="34" charset="-122"/>
                <a:ea typeface="微软雅黑" panose="020B0503020204020204" pitchFamily="34" charset="-122"/>
              </a:rPr>
              <a:t>二维实现：</a:t>
            </a:r>
            <a:r>
              <a:rPr lang="en-US" altLang="zh-CN" b="1" dirty="0">
                <a:solidFill>
                  <a:srgbClr val="FFFF00"/>
                </a:solidFill>
                <a:latin typeface="微软雅黑" panose="020B0503020204020204" pitchFamily="34" charset="-122"/>
                <a:ea typeface="微软雅黑" panose="020B0503020204020204" pitchFamily="34" charset="-122"/>
              </a:rPr>
              <a:t>SVD</a:t>
            </a:r>
            <a:r>
              <a:rPr lang="zh-CN" altLang="en-US" b="1" dirty="0">
                <a:solidFill>
                  <a:srgbClr val="FFFF00"/>
                </a:solidFill>
                <a:latin typeface="微软雅黑" panose="020B0503020204020204" pitchFamily="34" charset="-122"/>
                <a:ea typeface="微软雅黑" panose="020B0503020204020204" pitchFamily="34" charset="-122"/>
              </a:rPr>
              <a:t>分解</a:t>
            </a:r>
            <a:endParaRPr lang="zh-CN" altLang="en-US" dirty="0">
              <a:solidFill>
                <a:srgbClr val="FFFF00"/>
              </a:solidFill>
            </a:endParaRPr>
          </a:p>
        </p:txBody>
      </p:sp>
      <p:grpSp>
        <p:nvGrpSpPr>
          <p:cNvPr id="2" name="Group 1"/>
          <p:cNvGrpSpPr/>
          <p:nvPr/>
        </p:nvGrpSpPr>
        <p:grpSpPr>
          <a:xfrm>
            <a:off x="2124608" y="1640691"/>
            <a:ext cx="6353232" cy="1872208"/>
            <a:chOff x="2997898" y="1700808"/>
            <a:chExt cx="6353232" cy="1872208"/>
          </a:xfrm>
        </p:grpSpPr>
        <p:sp>
          <p:nvSpPr>
            <p:cNvPr id="3" name="矩形 2"/>
            <p:cNvSpPr/>
            <p:nvPr/>
          </p:nvSpPr>
          <p:spPr bwMode="auto">
            <a:xfrm>
              <a:off x="2997898" y="1917887"/>
              <a:ext cx="936104" cy="936104"/>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bwMode="auto">
            <a:xfrm>
              <a:off x="3272002" y="2143910"/>
              <a:ext cx="459904" cy="474071"/>
            </a:xfrm>
            <a:prstGeom prst="rect">
              <a:avLst/>
            </a:prstGeom>
            <a:noFill/>
            <a:ln w="38100" cmpd="dbl" algn="ctr">
              <a:noFill/>
              <a:miter lim="800000"/>
            </a:ln>
            <a:effectLst/>
          </p:spPr>
          <p:txBody>
            <a:bodyPr wrap="square">
              <a:spAutoFit/>
            </a:bodyPr>
            <a:lstStyle/>
            <a:p>
              <a:r>
                <a:rPr lang="en-US" altLang="zh-CN" b="1" dirty="0">
                  <a:solidFill>
                    <a:srgbClr val="002060"/>
                  </a:solidFill>
                  <a:latin typeface="微软雅黑" panose="020B0503020204020204" pitchFamily="34" charset="-122"/>
                  <a:ea typeface="微软雅黑" panose="020B0503020204020204" pitchFamily="34" charset="-122"/>
                </a:rPr>
                <a:t>A</a:t>
              </a:r>
              <a:endParaRPr lang="zh-CN" altLang="en-US" dirty="0"/>
            </a:p>
          </p:txBody>
        </p:sp>
        <p:sp>
          <p:nvSpPr>
            <p:cNvPr id="12" name="等号 11"/>
            <p:cNvSpPr>
              <a:spLocks noChangeAspect="1"/>
            </p:cNvSpPr>
            <p:nvPr/>
          </p:nvSpPr>
          <p:spPr bwMode="auto">
            <a:xfrm>
              <a:off x="4065763" y="2253744"/>
              <a:ext cx="504000" cy="295019"/>
            </a:xfrm>
            <a:prstGeom prst="mathEqual">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4663649" y="1912893"/>
              <a:ext cx="124882" cy="936104"/>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bwMode="auto">
            <a:xfrm rot="16200000">
              <a:off x="5250632" y="1507282"/>
              <a:ext cx="124882" cy="936104"/>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7" name="文本框 16"/>
                <p:cNvSpPr txBox="1"/>
                <p:nvPr/>
              </p:nvSpPr>
              <p:spPr bwMode="auto">
                <a:xfrm>
                  <a:off x="4532142" y="2781983"/>
                  <a:ext cx="387896" cy="477888"/>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002060"/>
                                </a:solidFill>
                                <a:latin typeface="Cambria Math" panose="02040503050406030204" pitchFamily="18" charset="0"/>
                                <a:ea typeface="微软雅黑" panose="020B0503020204020204" pitchFamily="34" charset="-122"/>
                              </a:rPr>
                            </m:ctrlPr>
                          </m:sSubPr>
                          <m:e>
                            <m:r>
                              <a:rPr lang="en-US" altLang="zh-CN" b="1" i="1" dirty="0" smtClean="0">
                                <a:solidFill>
                                  <a:srgbClr val="002060"/>
                                </a:solidFill>
                                <a:latin typeface="Cambria Math" panose="02040503050406030204" pitchFamily="18" charset="0"/>
                                <a:ea typeface="微软雅黑" panose="020B0503020204020204" pitchFamily="34" charset="-122"/>
                              </a:rPr>
                              <m:t>𝑨</m:t>
                            </m:r>
                          </m:e>
                          <m:sub>
                            <m:r>
                              <a:rPr lang="en-US" altLang="zh-CN" b="1" i="1" dirty="0" smtClean="0">
                                <a:solidFill>
                                  <a:srgbClr val="002060"/>
                                </a:solidFill>
                                <a:latin typeface="Cambria Math" panose="02040503050406030204" pitchFamily="18" charset="0"/>
                                <a:ea typeface="微软雅黑" panose="020B0503020204020204" pitchFamily="34" charset="-122"/>
                              </a:rPr>
                              <m:t>𝟏</m:t>
                            </m:r>
                            <m:r>
                              <a:rPr lang="en-US" altLang="zh-CN" b="1" i="1" dirty="0" smtClean="0">
                                <a:solidFill>
                                  <a:srgbClr val="002060"/>
                                </a:solidFill>
                                <a:latin typeface="Cambria Math" panose="02040503050406030204" pitchFamily="18" charset="0"/>
                                <a:ea typeface="微软雅黑" panose="020B0503020204020204" pitchFamily="34" charset="-122"/>
                              </a:rPr>
                              <m:t>,</m:t>
                            </m:r>
                            <m:r>
                              <a:rPr lang="en-US" altLang="zh-CN" b="1" i="1" dirty="0" smtClean="0">
                                <a:solidFill>
                                  <a:srgbClr val="002060"/>
                                </a:solidFill>
                                <a:latin typeface="Cambria Math" panose="02040503050406030204" pitchFamily="18" charset="0"/>
                                <a:ea typeface="微软雅黑" panose="020B0503020204020204" pitchFamily="34" charset="-122"/>
                              </a:rPr>
                              <m:t>𝟏</m:t>
                            </m:r>
                          </m:sub>
                        </m:sSub>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bwMode="auto">
                <a:xfrm>
                  <a:off x="4532142" y="2781983"/>
                  <a:ext cx="387896" cy="477888"/>
                </a:xfrm>
                <a:prstGeom prst="rect">
                  <a:avLst/>
                </a:prstGeom>
                <a:blipFill rotWithShape="1">
                  <a:blip r:embed="rId4"/>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bwMode="auto">
                <a:xfrm>
                  <a:off x="5781125" y="1700808"/>
                  <a:ext cx="387896" cy="477888"/>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002060"/>
                                </a:solidFill>
                                <a:latin typeface="Cambria Math" panose="02040503050406030204" pitchFamily="18" charset="0"/>
                                <a:ea typeface="微软雅黑" panose="020B0503020204020204" pitchFamily="34" charset="-122"/>
                              </a:rPr>
                            </m:ctrlPr>
                          </m:sSubPr>
                          <m:e>
                            <m:r>
                              <a:rPr lang="en-US" altLang="zh-CN" b="1" i="1" dirty="0" smtClean="0">
                                <a:solidFill>
                                  <a:srgbClr val="002060"/>
                                </a:solidFill>
                                <a:latin typeface="Cambria Math" panose="02040503050406030204" pitchFamily="18" charset="0"/>
                                <a:ea typeface="微软雅黑" panose="020B0503020204020204" pitchFamily="34" charset="-122"/>
                              </a:rPr>
                              <m:t>𝑨</m:t>
                            </m:r>
                          </m:e>
                          <m:sub>
                            <m:r>
                              <a:rPr lang="en-US" altLang="zh-CN" b="1" i="1" dirty="0" smtClean="0">
                                <a:solidFill>
                                  <a:srgbClr val="002060"/>
                                </a:solidFill>
                                <a:latin typeface="Cambria Math" panose="02040503050406030204" pitchFamily="18" charset="0"/>
                                <a:ea typeface="微软雅黑" panose="020B0503020204020204" pitchFamily="34" charset="-122"/>
                              </a:rPr>
                              <m:t>𝟐</m:t>
                            </m:r>
                            <m:r>
                              <a:rPr lang="en-US" altLang="zh-CN" b="1" i="1" dirty="0" smtClean="0">
                                <a:solidFill>
                                  <a:srgbClr val="002060"/>
                                </a:solidFill>
                                <a:latin typeface="Cambria Math" panose="02040503050406030204" pitchFamily="18" charset="0"/>
                                <a:ea typeface="微软雅黑" panose="020B0503020204020204" pitchFamily="34" charset="-122"/>
                              </a:rPr>
                              <m:t>,</m:t>
                            </m:r>
                            <m:r>
                              <a:rPr lang="en-US" altLang="zh-CN" b="1" i="1" dirty="0" smtClean="0">
                                <a:solidFill>
                                  <a:srgbClr val="002060"/>
                                </a:solidFill>
                                <a:latin typeface="Cambria Math" panose="02040503050406030204" pitchFamily="18" charset="0"/>
                                <a:ea typeface="微软雅黑" panose="020B0503020204020204" pitchFamily="34" charset="-122"/>
                              </a:rPr>
                              <m:t>𝟏</m:t>
                            </m:r>
                          </m:sub>
                        </m:sSub>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bwMode="auto">
                <a:xfrm>
                  <a:off x="5781125" y="1700808"/>
                  <a:ext cx="387896" cy="477888"/>
                </a:xfrm>
                <a:prstGeom prst="rect">
                  <a:avLst/>
                </a:prstGeom>
                <a:blipFill rotWithShape="1">
                  <a:blip r:embed="rId5"/>
                </a:blipFill>
                <a:ln w="38100" cmpd="dbl" algn="ctr">
                  <a:noFill/>
                  <a:miter lim="800000"/>
                </a:ln>
                <a:effectLst/>
              </p:spPr>
              <p:txBody>
                <a:bodyPr/>
                <a:lstStyle/>
                <a:p>
                  <a:r>
                    <a:rPr lang="zh-CN" altLang="en-US">
                      <a:noFill/>
                    </a:rPr>
                    <a:t> </a:t>
                  </a:r>
                </a:p>
              </p:txBody>
            </p:sp>
          </mc:Fallback>
        </mc:AlternateContent>
        <p:sp>
          <p:nvSpPr>
            <p:cNvPr id="19" name="加号 18"/>
            <p:cNvSpPr/>
            <p:nvPr/>
          </p:nvSpPr>
          <p:spPr bwMode="auto">
            <a:xfrm>
              <a:off x="6216202" y="2270007"/>
              <a:ext cx="360000" cy="324000"/>
            </a:xfrm>
            <a:prstGeom prst="mathPlus">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aphicFrame>
          <p:nvGraphicFramePr>
            <p:cNvPr id="20" name="对象 19"/>
            <p:cNvGraphicFramePr>
              <a:graphicFrameLocks noChangeAspect="1"/>
            </p:cNvGraphicFramePr>
            <p:nvPr/>
          </p:nvGraphicFramePr>
          <p:xfrm>
            <a:off x="6527709" y="2258811"/>
            <a:ext cx="876128" cy="477888"/>
          </p:xfrm>
          <a:graphic>
            <a:graphicData uri="http://schemas.openxmlformats.org/presentationml/2006/ole">
              <mc:AlternateContent xmlns:mc="http://schemas.openxmlformats.org/markup-compatibility/2006">
                <mc:Choice xmlns:v="urn:schemas-microsoft-com:vml" Requires="v">
                  <p:oleObj spid="_x0000_s4" name="Equation" r:id="rId6" imgW="3352800" imgH="1828800" progId="Equation.DSMT4">
                    <p:embed/>
                  </p:oleObj>
                </mc:Choice>
                <mc:Fallback>
                  <p:oleObj name="Equation" r:id="rId6" imgW="3352800" imgH="1828800" progId="Equation.DSMT4">
                    <p:embed/>
                    <p:pic>
                      <p:nvPicPr>
                        <p:cNvPr id="0" name="对象 19"/>
                        <p:cNvPicPr/>
                        <p:nvPr/>
                      </p:nvPicPr>
                      <p:blipFill>
                        <a:blip r:embed="rId7"/>
                        <a:stretch>
                          <a:fillRect/>
                        </a:stretch>
                      </p:blipFill>
                      <p:spPr>
                        <a:xfrm>
                          <a:off x="6527709" y="2258811"/>
                          <a:ext cx="876128" cy="477888"/>
                        </a:xfrm>
                        <a:prstGeom prst="rect">
                          <a:avLst/>
                        </a:prstGeom>
                      </p:spPr>
                    </p:pic>
                  </p:oleObj>
                </mc:Fallback>
              </mc:AlternateContent>
            </a:graphicData>
          </a:graphic>
        </p:graphicFrame>
        <p:sp>
          <p:nvSpPr>
            <p:cNvPr id="22" name="矩形 21"/>
            <p:cNvSpPr/>
            <p:nvPr/>
          </p:nvSpPr>
          <p:spPr bwMode="auto">
            <a:xfrm>
              <a:off x="7845758" y="1912893"/>
              <a:ext cx="124882" cy="936104"/>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rot="16200000">
              <a:off x="8432741" y="1507282"/>
              <a:ext cx="124882" cy="936104"/>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4" name="文本框 23"/>
                <p:cNvSpPr txBox="1"/>
                <p:nvPr/>
              </p:nvSpPr>
              <p:spPr bwMode="auto">
                <a:xfrm>
                  <a:off x="7714251" y="2781983"/>
                  <a:ext cx="387896" cy="477888"/>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002060"/>
                                </a:solidFill>
                                <a:latin typeface="Cambria Math" panose="02040503050406030204" pitchFamily="18" charset="0"/>
                                <a:ea typeface="微软雅黑" panose="020B0503020204020204" pitchFamily="34" charset="-122"/>
                              </a:rPr>
                            </m:ctrlPr>
                          </m:sSubPr>
                          <m:e>
                            <m:r>
                              <a:rPr lang="en-US" altLang="zh-CN" b="1" i="1" dirty="0" smtClean="0">
                                <a:solidFill>
                                  <a:srgbClr val="002060"/>
                                </a:solidFill>
                                <a:latin typeface="Cambria Math" panose="02040503050406030204" pitchFamily="18" charset="0"/>
                                <a:ea typeface="微软雅黑" panose="020B0503020204020204" pitchFamily="34" charset="-122"/>
                              </a:rPr>
                              <m:t>𝑨</m:t>
                            </m:r>
                          </m:e>
                          <m:sub>
                            <m:r>
                              <a:rPr lang="en-US" altLang="zh-CN" b="1" i="1" dirty="0" smtClean="0">
                                <a:solidFill>
                                  <a:srgbClr val="002060"/>
                                </a:solidFill>
                                <a:latin typeface="Cambria Math" panose="02040503050406030204" pitchFamily="18" charset="0"/>
                                <a:ea typeface="微软雅黑" panose="020B0503020204020204" pitchFamily="34" charset="-122"/>
                              </a:rPr>
                              <m:t>𝟏</m:t>
                            </m:r>
                            <m:r>
                              <a:rPr lang="en-US" altLang="zh-CN" b="1" i="1" dirty="0" smtClean="0">
                                <a:solidFill>
                                  <a:srgbClr val="002060"/>
                                </a:solidFill>
                                <a:latin typeface="Cambria Math" panose="02040503050406030204" pitchFamily="18" charset="0"/>
                                <a:ea typeface="微软雅黑" panose="020B0503020204020204" pitchFamily="34" charset="-122"/>
                              </a:rPr>
                              <m:t>,</m:t>
                            </m:r>
                            <m:r>
                              <a:rPr lang="en-US" altLang="zh-CN" b="1" i="1" dirty="0" smtClean="0">
                                <a:solidFill>
                                  <a:srgbClr val="002060"/>
                                </a:solidFill>
                                <a:latin typeface="Cambria Math" panose="02040503050406030204" pitchFamily="18" charset="0"/>
                                <a:ea typeface="微软雅黑" panose="020B0503020204020204" pitchFamily="34" charset="-122"/>
                              </a:rPr>
                              <m:t>𝑹</m:t>
                            </m:r>
                          </m:sub>
                        </m:sSub>
                      </m:oMath>
                    </m:oMathPara>
                  </a14:m>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bwMode="auto">
                <a:xfrm>
                  <a:off x="7714251" y="2781983"/>
                  <a:ext cx="387896" cy="477888"/>
                </a:xfrm>
                <a:prstGeom prst="rect">
                  <a:avLst/>
                </a:prstGeom>
                <a:blipFill rotWithShape="1">
                  <a:blip r:embed="rId8"/>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bwMode="auto">
                <a:xfrm>
                  <a:off x="8963234" y="1700808"/>
                  <a:ext cx="387896" cy="477888"/>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002060"/>
                                </a:solidFill>
                                <a:latin typeface="Cambria Math" panose="02040503050406030204" pitchFamily="18" charset="0"/>
                                <a:ea typeface="微软雅黑" panose="020B0503020204020204" pitchFamily="34" charset="-122"/>
                              </a:rPr>
                            </m:ctrlPr>
                          </m:sSubPr>
                          <m:e>
                            <m:r>
                              <a:rPr lang="en-US" altLang="zh-CN" b="1" i="1" dirty="0" smtClean="0">
                                <a:solidFill>
                                  <a:srgbClr val="002060"/>
                                </a:solidFill>
                                <a:latin typeface="Cambria Math" panose="02040503050406030204" pitchFamily="18" charset="0"/>
                                <a:ea typeface="微软雅黑" panose="020B0503020204020204" pitchFamily="34" charset="-122"/>
                              </a:rPr>
                              <m:t>𝑨</m:t>
                            </m:r>
                          </m:e>
                          <m:sub>
                            <m:r>
                              <a:rPr lang="en-US" altLang="zh-CN" b="1" i="1" dirty="0" smtClean="0">
                                <a:solidFill>
                                  <a:srgbClr val="002060"/>
                                </a:solidFill>
                                <a:latin typeface="Cambria Math" panose="02040503050406030204" pitchFamily="18" charset="0"/>
                                <a:ea typeface="微软雅黑" panose="020B0503020204020204" pitchFamily="34" charset="-122"/>
                              </a:rPr>
                              <m:t>𝟐</m:t>
                            </m:r>
                            <m:r>
                              <a:rPr lang="en-US" altLang="zh-CN" b="1" i="1" dirty="0" smtClean="0">
                                <a:solidFill>
                                  <a:srgbClr val="002060"/>
                                </a:solidFill>
                                <a:latin typeface="Cambria Math" panose="02040503050406030204" pitchFamily="18" charset="0"/>
                                <a:ea typeface="微软雅黑" panose="020B0503020204020204" pitchFamily="34" charset="-122"/>
                              </a:rPr>
                              <m:t>,</m:t>
                            </m:r>
                            <m:r>
                              <a:rPr lang="en-US" altLang="zh-CN" b="1" i="1" dirty="0" smtClean="0">
                                <a:solidFill>
                                  <a:srgbClr val="002060"/>
                                </a:solidFill>
                                <a:latin typeface="Cambria Math" panose="02040503050406030204" pitchFamily="18" charset="0"/>
                                <a:ea typeface="微软雅黑" panose="020B0503020204020204" pitchFamily="34" charset="-122"/>
                              </a:rPr>
                              <m:t>𝑹</m:t>
                            </m:r>
                          </m:sub>
                        </m:sSub>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bwMode="auto">
                <a:xfrm>
                  <a:off x="8963234" y="1700808"/>
                  <a:ext cx="387896" cy="477888"/>
                </a:xfrm>
                <a:prstGeom prst="rect">
                  <a:avLst/>
                </a:prstGeom>
                <a:blipFill rotWithShape="1">
                  <a:blip r:embed="rId9"/>
                </a:blipFill>
                <a:ln w="38100" cmpd="dbl" algn="ctr">
                  <a:noFill/>
                  <a:miter lim="800000"/>
                </a:ln>
                <a:effectLst/>
              </p:spPr>
              <p:txBody>
                <a:bodyPr/>
                <a:lstStyle/>
                <a:p>
                  <a:r>
                    <a:rPr lang="zh-CN" altLang="en-US">
                      <a:noFill/>
                    </a:rPr>
                    <a:t> </a:t>
                  </a:r>
                </a:p>
              </p:txBody>
            </p:sp>
          </mc:Fallback>
        </mc:AlternateContent>
        <p:sp>
          <p:nvSpPr>
            <p:cNvPr id="27" name="加号 26"/>
            <p:cNvSpPr/>
            <p:nvPr/>
          </p:nvSpPr>
          <p:spPr bwMode="auto">
            <a:xfrm>
              <a:off x="7359857" y="2280913"/>
              <a:ext cx="360000" cy="324000"/>
            </a:xfrm>
            <a:prstGeom prst="mathPlus">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1" name="直接连接符 40"/>
            <p:cNvCxnSpPr/>
            <p:nvPr/>
          </p:nvCxnSpPr>
          <p:spPr bwMode="auto">
            <a:xfrm>
              <a:off x="4663649" y="3302803"/>
              <a:ext cx="1552553" cy="0"/>
            </a:xfrm>
            <a:prstGeom prst="line">
              <a:avLst/>
            </a:prstGeom>
            <a:solidFill>
              <a:schemeClr val="accent1"/>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bwMode="auto">
            <a:xfrm>
              <a:off x="4926501" y="3265239"/>
              <a:ext cx="2614941" cy="307777"/>
            </a:xfrm>
            <a:prstGeom prst="rect">
              <a:avLst/>
            </a:prstGeom>
            <a:noFill/>
            <a:ln w="38100" cmpd="dbl" algn="ctr">
              <a:noFill/>
              <a:miter lim="800000"/>
            </a:ln>
            <a:effectLst/>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低阶张量</a:t>
              </a:r>
              <a:r>
                <a:rPr lang="zh-CN" altLang="en-US" sz="1400" b="1" dirty="0">
                  <a:solidFill>
                    <a:srgbClr val="C00000"/>
                  </a:solidFill>
                  <a:latin typeface="微软雅黑" panose="020B0503020204020204" pitchFamily="34" charset="-122"/>
                  <a:ea typeface="微软雅黑" panose="020B0503020204020204" pitchFamily="34" charset="-122"/>
                </a:rPr>
                <a:t>外积</a:t>
              </a:r>
              <a:endParaRPr lang="zh-CN" altLang="en-US" sz="1400" dirty="0">
                <a:solidFill>
                  <a:srgbClr val="C00000"/>
                </a:solidFill>
              </a:endParaRPr>
            </a:p>
          </p:txBody>
        </p:sp>
      </p:grpSp>
      <p:sp>
        <p:nvSpPr>
          <p:cNvPr id="30" name="矩形 29"/>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CP</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p:cxnSp>
        <p:nvCxnSpPr>
          <p:cNvPr id="5" name="Straight Connector 4"/>
          <p:cNvCxnSpPr/>
          <p:nvPr/>
        </p:nvCxnSpPr>
        <p:spPr bwMode="auto">
          <a:xfrm>
            <a:off x="119336" y="6597352"/>
            <a:ext cx="8784976"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V. Lebedev et al. “Speeding-up Convolutional Neural Networks Using Fine-tuned CP-Decomposition”. </a:t>
            </a:r>
            <a:r>
              <a:rPr lang="en-US" altLang="zh-CN" sz="1100" dirty="0" err="1">
                <a:solidFill>
                  <a:srgbClr val="5F6368"/>
                </a:solidFill>
                <a:latin typeface="Arial" panose="020B0604020202020204" pitchFamily="34" charset="0"/>
              </a:rPr>
              <a:t>CoRR</a:t>
            </a:r>
            <a:r>
              <a:rPr lang="en-US" altLang="zh-CN" sz="1100" dirty="0">
                <a:solidFill>
                  <a:srgbClr val="5F6368"/>
                </a:solidFill>
                <a:latin typeface="Arial" panose="020B0604020202020204" pitchFamily="34" charset="0"/>
              </a:rPr>
              <a:t>, 2014</a:t>
            </a:r>
            <a:endParaRPr lang="zh-CN" altLang="zh-CN" sz="1100" dirty="0">
              <a:latin typeface="Arial" panose="020B0604020202020204" pitchFamily="34" charset="0"/>
            </a:endParaRPr>
          </a:p>
        </p:txBody>
      </p:sp>
      <p:pic>
        <p:nvPicPr>
          <p:cNvPr id="31" name="图片 30"/>
          <p:cNvPicPr>
            <a:picLocks noChangeAspect="1"/>
          </p:cNvPicPr>
          <p:nvPr/>
        </p:nvPicPr>
        <p:blipFill>
          <a:blip r:embed="rId10"/>
          <a:stretch>
            <a:fillRect/>
          </a:stretch>
        </p:blipFill>
        <p:spPr>
          <a:xfrm>
            <a:off x="767408" y="5661248"/>
            <a:ext cx="5229885" cy="899058"/>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19536" y="4242263"/>
            <a:ext cx="5495371" cy="1643224"/>
          </a:xfrm>
          <a:prstGeom prst="rect">
            <a:avLst/>
          </a:prstGeom>
        </p:spPr>
      </p:pic>
      <p:sp>
        <p:nvSpPr>
          <p:cNvPr id="8" name="Rectangle 3"/>
          <p:cNvSpPr/>
          <p:nvPr/>
        </p:nvSpPr>
        <p:spPr bwMode="auto">
          <a:xfrm>
            <a:off x="1703512" y="4766956"/>
            <a:ext cx="35046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Rectangle 7"/>
          <p:cNvSpPr/>
          <p:nvPr/>
        </p:nvSpPr>
        <p:spPr bwMode="auto">
          <a:xfrm>
            <a:off x="2417427" y="5395315"/>
            <a:ext cx="35046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Rectangle 8"/>
          <p:cNvSpPr/>
          <p:nvPr/>
        </p:nvSpPr>
        <p:spPr bwMode="auto">
          <a:xfrm rot="2778013">
            <a:off x="1900821" y="4187960"/>
            <a:ext cx="3063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文本框 9"/>
          <p:cNvSpPr txBox="1"/>
          <p:nvPr/>
        </p:nvSpPr>
        <p:spPr bwMode="auto">
          <a:xfrm>
            <a:off x="2307989" y="4709940"/>
            <a:ext cx="459904" cy="474071"/>
          </a:xfrm>
          <a:prstGeom prst="rect">
            <a:avLst/>
          </a:prstGeom>
          <a:solidFill>
            <a:srgbClr val="C5C4C4"/>
          </a:solidFill>
          <a:ln w="38100" cmpd="dbl" algn="ctr">
            <a:noFill/>
            <a:miter lim="800000"/>
          </a:ln>
          <a:effectLst/>
        </p:spPr>
        <p:txBody>
          <a:bodyPr wrap="square">
            <a:spAutoFit/>
          </a:bodyPr>
          <a:lstStyle/>
          <a:p>
            <a:r>
              <a:rPr lang="en-US" altLang="zh-CN" b="1" dirty="0">
                <a:solidFill>
                  <a:srgbClr val="002060"/>
                </a:solidFill>
                <a:latin typeface="微软雅黑" panose="020B0503020204020204" pitchFamily="34" charset="-122"/>
                <a:ea typeface="微软雅黑" panose="020B0503020204020204" pitchFamily="34" charset="-122"/>
              </a:rPr>
              <a:t>A</a:t>
            </a:r>
            <a:endParaRPr lang="zh-CN" altLang="en-US" dirty="0"/>
          </a:p>
        </p:txBody>
      </p:sp>
    </p:spTree>
  </p:cSld>
  <p:clrMapOvr>
    <a:masterClrMapping/>
  </p:clrMapOvr>
  <p:transition spd="slow" advTm="6023"/>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07368" y="980725"/>
            <a:ext cx="11665296" cy="546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dirty="0">
                <a:solidFill>
                  <a:srgbClr val="002060"/>
                </a:solidFill>
                <a:latin typeface="微软雅黑" panose="020B0503020204020204" pitchFamily="34" charset="-122"/>
                <a:ea typeface="微软雅黑" panose="020B0503020204020204" pitchFamily="34" charset="-122"/>
              </a:rPr>
              <a:t>全卷积运算表示</a:t>
            </a: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r>
              <a:rPr lang="en-US" altLang="zh-CN" sz="700" dirty="0">
                <a:solidFill>
                  <a:srgbClr val="002060"/>
                </a:solidFill>
                <a:latin typeface="微软雅黑" panose="020B0503020204020204" pitchFamily="34" charset="-122"/>
                <a:ea typeface="微软雅黑" panose="020B0503020204020204" pitchFamily="34" charset="-122"/>
              </a:rPr>
              <a:t> </a:t>
            </a:r>
            <a:endParaRPr lang="en-US" altLang="zh-CN" sz="7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en-US" altLang="zh-CN" sz="2300" dirty="0">
                <a:solidFill>
                  <a:srgbClr val="002060"/>
                </a:solidFill>
                <a:latin typeface="微软雅黑" panose="020B0503020204020204" pitchFamily="34" charset="-122"/>
                <a:ea typeface="微软雅黑" panose="020B0503020204020204" pitchFamily="34" charset="-122"/>
              </a:rPr>
              <a:t>CP</a:t>
            </a:r>
            <a:r>
              <a:rPr lang="zh-CN" altLang="en-US" sz="2300" dirty="0">
                <a:solidFill>
                  <a:srgbClr val="002060"/>
                </a:solidFill>
                <a:latin typeface="微软雅黑" panose="020B0503020204020204" pitchFamily="34" charset="-122"/>
                <a:ea typeface="微软雅黑" panose="020B0503020204020204" pitchFamily="34" charset="-122"/>
              </a:rPr>
              <a:t>分解</a:t>
            </a:r>
            <a:endParaRPr lang="en-US" altLang="zh-CN" sz="23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02060"/>
              </a:buClr>
              <a:buFont typeface="Wingdings" panose="05000000000000000000" pitchFamily="2" charset="2"/>
              <a:buChar char="v"/>
            </a:pPr>
            <a:r>
              <a:rPr lang="zh-CN" altLang="en-US" sz="2000" dirty="0">
                <a:solidFill>
                  <a:srgbClr val="002060"/>
                </a:solidFill>
                <a:latin typeface="微软雅黑" panose="020B0503020204020204" pitchFamily="34" charset="-122"/>
                <a:ea typeface="微软雅黑" panose="020B0503020204020204" pitchFamily="34" charset="-122"/>
              </a:rPr>
              <a:t>卷积核分解</a:t>
            </a:r>
            <a:r>
              <a:rPr lang="en-US" altLang="zh-CN" sz="2000" dirty="0">
                <a:solidFill>
                  <a:srgbClr val="002060"/>
                </a:solidFill>
                <a:latin typeface="微软雅黑" panose="020B0503020204020204" pitchFamily="34" charset="-122"/>
                <a:ea typeface="微软雅黑" panose="020B0503020204020204" pitchFamily="34" charset="-122"/>
              </a:rPr>
              <a:t>	</a:t>
            </a:r>
            <a:endParaRPr lang="en-US" altLang="zh-CN" sz="230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r>
              <a:rPr lang="en-US" altLang="zh-CN" sz="300" dirty="0">
                <a:solidFill>
                  <a:srgbClr val="002060"/>
                </a:solidFill>
                <a:latin typeface="微软雅黑" panose="020B0503020204020204" pitchFamily="34" charset="-122"/>
                <a:ea typeface="微软雅黑" panose="020B0503020204020204" pitchFamily="34" charset="-122"/>
              </a:rPr>
              <a:t> </a:t>
            </a:r>
            <a:endParaRPr lang="en-US" altLang="zh-CN" sz="3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02060"/>
              </a:buClr>
              <a:buFont typeface="Wingdings" panose="05000000000000000000" pitchFamily="2" charset="2"/>
              <a:buChar char="v"/>
            </a:pPr>
            <a:r>
              <a:rPr lang="zh-CN" altLang="en-US" sz="2000" dirty="0">
                <a:solidFill>
                  <a:srgbClr val="002060"/>
                </a:solidFill>
                <a:latin typeface="微软雅黑" panose="020B0503020204020204" pitchFamily="34" charset="-122"/>
                <a:ea typeface="微软雅黑" panose="020B0503020204020204" pitchFamily="34" charset="-122"/>
              </a:rPr>
              <a:t>重排</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08527" y="1578974"/>
            <a:ext cx="5661766" cy="732328"/>
          </a:xfrm>
          <a:prstGeom prst="rect">
            <a:avLst/>
          </a:prstGeom>
        </p:spPr>
      </p:pic>
      <p:pic>
        <p:nvPicPr>
          <p:cNvPr id="11" name="图片 10"/>
          <p:cNvPicPr>
            <a:picLocks noChangeAspect="1"/>
          </p:cNvPicPr>
          <p:nvPr/>
        </p:nvPicPr>
        <p:blipFill>
          <a:blip r:embed="rId2"/>
          <a:stretch>
            <a:fillRect/>
          </a:stretch>
        </p:blipFill>
        <p:spPr>
          <a:xfrm>
            <a:off x="8904312" y="1649160"/>
            <a:ext cx="3040643" cy="1623201"/>
          </a:xfrm>
          <a:prstGeom prst="rect">
            <a:avLst/>
          </a:prstGeom>
        </p:spPr>
      </p:pic>
      <p:pic>
        <p:nvPicPr>
          <p:cNvPr id="13" name="图片 12"/>
          <p:cNvPicPr>
            <a:picLocks noChangeAspect="1"/>
          </p:cNvPicPr>
          <p:nvPr/>
        </p:nvPicPr>
        <p:blipFill>
          <a:blip r:embed="rId3"/>
          <a:stretch>
            <a:fillRect/>
          </a:stretch>
        </p:blipFill>
        <p:spPr>
          <a:xfrm>
            <a:off x="2694501" y="2668865"/>
            <a:ext cx="6120680" cy="668303"/>
          </a:xfrm>
          <a:prstGeom prst="rect">
            <a:avLst/>
          </a:prstGeom>
        </p:spPr>
      </p:pic>
      <p:pic>
        <p:nvPicPr>
          <p:cNvPr id="15" name="图片 14"/>
          <p:cNvPicPr>
            <a:picLocks noChangeAspect="1"/>
          </p:cNvPicPr>
          <p:nvPr/>
        </p:nvPicPr>
        <p:blipFill rotWithShape="1">
          <a:blip r:embed="rId4"/>
          <a:srcRect l="-93" t="3123" r="93" b="9214"/>
          <a:stretch>
            <a:fillRect/>
          </a:stretch>
        </p:blipFill>
        <p:spPr>
          <a:xfrm>
            <a:off x="1199456" y="3833028"/>
            <a:ext cx="7369760" cy="643710"/>
          </a:xfrm>
          <a:prstGeom prst="rect">
            <a:avLst/>
          </a:prstGeom>
        </p:spPr>
      </p:pic>
      <p:sp>
        <p:nvSpPr>
          <p:cNvPr id="18" name="左大括号 17"/>
          <p:cNvSpPr/>
          <p:nvPr/>
        </p:nvSpPr>
        <p:spPr bwMode="auto">
          <a:xfrm rot="16200000">
            <a:off x="7321123" y="3715403"/>
            <a:ext cx="72308" cy="1587360"/>
          </a:xfrm>
          <a:prstGeom prst="leftBrace">
            <a:avLst>
              <a:gd name="adj1" fmla="val 8333"/>
              <a:gd name="adj2" fmla="val 51610"/>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1" name="文本框 20"/>
              <p:cNvSpPr txBox="1"/>
              <p:nvPr/>
            </p:nvSpPr>
            <p:spPr bwMode="auto">
              <a:xfrm>
                <a:off x="6779621" y="4519693"/>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𝒊</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𝒋</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bwMode="auto">
              <a:xfrm>
                <a:off x="6779621" y="4519693"/>
                <a:ext cx="1330391" cy="338554"/>
              </a:xfrm>
              <a:prstGeom prst="rect">
                <a:avLst/>
              </a:prstGeom>
              <a:blipFill rotWithShape="1">
                <a:blip r:embed="rId5"/>
                <a:stretch>
                  <a:fillRect l="-27" t="-118" r="32" b="147"/>
                </a:stretch>
              </a:blipFill>
              <a:ln w="38100" cmpd="dbl" algn="ctr">
                <a:noFill/>
                <a:miter lim="800000"/>
              </a:ln>
              <a:effectLst/>
            </p:spPr>
            <p:txBody>
              <a:bodyPr/>
              <a:lstStyle/>
              <a:p>
                <a:r>
                  <a:rPr lang="zh-CN" altLang="en-US">
                    <a:noFill/>
                  </a:rPr>
                  <a:t> </a:t>
                </a:r>
              </a:p>
            </p:txBody>
          </p:sp>
        </mc:Fallback>
      </mc:AlternateContent>
      <p:sp>
        <p:nvSpPr>
          <p:cNvPr id="22" name="左大括号 21"/>
          <p:cNvSpPr/>
          <p:nvPr/>
        </p:nvSpPr>
        <p:spPr bwMode="auto">
          <a:xfrm rot="16200000">
            <a:off x="6096987" y="3648706"/>
            <a:ext cx="72308" cy="2451456"/>
          </a:xfrm>
          <a:prstGeom prst="leftBrace">
            <a:avLst>
              <a:gd name="adj1" fmla="val 8333"/>
              <a:gd name="adj2" fmla="val 51610"/>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3" name="文本框 22"/>
              <p:cNvSpPr txBox="1"/>
              <p:nvPr/>
            </p:nvSpPr>
            <p:spPr bwMode="auto">
              <a:xfrm>
                <a:off x="5555485" y="4889888"/>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𝒔𝒚</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𝒊</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𝒚</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bwMode="auto">
              <a:xfrm>
                <a:off x="5555485" y="4889888"/>
                <a:ext cx="1330391" cy="338554"/>
              </a:xfrm>
              <a:prstGeom prst="rect">
                <a:avLst/>
              </a:prstGeom>
              <a:blipFill rotWithShape="1">
                <a:blip r:embed="rId6"/>
                <a:stretch>
                  <a:fillRect l="-38" t="-115" r="43" b="144"/>
                </a:stretch>
              </a:blipFill>
              <a:ln w="38100" cmpd="dbl" algn="ctr">
                <a:noFill/>
                <a:miter lim="800000"/>
              </a:ln>
              <a:effectLst/>
            </p:spPr>
            <p:txBody>
              <a:bodyPr/>
              <a:lstStyle/>
              <a:p>
                <a:r>
                  <a:rPr lang="zh-CN" altLang="en-US">
                    <a:noFill/>
                  </a:rPr>
                  <a:t> </a:t>
                </a:r>
              </a:p>
            </p:txBody>
          </p:sp>
        </mc:Fallback>
      </mc:AlternateContent>
      <p:sp>
        <p:nvSpPr>
          <p:cNvPr id="24" name="左大括号 23"/>
          <p:cNvSpPr/>
          <p:nvPr/>
        </p:nvSpPr>
        <p:spPr bwMode="auto">
          <a:xfrm rot="16200000">
            <a:off x="4569945" y="3693702"/>
            <a:ext cx="115995" cy="3185475"/>
          </a:xfrm>
          <a:prstGeom prst="leftBrace">
            <a:avLst>
              <a:gd name="adj1" fmla="val 8333"/>
              <a:gd name="adj2" fmla="val 51610"/>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5" name="文本框 24"/>
              <p:cNvSpPr txBox="1"/>
              <p:nvPr/>
            </p:nvSpPr>
            <p:spPr bwMode="auto">
              <a:xfrm>
                <a:off x="4081078" y="5332097"/>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𝒔𝒚𝒙</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𝒙</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𝒚</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bwMode="auto">
              <a:xfrm>
                <a:off x="4081078" y="5332097"/>
                <a:ext cx="1330391" cy="338554"/>
              </a:xfrm>
              <a:prstGeom prst="rect">
                <a:avLst/>
              </a:prstGeom>
              <a:blipFill rotWithShape="1">
                <a:blip r:embed="rId7"/>
                <a:stretch>
                  <a:fillRect l="-43" t="-1" r="48" b="30"/>
                </a:stretch>
              </a:blipFill>
              <a:ln w="38100" cmpd="dbl" algn="ctr">
                <a:noFill/>
                <a:miter lim="800000"/>
              </a:ln>
              <a:effectLst/>
            </p:spPr>
            <p:txBody>
              <a:bodyPr/>
              <a:lstStyle/>
              <a:p>
                <a:r>
                  <a:rPr lang="zh-CN" altLang="en-US">
                    <a:noFill/>
                  </a:rPr>
                  <a:t> </a:t>
                </a:r>
              </a:p>
            </p:txBody>
          </p:sp>
        </mc:Fallback>
      </mc:AlternateContent>
      <p:pic>
        <p:nvPicPr>
          <p:cNvPr id="26" name="图片 25"/>
          <p:cNvPicPr>
            <a:picLocks noChangeAspect="1"/>
          </p:cNvPicPr>
          <p:nvPr/>
        </p:nvPicPr>
        <p:blipFill>
          <a:blip r:embed="rId8"/>
          <a:stretch>
            <a:fillRect/>
          </a:stretch>
        </p:blipFill>
        <p:spPr>
          <a:xfrm>
            <a:off x="2395587" y="5745306"/>
            <a:ext cx="3283107" cy="682952"/>
          </a:xfrm>
          <a:prstGeom prst="rect">
            <a:avLst/>
          </a:prstGeom>
        </p:spPr>
      </p:pic>
      <p:sp>
        <p:nvSpPr>
          <p:cNvPr id="27" name="矩形 26"/>
          <p:cNvSpPr/>
          <p:nvPr/>
        </p:nvSpPr>
        <p:spPr bwMode="auto">
          <a:xfrm>
            <a:off x="2307115" y="5662290"/>
            <a:ext cx="3541787" cy="79104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箭头: 下 28"/>
          <p:cNvSpPr/>
          <p:nvPr/>
        </p:nvSpPr>
        <p:spPr bwMode="auto">
          <a:xfrm>
            <a:off x="10185565" y="3454663"/>
            <a:ext cx="337825" cy="1378040"/>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30" name="图片 29"/>
          <p:cNvPicPr>
            <a:picLocks noChangeAspect="1"/>
          </p:cNvPicPr>
          <p:nvPr/>
        </p:nvPicPr>
        <p:blipFill>
          <a:blip r:embed="rId9"/>
          <a:stretch>
            <a:fillRect/>
          </a:stretch>
        </p:blipFill>
        <p:spPr>
          <a:xfrm>
            <a:off x="6867637" y="5012694"/>
            <a:ext cx="5305466" cy="1238317"/>
          </a:xfrm>
          <a:prstGeom prst="rect">
            <a:avLst/>
          </a:prstGeom>
        </p:spPr>
      </p:pic>
      <mc:AlternateContent xmlns:mc="http://schemas.openxmlformats.org/markup-compatibility/2006">
        <mc:Choice xmlns:a14="http://schemas.microsoft.com/office/drawing/2010/main" Requires="a14">
          <p:sp>
            <p:nvSpPr>
              <p:cNvPr id="31" name="文本框 30"/>
              <p:cNvSpPr txBox="1"/>
              <p:nvPr/>
            </p:nvSpPr>
            <p:spPr bwMode="auto">
              <a:xfrm>
                <a:off x="7836439" y="6113375"/>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𝒊</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𝒋</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31" name="文本框 30"/>
              <p:cNvSpPr txBox="1">
                <a:spLocks noRot="1" noChangeAspect="1" noMove="1" noResize="1" noEditPoints="1" noAdjustHandles="1" noChangeArrowheads="1" noChangeShapeType="1" noTextEdit="1"/>
              </p:cNvSpPr>
              <p:nvPr/>
            </p:nvSpPr>
            <p:spPr bwMode="auto">
              <a:xfrm>
                <a:off x="7836439" y="6113375"/>
                <a:ext cx="1330391" cy="338554"/>
              </a:xfrm>
              <a:prstGeom prst="rect">
                <a:avLst/>
              </a:prstGeom>
              <a:blipFill rotWithShape="1">
                <a:blip r:embed="rId5"/>
                <a:stretch>
                  <a:fillRect l="-41" t="-68" r="45" b="97"/>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bwMode="auto">
              <a:xfrm>
                <a:off x="8855174" y="6124089"/>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𝒔𝒚</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𝒊</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𝒚</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32" name="文本框 31"/>
              <p:cNvSpPr txBox="1">
                <a:spLocks noRot="1" noChangeAspect="1" noMove="1" noResize="1" noEditPoints="1" noAdjustHandles="1" noChangeArrowheads="1" noChangeShapeType="1" noTextEdit="1"/>
              </p:cNvSpPr>
              <p:nvPr/>
            </p:nvSpPr>
            <p:spPr bwMode="auto">
              <a:xfrm>
                <a:off x="8855174" y="6124089"/>
                <a:ext cx="1330391" cy="338554"/>
              </a:xfrm>
              <a:prstGeom prst="rect">
                <a:avLst/>
              </a:prstGeom>
              <a:blipFill rotWithShape="1">
                <a:blip r:embed="rId6"/>
                <a:stretch>
                  <a:fillRect l="-7" t="-44" r="12" b="73"/>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bwMode="auto">
              <a:xfrm>
                <a:off x="9912424" y="6092448"/>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solidFill>
                                <a:srgbClr val="C00000"/>
                              </a:solidFill>
                              <a:latin typeface="Cambria Math" panose="02040503050406030204" pitchFamily="18" charset="0"/>
                              <a:ea typeface="Cambria Math" panose="02040503050406030204" pitchFamily="18" charset="0"/>
                            </a:rPr>
                          </m:ctrlPr>
                        </m:sSupPr>
                        <m:e>
                          <m:r>
                            <a:rPr lang="en-US" altLang="zh-CN" sz="1600" b="1" i="1">
                              <a:solidFill>
                                <a:srgbClr val="C00000"/>
                              </a:solidFill>
                              <a:latin typeface="Cambria Math" panose="02040503050406030204" pitchFamily="18" charset="0"/>
                              <a:ea typeface="Cambria Math" panose="02040503050406030204" pitchFamily="18" charset="0"/>
                            </a:rPr>
                            <m:t>𝑼</m:t>
                          </m:r>
                        </m:e>
                        <m:sup>
                          <m:r>
                            <a:rPr lang="en-US" altLang="zh-CN" sz="1600" b="1" i="1" smtClean="0">
                              <a:solidFill>
                                <a:srgbClr val="C00000"/>
                              </a:solidFill>
                              <a:latin typeface="Cambria Math" panose="02040503050406030204" pitchFamily="18" charset="0"/>
                              <a:ea typeface="Cambria Math" panose="02040503050406030204" pitchFamily="18" charset="0"/>
                            </a:rPr>
                            <m:t>𝒔𝒚𝒙</m:t>
                          </m:r>
                        </m:sup>
                      </m:sSup>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𝒙</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𝒚</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𝒓</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33" name="文本框 32"/>
              <p:cNvSpPr txBox="1">
                <a:spLocks noRot="1" noChangeAspect="1" noMove="1" noResize="1" noEditPoints="1" noAdjustHandles="1" noChangeArrowheads="1" noChangeShapeType="1" noTextEdit="1"/>
              </p:cNvSpPr>
              <p:nvPr/>
            </p:nvSpPr>
            <p:spPr bwMode="auto">
              <a:xfrm>
                <a:off x="9912424" y="6092448"/>
                <a:ext cx="1330391" cy="338554"/>
              </a:xfrm>
              <a:prstGeom prst="rect">
                <a:avLst/>
              </a:prstGeom>
              <a:blipFill rotWithShape="1">
                <a:blip r:embed="rId7"/>
                <a:stretch>
                  <a:fillRect l="-6" t="-76" r="11" b="105"/>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bwMode="auto">
              <a:xfrm>
                <a:off x="10944807" y="6113375"/>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1" i="1" smtClean="0">
                          <a:solidFill>
                            <a:srgbClr val="C00000"/>
                          </a:solidFill>
                          <a:latin typeface="Cambria Math" panose="02040503050406030204" pitchFamily="18" charset="0"/>
                          <a:ea typeface="Cambria Math" panose="02040503050406030204" pitchFamily="18" charset="0"/>
                        </a:rPr>
                        <m:t>𝑽</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𝒙</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𝒚</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𝒕</m:t>
                      </m:r>
                      <m:r>
                        <a:rPr lang="en-US" altLang="zh-CN" sz="1600" b="1" i="1" smtClean="0">
                          <a:solidFill>
                            <a:srgbClr val="C0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34" name="文本框 33"/>
              <p:cNvSpPr txBox="1">
                <a:spLocks noRot="1" noChangeAspect="1" noMove="1" noResize="1" noEditPoints="1" noAdjustHandles="1" noChangeArrowheads="1" noChangeShapeType="1" noTextEdit="1"/>
              </p:cNvSpPr>
              <p:nvPr/>
            </p:nvSpPr>
            <p:spPr bwMode="auto">
              <a:xfrm>
                <a:off x="10944807" y="6113375"/>
                <a:ext cx="1330391" cy="338554"/>
              </a:xfrm>
              <a:prstGeom prst="rect">
                <a:avLst/>
              </a:prstGeom>
              <a:blipFill rotWithShape="1">
                <a:blip r:embed="rId10"/>
                <a:stretch>
                  <a:fillRect l="-44" t="-68" r="1" b="97"/>
                </a:stretch>
              </a:blipFill>
              <a:ln w="38100" cmpd="dbl" algn="ctr">
                <a:noFill/>
                <a:miter lim="800000"/>
              </a:ln>
              <a:effectLst/>
            </p:spPr>
            <p:txBody>
              <a:bodyPr/>
              <a:lstStyle/>
              <a:p>
                <a:r>
                  <a:rPr lang="zh-CN" altLang="en-US">
                    <a:noFill/>
                  </a:rPr>
                  <a:t> </a:t>
                </a:r>
              </a:p>
            </p:txBody>
          </p:sp>
        </mc:Fallback>
      </mc:AlternateContent>
      <p:sp>
        <p:nvSpPr>
          <p:cNvPr id="2" name="矩形 29"/>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CP</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mc:AlternateContent xmlns:mc="http://schemas.openxmlformats.org/markup-compatibility/2006">
        <mc:Choice xmlns:a14="http://schemas.microsoft.com/office/drawing/2010/main" Requires="a14">
          <p:sp>
            <p:nvSpPr>
              <p:cNvPr id="6" name="文本框 24"/>
              <p:cNvSpPr txBox="1"/>
              <p:nvPr/>
            </p:nvSpPr>
            <p:spPr bwMode="auto">
              <a:xfrm>
                <a:off x="3789935" y="3070975"/>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1" i="1" smtClean="0">
                          <a:solidFill>
                            <a:srgbClr val="C00000"/>
                          </a:solidFill>
                          <a:latin typeface="Cambria Math" panose="02040503050406030204" pitchFamily="18" charset="0"/>
                          <a:ea typeface="Cambria Math" panose="02040503050406030204" pitchFamily="18" charset="0"/>
                        </a:rPr>
                        <m:t>𝒅</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𝑹</m:t>
                      </m:r>
                    </m:oMath>
                  </m:oMathPara>
                </a14:m>
                <a:endParaRPr lang="zh-CN" altLang="en-US" dirty="0"/>
              </a:p>
            </p:txBody>
          </p:sp>
        </mc:Choice>
        <mc:Fallback>
          <p:sp>
            <p:nvSpPr>
              <p:cNvPr id="6" name="文本框 24"/>
              <p:cNvSpPr txBox="1">
                <a:spLocks noRot="1" noChangeAspect="1" noMove="1" noResize="1" noEditPoints="1" noAdjustHandles="1" noChangeArrowheads="1" noChangeShapeType="1" noTextEdit="1"/>
              </p:cNvSpPr>
              <p:nvPr/>
            </p:nvSpPr>
            <p:spPr bwMode="auto">
              <a:xfrm>
                <a:off x="3789935" y="3070975"/>
                <a:ext cx="1330391" cy="338554"/>
              </a:xfrm>
              <a:prstGeom prst="rect">
                <a:avLst/>
              </a:prstGeom>
              <a:blipFill rotWithShape="1">
                <a:blip r:embed="rId11"/>
                <a:stretch>
                  <a:fillRect l="-19" t="-34" r="24" b="63"/>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24"/>
              <p:cNvSpPr txBox="1"/>
              <p:nvPr/>
            </p:nvSpPr>
            <p:spPr bwMode="auto">
              <a:xfrm>
                <a:off x="5192334" y="3099615"/>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1" i="1" smtClean="0">
                          <a:solidFill>
                            <a:srgbClr val="C00000"/>
                          </a:solidFill>
                          <a:latin typeface="Cambria Math" panose="02040503050406030204" pitchFamily="18" charset="0"/>
                          <a:ea typeface="Cambria Math" panose="02040503050406030204" pitchFamily="18" charset="0"/>
                        </a:rPr>
                        <m:t>𝒅</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𝑹</m:t>
                      </m:r>
                    </m:oMath>
                  </m:oMathPara>
                </a14:m>
                <a:endParaRPr lang="zh-CN" altLang="en-US" dirty="0"/>
              </a:p>
            </p:txBody>
          </p:sp>
        </mc:Choice>
        <mc:Fallback>
          <p:sp>
            <p:nvSpPr>
              <p:cNvPr id="7" name="文本框 24"/>
              <p:cNvSpPr txBox="1">
                <a:spLocks noRot="1" noChangeAspect="1" noMove="1" noResize="1" noEditPoints="1" noAdjustHandles="1" noChangeArrowheads="1" noChangeShapeType="1" noTextEdit="1"/>
              </p:cNvSpPr>
              <p:nvPr/>
            </p:nvSpPr>
            <p:spPr bwMode="auto">
              <a:xfrm>
                <a:off x="5192334" y="3099615"/>
                <a:ext cx="1330391" cy="338554"/>
              </a:xfrm>
              <a:prstGeom prst="rect">
                <a:avLst/>
              </a:prstGeom>
              <a:blipFill rotWithShape="1">
                <a:blip r:embed="rId11"/>
                <a:stretch>
                  <a:fillRect l="-43" t="-53" b="8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24"/>
              <p:cNvSpPr txBox="1"/>
              <p:nvPr/>
            </p:nvSpPr>
            <p:spPr bwMode="auto">
              <a:xfrm>
                <a:off x="6636104" y="3099406"/>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1" i="1" smtClean="0">
                          <a:solidFill>
                            <a:srgbClr val="C00000"/>
                          </a:solidFill>
                          <a:latin typeface="Cambria Math" panose="02040503050406030204" pitchFamily="18" charset="0"/>
                          <a:ea typeface="Cambria Math" panose="02040503050406030204" pitchFamily="18" charset="0"/>
                        </a:rPr>
                        <m:t>𝑺</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𝑹</m:t>
                      </m:r>
                    </m:oMath>
                  </m:oMathPara>
                </a14:m>
                <a:endParaRPr lang="zh-CN" altLang="en-US" dirty="0"/>
              </a:p>
            </p:txBody>
          </p:sp>
        </mc:Choice>
        <mc:Fallback>
          <p:sp>
            <p:nvSpPr>
              <p:cNvPr id="8" name="文本框 24"/>
              <p:cNvSpPr txBox="1">
                <a:spLocks noRot="1" noChangeAspect="1" noMove="1" noResize="1" noEditPoints="1" noAdjustHandles="1" noChangeArrowheads="1" noChangeShapeType="1" noTextEdit="1"/>
              </p:cNvSpPr>
              <p:nvPr/>
            </p:nvSpPr>
            <p:spPr bwMode="auto">
              <a:xfrm>
                <a:off x="6636104" y="3099406"/>
                <a:ext cx="1330391" cy="338554"/>
              </a:xfrm>
              <a:prstGeom prst="rect">
                <a:avLst/>
              </a:prstGeom>
              <a:blipFill rotWithShape="1">
                <a:blip r:embed="rId12"/>
                <a:stretch>
                  <a:fillRect l="-27" t="-179" r="32" b="21"/>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24"/>
              <p:cNvSpPr txBox="1"/>
              <p:nvPr/>
            </p:nvSpPr>
            <p:spPr bwMode="auto">
              <a:xfrm>
                <a:off x="7393045" y="3090446"/>
                <a:ext cx="1330391" cy="338554"/>
              </a:xfrm>
              <a:prstGeom prst="rect">
                <a:avLst/>
              </a:prstGeom>
              <a:noFill/>
              <a:ln w="38100" cmpd="dbl" algn="ctr">
                <a:noFill/>
                <a:miter lim="800000"/>
              </a:ln>
              <a:effectLst/>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1" i="1" smtClean="0">
                          <a:solidFill>
                            <a:srgbClr val="C00000"/>
                          </a:solidFill>
                          <a:latin typeface="Cambria Math" panose="02040503050406030204" pitchFamily="18" charset="0"/>
                          <a:ea typeface="Cambria Math" panose="02040503050406030204" pitchFamily="18" charset="0"/>
                        </a:rPr>
                        <m:t>𝑻</m:t>
                      </m:r>
                      <m:r>
                        <a:rPr lang="en-US" altLang="zh-CN" sz="1600" b="1" i="1" smtClean="0">
                          <a:solidFill>
                            <a:srgbClr val="C00000"/>
                          </a:solidFill>
                          <a:latin typeface="Cambria Math" panose="02040503050406030204" pitchFamily="18" charset="0"/>
                          <a:ea typeface="Cambria Math" panose="02040503050406030204" pitchFamily="18" charset="0"/>
                        </a:rPr>
                        <m:t>×</m:t>
                      </m:r>
                      <m:r>
                        <a:rPr lang="en-US" altLang="zh-CN" sz="1600" b="1" i="1" smtClean="0">
                          <a:solidFill>
                            <a:srgbClr val="C00000"/>
                          </a:solidFill>
                          <a:latin typeface="Cambria Math" panose="02040503050406030204" pitchFamily="18" charset="0"/>
                          <a:ea typeface="Cambria Math" panose="02040503050406030204" pitchFamily="18" charset="0"/>
                        </a:rPr>
                        <m:t>𝑹</m:t>
                      </m:r>
                    </m:oMath>
                  </m:oMathPara>
                </a14:m>
                <a:endParaRPr lang="zh-CN" altLang="en-US" dirty="0"/>
              </a:p>
            </p:txBody>
          </p:sp>
        </mc:Choice>
        <mc:Fallback>
          <p:sp>
            <p:nvSpPr>
              <p:cNvPr id="9" name="文本框 24"/>
              <p:cNvSpPr txBox="1">
                <a:spLocks noRot="1" noChangeAspect="1" noMove="1" noResize="1" noEditPoints="1" noAdjustHandles="1" noChangeArrowheads="1" noChangeShapeType="1" noTextEdit="1"/>
              </p:cNvSpPr>
              <p:nvPr/>
            </p:nvSpPr>
            <p:spPr bwMode="auto">
              <a:xfrm>
                <a:off x="7393045" y="3090446"/>
                <a:ext cx="1330391" cy="338554"/>
              </a:xfrm>
              <a:prstGeom prst="rect">
                <a:avLst/>
              </a:prstGeom>
              <a:blipFill rotWithShape="1">
                <a:blip r:embed="rId13"/>
                <a:stretch>
                  <a:fillRect l="-28" t="-158" r="33"/>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24"/>
              <p:cNvSpPr txBox="1"/>
              <p:nvPr/>
            </p:nvSpPr>
            <p:spPr bwMode="auto">
              <a:xfrm>
                <a:off x="6392545" y="1409700"/>
                <a:ext cx="2176145" cy="337185"/>
              </a:xfrm>
              <a:prstGeom prst="rect">
                <a:avLst/>
              </a:prstGeom>
              <a:noFill/>
              <a:ln w="38100" cmpd="dbl" algn="ctr">
                <a:noFill/>
                <a:miter lim="800000"/>
              </a:ln>
              <a:effectLst/>
            </p:spPr>
            <p:txBody>
              <a:bodyPr wrap="square">
                <a:spAutoFit/>
              </a:bodyPr>
              <a:lstStyle/>
              <a:p>
                <a:r>
                  <a:rPr lang="zh-CN" altLang="en-US" sz="1600" b="1">
                    <a:solidFill>
                      <a:srgbClr val="C00000"/>
                    </a:solidFill>
                    <a:ea typeface="Cambria Math" panose="02040503050406030204" pitchFamily="18" charset="0"/>
                  </a:rPr>
                  <a:t>输入维数：</a:t>
                </a:r>
                <a14:m>
                  <m:oMath xmlns:m="http://schemas.openxmlformats.org/officeDocument/2006/math">
                    <m:r>
                      <a:rPr lang="en-US" altLang="zh-CN" sz="1600" b="1" i="1">
                        <a:solidFill>
                          <a:srgbClr val="C00000"/>
                        </a:solidFill>
                        <a:latin typeface="Cambria Math" panose="02040503050406030204" pitchFamily="18" charset="0"/>
                        <a:ea typeface="Cambria Math" panose="02040503050406030204" pitchFamily="18" charset="0"/>
                      </a:rPr>
                      <m:t>𝑿</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𝒀</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𝑺</m:t>
                    </m:r>
                  </m:oMath>
                </a14:m>
                <a:endParaRPr lang="zh-CN" altLang="en-US" dirty="0"/>
              </a:p>
            </p:txBody>
          </p:sp>
        </mc:Choice>
        <mc:Fallback>
          <p:sp>
            <p:nvSpPr>
              <p:cNvPr id="10" name="文本框 24"/>
              <p:cNvSpPr txBox="1">
                <a:spLocks noRot="1" noChangeAspect="1" noMove="1" noResize="1" noEditPoints="1" noAdjustHandles="1" noChangeArrowheads="1" noChangeShapeType="1" noTextEdit="1"/>
              </p:cNvSpPr>
              <p:nvPr/>
            </p:nvSpPr>
            <p:spPr bwMode="auto">
              <a:xfrm>
                <a:off x="6392545" y="1409700"/>
                <a:ext cx="2176145" cy="337185"/>
              </a:xfrm>
              <a:prstGeom prst="rect">
                <a:avLst/>
              </a:prstGeom>
              <a:blipFill rotWithShape="1">
                <a:blip r:embed="rId14"/>
                <a:stretch>
                  <a:fillRect/>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24"/>
              <p:cNvSpPr txBox="1"/>
              <p:nvPr/>
            </p:nvSpPr>
            <p:spPr bwMode="auto">
              <a:xfrm>
                <a:off x="5314950" y="2120900"/>
                <a:ext cx="2376805" cy="337185"/>
              </a:xfrm>
              <a:prstGeom prst="rect">
                <a:avLst/>
              </a:prstGeom>
              <a:noFill/>
              <a:ln w="38100" cmpd="dbl" algn="ctr">
                <a:noFill/>
                <a:miter lim="800000"/>
              </a:ln>
              <a:effectLst/>
            </p:spPr>
            <p:txBody>
              <a:bodyPr wrap="square">
                <a:spAutoFit/>
              </a:bodyPr>
              <a:lstStyle/>
              <a:p>
                <a:r>
                  <a:rPr lang="zh-CN" altLang="en-US" sz="1600" b="1">
                    <a:solidFill>
                      <a:srgbClr val="C00000"/>
                    </a:solidFill>
                    <a:ea typeface="Cambria Math" panose="02040503050406030204" pitchFamily="18" charset="0"/>
                  </a:rPr>
                  <a:t>核维数：</a:t>
                </a:r>
                <a14:m>
                  <m:oMath xmlns:m="http://schemas.openxmlformats.org/officeDocument/2006/math">
                    <m:r>
                      <a:rPr lang="en-US" altLang="zh-CN" sz="1600" b="1" i="1">
                        <a:solidFill>
                          <a:srgbClr val="C00000"/>
                        </a:solidFill>
                        <a:latin typeface="Cambria Math" panose="02040503050406030204" pitchFamily="18" charset="0"/>
                        <a:ea typeface="Cambria Math" panose="02040503050406030204" pitchFamily="18" charset="0"/>
                      </a:rPr>
                      <m:t>𝒅</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𝒅</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𝑺</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𝑻</m:t>
                    </m:r>
                  </m:oMath>
                </a14:m>
                <a:endParaRPr lang="zh-CN" altLang="en-US" dirty="0"/>
              </a:p>
            </p:txBody>
          </p:sp>
        </mc:Choice>
        <mc:Fallback>
          <p:sp>
            <p:nvSpPr>
              <p:cNvPr id="12" name="文本框 24"/>
              <p:cNvSpPr txBox="1">
                <a:spLocks noRot="1" noChangeAspect="1" noMove="1" noResize="1" noEditPoints="1" noAdjustHandles="1" noChangeArrowheads="1" noChangeShapeType="1" noTextEdit="1"/>
              </p:cNvSpPr>
              <p:nvPr/>
            </p:nvSpPr>
            <p:spPr bwMode="auto">
              <a:xfrm>
                <a:off x="5314950" y="2120900"/>
                <a:ext cx="2376805" cy="337185"/>
              </a:xfrm>
              <a:prstGeom prst="rect">
                <a:avLst/>
              </a:prstGeom>
              <a:blipFill rotWithShape="1">
                <a:blip r:embed="rId15"/>
                <a:stretch>
                  <a:fillRect/>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24"/>
              <p:cNvSpPr txBox="1"/>
              <p:nvPr/>
            </p:nvSpPr>
            <p:spPr bwMode="auto">
              <a:xfrm>
                <a:off x="726998" y="1396014"/>
                <a:ext cx="4221524" cy="338554"/>
              </a:xfrm>
              <a:prstGeom prst="rect">
                <a:avLst/>
              </a:prstGeom>
              <a:noFill/>
              <a:ln w="38100" cmpd="dbl" algn="ctr">
                <a:noFill/>
                <a:miter lim="800000"/>
              </a:ln>
              <a:effectLst/>
            </p:spPr>
            <p:txBody>
              <a:bodyPr wrap="square">
                <a:spAutoFit/>
              </a:bodyPr>
              <a:lstStyle/>
              <a:p>
                <a:r>
                  <a:rPr lang="zh-CN" altLang="en-US" sz="1600" b="1">
                    <a:solidFill>
                      <a:srgbClr val="C00000"/>
                    </a:solidFill>
                    <a:ea typeface="Cambria Math" panose="02040503050406030204" pitchFamily="18" charset="0"/>
                  </a:rPr>
                  <a:t>输出维数：</a:t>
                </a:r>
                <a14:m>
                  <m:oMath xmlns:m="http://schemas.openxmlformats.org/officeDocument/2006/math">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𝑿</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𝒅</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𝟏</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𝒀</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𝒅</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𝟏</m:t>
                    </m:r>
                    <m:r>
                      <a:rPr lang="en-US" altLang="zh-CN" sz="1600" b="1" i="1">
                        <a:solidFill>
                          <a:srgbClr val="C00000"/>
                        </a:solidFill>
                        <a:latin typeface="Cambria Math" panose="02040503050406030204" pitchFamily="18" charset="0"/>
                        <a:ea typeface="Cambria Math" panose="02040503050406030204" pitchFamily="18" charset="0"/>
                      </a:rPr>
                      <m:t>)×</m:t>
                    </m:r>
                    <m:r>
                      <a:rPr lang="en-US" altLang="zh-CN" sz="1600" b="1" i="1">
                        <a:solidFill>
                          <a:srgbClr val="C00000"/>
                        </a:solidFill>
                        <a:latin typeface="Cambria Math" panose="02040503050406030204" pitchFamily="18" charset="0"/>
                        <a:ea typeface="Cambria Math" panose="02040503050406030204" pitchFamily="18" charset="0"/>
                      </a:rPr>
                      <m:t>𝑻</m:t>
                    </m:r>
                  </m:oMath>
                </a14:m>
                <a:endParaRPr lang="zh-CN" altLang="en-US" dirty="0"/>
              </a:p>
            </p:txBody>
          </p:sp>
        </mc:Choice>
        <mc:Fallback>
          <p:sp>
            <p:nvSpPr>
              <p:cNvPr id="14" name="文本框 24"/>
              <p:cNvSpPr txBox="1">
                <a:spLocks noRot="1" noChangeAspect="1" noMove="1" noResize="1" noEditPoints="1" noAdjustHandles="1" noChangeArrowheads="1" noChangeShapeType="1" noTextEdit="1"/>
              </p:cNvSpPr>
              <p:nvPr/>
            </p:nvSpPr>
            <p:spPr bwMode="auto">
              <a:xfrm>
                <a:off x="726998" y="1396014"/>
                <a:ext cx="4221524" cy="338554"/>
              </a:xfrm>
              <a:prstGeom prst="rect">
                <a:avLst/>
              </a:prstGeom>
              <a:blipFill rotWithShape="1">
                <a:blip r:embed="rId16"/>
                <a:stretch>
                  <a:fillRect l="-13" t="-84" r="14" b="113"/>
                </a:stretch>
              </a:blipFill>
              <a:ln w="38100" cmpd="dbl" algn="ctr">
                <a:noFill/>
                <a:miter lim="800000"/>
              </a:ln>
              <a:effectLst/>
            </p:spPr>
            <p:txBody>
              <a:bodyPr/>
              <a:lstStyle/>
              <a:p>
                <a:r>
                  <a:rPr lang="zh-CN" altLang="en-US">
                    <a:noFill/>
                  </a:rPr>
                  <a:t> </a:t>
                </a:r>
              </a:p>
            </p:txBody>
          </p:sp>
        </mc:Fallback>
      </mc:AlternateContent>
      <p:sp>
        <p:nvSpPr>
          <p:cNvPr id="20" name="TextBox 19"/>
          <p:cNvSpPr txBox="1"/>
          <p:nvPr/>
        </p:nvSpPr>
        <p:spPr bwMode="auto">
          <a:xfrm>
            <a:off x="407368" y="6582279"/>
            <a:ext cx="10926506" cy="253916"/>
          </a:xfrm>
          <a:prstGeom prst="rect">
            <a:avLst/>
          </a:prstGeom>
          <a:noFill/>
          <a:ln w="38100" cmpd="dbl" algn="ctr">
            <a:noFill/>
            <a:miter lim="800000"/>
          </a:ln>
          <a:effectLst/>
        </p:spPr>
        <p:txBody>
          <a:bodyPr wrap="square">
            <a:spAutoFit/>
          </a:bodyPr>
          <a:lstStyle/>
          <a:p>
            <a:r>
              <a:rPr lang="en-US" sz="1050">
                <a:solidFill>
                  <a:schemeClr val="tx1"/>
                </a:solidFill>
                <a:latin typeface="Times New Roman" panose="02020603050405020304" pitchFamily="18" charset="0"/>
                <a:cs typeface="Times New Roman" panose="02020603050405020304" pitchFamily="18" charset="0"/>
              </a:rPr>
              <a:t>Lebedev, V., Ganin, Y., Rakhuba, M., Oseledets, I., &amp; Lempitsky, V. (2014). Speeding-up convolutional neural networks using fine-tuned cp-decomposition. arXiv preprint arXiv:1412.6553.</a:t>
            </a:r>
            <a:endParaRPr lang="en-US" sz="105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slow" advTm="6023"/>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07368" y="980726"/>
            <a:ext cx="116652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dirty="0">
                <a:solidFill>
                  <a:srgbClr val="002060"/>
                </a:solidFill>
                <a:latin typeface="微软雅黑" panose="020B0503020204020204" pitchFamily="34" charset="-122"/>
                <a:ea typeface="微软雅黑" panose="020B0503020204020204" pitchFamily="34" charset="-122"/>
              </a:rPr>
              <a:t>单次卷积运算表示</a:t>
            </a:r>
            <a:endParaRPr lang="zh-CN" altLang="en-US" sz="2300" b="1"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lang="en-US" altLang="zh-CN" sz="2300" dirty="0">
              <a:solidFill>
                <a:srgbClr val="00206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
          <a:stretch>
            <a:fillRect/>
          </a:stretch>
        </p:blipFill>
        <p:spPr>
          <a:xfrm>
            <a:off x="6852240" y="5156045"/>
            <a:ext cx="5305466" cy="1238317"/>
          </a:xfrm>
          <a:prstGeom prst="rect">
            <a:avLst/>
          </a:prstGeom>
        </p:spPr>
      </p:pic>
      <p:sp>
        <p:nvSpPr>
          <p:cNvPr id="2" name="矩形 29"/>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CP</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p:grpSp>
        <p:nvGrpSpPr>
          <p:cNvPr id="39" name="Group 38"/>
          <p:cNvGrpSpPr/>
          <p:nvPr/>
        </p:nvGrpSpPr>
        <p:grpSpPr>
          <a:xfrm>
            <a:off x="7224061" y="1111834"/>
            <a:ext cx="3885538" cy="1676107"/>
            <a:chOff x="7357277" y="958620"/>
            <a:chExt cx="3885538" cy="1676107"/>
          </a:xfrm>
        </p:grpSpPr>
        <p:pic>
          <p:nvPicPr>
            <p:cNvPr id="17" name="Picture 16"/>
            <p:cNvPicPr>
              <a:picLocks noChangeAspect="1"/>
            </p:cNvPicPr>
            <p:nvPr/>
          </p:nvPicPr>
          <p:blipFill>
            <a:blip r:embed="rId2"/>
            <a:stretch>
              <a:fillRect/>
            </a:stretch>
          </p:blipFill>
          <p:spPr>
            <a:xfrm>
              <a:off x="7357277" y="958620"/>
              <a:ext cx="1739633" cy="1676107"/>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218" y="1230420"/>
              <a:ext cx="1086402" cy="1055362"/>
            </a:xfrm>
            <a:prstGeom prst="rect">
              <a:avLst/>
            </a:prstGeom>
          </p:spPr>
        </p:pic>
        <p:sp>
          <p:nvSpPr>
            <p:cNvPr id="35" name="Rounded Rectangle 34"/>
            <p:cNvSpPr/>
            <p:nvPr/>
          </p:nvSpPr>
          <p:spPr bwMode="auto">
            <a:xfrm>
              <a:off x="7680176" y="1230420"/>
              <a:ext cx="1080120" cy="1055362"/>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TextBox 35"/>
            <p:cNvSpPr txBox="1"/>
            <p:nvPr/>
          </p:nvSpPr>
          <p:spPr bwMode="auto">
            <a:xfrm>
              <a:off x="9130947" y="1527269"/>
              <a:ext cx="340158" cy="461665"/>
            </a:xfrm>
            <a:prstGeom prst="rect">
              <a:avLst/>
            </a:prstGeom>
            <a:noFill/>
            <a:ln w="38100" cmpd="dbl" algn="ctr">
              <a:noFill/>
              <a:miter lim="800000"/>
            </a:ln>
            <a:effectLst/>
          </p:spPr>
          <p:txBody>
            <a:bodyPr wrap="none" rtlCol="0" anchor="ctr">
              <a:spAutoFit/>
            </a:bodyPr>
            <a:lstStyle/>
            <a:p>
              <a:pPr defTabSz="609600">
                <a:buFont typeface="Arial" panose="020B0604020202020204" pitchFamily="34" charset="0"/>
                <a:buNone/>
              </a:pPr>
              <a:r>
                <a:rPr lang="zh-CN" altLang="en-US" b="1" dirty="0">
                  <a:solidFill>
                    <a:srgbClr val="0033CC"/>
                  </a:solidFill>
                  <a:latin typeface="仿宋" panose="02010609060101010101" pitchFamily="49" charset="-122"/>
                  <a:ea typeface="仿宋" panose="02010609060101010101" pitchFamily="49" charset="-122"/>
                </a:rPr>
                <a:t>*</a:t>
              </a:r>
              <a:endParaRPr lang="en-US" b="1" dirty="0">
                <a:solidFill>
                  <a:srgbClr val="0033CC"/>
                </a:solidFill>
                <a:latin typeface="仿宋" panose="02010609060101010101" pitchFamily="49" charset="-122"/>
                <a:ea typeface="仿宋" panose="02010609060101010101" pitchFamily="49" charset="-122"/>
              </a:endParaRPr>
            </a:p>
          </p:txBody>
        </p:sp>
        <p:sp>
          <p:nvSpPr>
            <p:cNvPr id="37" name="TextBox 36"/>
            <p:cNvSpPr txBox="1"/>
            <p:nvPr/>
          </p:nvSpPr>
          <p:spPr bwMode="auto">
            <a:xfrm>
              <a:off x="10547733" y="1518291"/>
              <a:ext cx="340158" cy="461665"/>
            </a:xfrm>
            <a:prstGeom prst="rect">
              <a:avLst/>
            </a:prstGeom>
            <a:noFill/>
            <a:ln w="38100" cmpd="dbl" algn="ctr">
              <a:noFill/>
              <a:miter lim="800000"/>
            </a:ln>
            <a:effectLst/>
          </p:spPr>
          <p:txBody>
            <a:bodyPr wrap="none" rtlCol="0" anchor="ctr">
              <a:spAutoFit/>
            </a:bodyPr>
            <a:lstStyle/>
            <a:p>
              <a:pPr defTabSz="609600">
                <a:buFont typeface="Arial" panose="020B0604020202020204" pitchFamily="34" charset="0"/>
                <a:buNone/>
              </a:pPr>
              <a:r>
                <a:rPr lang="en-US" altLang="zh-CN" b="1" dirty="0">
                  <a:solidFill>
                    <a:srgbClr val="0033CC"/>
                  </a:solidFill>
                  <a:latin typeface="仿宋" panose="02010609060101010101" pitchFamily="49" charset="-122"/>
                  <a:ea typeface="仿宋" panose="02010609060101010101" pitchFamily="49" charset="-122"/>
                </a:rPr>
                <a:t>=</a:t>
              </a:r>
              <a:endParaRPr lang="en-US" b="1" dirty="0">
                <a:solidFill>
                  <a:srgbClr val="0033CC"/>
                </a:solidFill>
                <a:latin typeface="仿宋" panose="02010609060101010101" pitchFamily="49" charset="-122"/>
                <a:ea typeface="仿宋" panose="02010609060101010101" pitchFamily="49" charset="-122"/>
              </a:endParaRPr>
            </a:p>
          </p:txBody>
        </p:sp>
        <p:pic>
          <p:nvPicPr>
            <p:cNvPr id="38" name="Picture 37"/>
            <p:cNvPicPr>
              <a:picLocks noChangeAspect="1"/>
            </p:cNvPicPr>
            <p:nvPr/>
          </p:nvPicPr>
          <p:blipFill rotWithShape="1">
            <a:blip r:embed="rId2"/>
            <a:srcRect r="80447" b="81655"/>
            <a:stretch>
              <a:fillRect/>
            </a:stretch>
          </p:blipFill>
          <p:spPr>
            <a:xfrm>
              <a:off x="10902656" y="1604364"/>
              <a:ext cx="340159" cy="307473"/>
            </a:xfrm>
            <a:prstGeom prst="rect">
              <a:avLst/>
            </a:prstGeom>
          </p:spPr>
        </p:pic>
      </p:grpSp>
      <p:sp>
        <p:nvSpPr>
          <p:cNvPr id="40" name="内容占位符 2"/>
          <p:cNvSpPr txBox="1"/>
          <p:nvPr/>
        </p:nvSpPr>
        <p:spPr bwMode="auto">
          <a:xfrm>
            <a:off x="407368" y="2615216"/>
            <a:ext cx="5032556" cy="105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dirty="0">
                <a:solidFill>
                  <a:srgbClr val="002060"/>
                </a:solidFill>
                <a:latin typeface="微软雅黑" panose="020B0503020204020204" pitchFamily="34" charset="-122"/>
                <a:ea typeface="微软雅黑" panose="020B0503020204020204" pitchFamily="34" charset="-122"/>
              </a:rPr>
              <a:t>CP</a:t>
            </a:r>
            <a:r>
              <a:rPr lang="zh-CN" altLang="en-US" sz="2300" dirty="0">
                <a:solidFill>
                  <a:srgbClr val="002060"/>
                </a:solidFill>
                <a:latin typeface="微软雅黑" panose="020B0503020204020204" pitchFamily="34" charset="-122"/>
                <a:ea typeface="微软雅黑" panose="020B0503020204020204" pitchFamily="34" charset="-122"/>
              </a:rPr>
              <a:t>分解</a:t>
            </a:r>
            <a:endParaRPr lang="en-US" altLang="zh-CN" sz="23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02060"/>
              </a:buClr>
              <a:buFont typeface="Wingdings" panose="05000000000000000000" pitchFamily="2" charset="2"/>
              <a:buChar char="v"/>
            </a:pPr>
            <a:r>
              <a:rPr lang="zh-CN" altLang="en-US" sz="2000" dirty="0">
                <a:solidFill>
                  <a:srgbClr val="002060"/>
                </a:solidFill>
                <a:latin typeface="微软雅黑" panose="020B0503020204020204" pitchFamily="34" charset="-122"/>
                <a:ea typeface="微软雅黑" panose="020B0503020204020204" pitchFamily="34" charset="-122"/>
              </a:rPr>
              <a:t>卷积核分解</a:t>
            </a:r>
            <a:endParaRPr lang="en-US" altLang="zh-CN" sz="2000" dirty="0">
              <a:solidFill>
                <a:srgbClr val="002060"/>
              </a:solidFill>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391" y="1555558"/>
            <a:ext cx="4536504" cy="729081"/>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7626" y="1350031"/>
            <a:ext cx="623945" cy="330324"/>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2113" y="999570"/>
            <a:ext cx="188180" cy="338724"/>
          </a:xfrm>
          <a:prstGeom prst="rect">
            <a:avLst/>
          </a:prstGeom>
        </p:spPr>
      </p:pic>
      <p:grpSp>
        <p:nvGrpSpPr>
          <p:cNvPr id="50" name="Group 49"/>
          <p:cNvGrpSpPr/>
          <p:nvPr/>
        </p:nvGrpSpPr>
        <p:grpSpPr>
          <a:xfrm>
            <a:off x="7955331" y="925118"/>
            <a:ext cx="309362" cy="363660"/>
            <a:chOff x="9876203" y="3488150"/>
            <a:chExt cx="309362" cy="363660"/>
          </a:xfrm>
        </p:grpSpPr>
        <p:sp>
          <p:nvSpPr>
            <p:cNvPr id="49" name="Rectangle 48"/>
            <p:cNvSpPr/>
            <p:nvPr/>
          </p:nvSpPr>
          <p:spPr bwMode="auto">
            <a:xfrm>
              <a:off x="9876203" y="3539677"/>
              <a:ext cx="309362" cy="312133"/>
            </a:xfrm>
            <a:prstGeom prst="rect">
              <a:avLst/>
            </a:prstGeom>
            <a:solidFill>
              <a:schemeClr val="bg1"/>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69" y="3488150"/>
              <a:ext cx="181830" cy="363660"/>
            </a:xfrm>
            <a:prstGeom prst="rect">
              <a:avLst/>
            </a:prstGeom>
            <a:ln>
              <a:noFill/>
            </a:ln>
          </p:spPr>
        </p:pic>
      </p:grpSp>
      <p:grpSp>
        <p:nvGrpSpPr>
          <p:cNvPr id="95" name="Group 94"/>
          <p:cNvGrpSpPr/>
          <p:nvPr/>
        </p:nvGrpSpPr>
        <p:grpSpPr>
          <a:xfrm>
            <a:off x="7260695" y="3079270"/>
            <a:ext cx="3218215" cy="530496"/>
            <a:chOff x="7426460" y="3090803"/>
            <a:chExt cx="3218215" cy="530496"/>
          </a:xfrm>
        </p:grpSpPr>
        <p:sp>
          <p:nvSpPr>
            <p:cNvPr id="52" name="矩形 2"/>
            <p:cNvSpPr/>
            <p:nvPr/>
          </p:nvSpPr>
          <p:spPr bwMode="auto">
            <a:xfrm>
              <a:off x="7426460" y="3093618"/>
              <a:ext cx="505015" cy="527681"/>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4" name="等号 11"/>
            <p:cNvSpPr>
              <a:spLocks noChangeAspect="1"/>
            </p:cNvSpPr>
            <p:nvPr/>
          </p:nvSpPr>
          <p:spPr bwMode="auto">
            <a:xfrm>
              <a:off x="8002558" y="3282940"/>
              <a:ext cx="271901" cy="166302"/>
            </a:xfrm>
            <a:prstGeom prst="mathEqual">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矩形 12"/>
            <p:cNvSpPr/>
            <p:nvPr/>
          </p:nvSpPr>
          <p:spPr bwMode="auto">
            <a:xfrm>
              <a:off x="8325109" y="3090803"/>
              <a:ext cx="67372" cy="527681"/>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6" name="矩形 13"/>
            <p:cNvSpPr/>
            <p:nvPr/>
          </p:nvSpPr>
          <p:spPr bwMode="auto">
            <a:xfrm rot="16200000">
              <a:off x="8640266" y="2873493"/>
              <a:ext cx="70396" cy="505015"/>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9" name="加号 18"/>
            <p:cNvSpPr/>
            <p:nvPr/>
          </p:nvSpPr>
          <p:spPr bwMode="auto">
            <a:xfrm>
              <a:off x="9162690" y="3292108"/>
              <a:ext cx="194215" cy="182638"/>
            </a:xfrm>
            <a:prstGeom prst="mathPlus">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aphicFrame>
          <p:nvGraphicFramePr>
            <p:cNvPr id="60" name="对象 19"/>
            <p:cNvGraphicFramePr>
              <a:graphicFrameLocks noChangeAspect="1"/>
            </p:cNvGraphicFramePr>
            <p:nvPr/>
          </p:nvGraphicFramePr>
          <p:xfrm>
            <a:off x="9330743" y="3285797"/>
            <a:ext cx="472659" cy="269385"/>
          </p:xfrm>
          <a:graphic>
            <a:graphicData uri="http://schemas.openxmlformats.org/presentationml/2006/ole">
              <mc:AlternateContent xmlns:mc="http://schemas.openxmlformats.org/markup-compatibility/2006">
                <mc:Choice xmlns:v="urn:schemas-microsoft-com:vml" Requires="v">
                  <p:oleObj spid="_x0000_s4" name="Equation" r:id="rId8" imgW="3352800" imgH="1828800" progId="Equation.DSMT4">
                    <p:embed/>
                  </p:oleObj>
                </mc:Choice>
                <mc:Fallback>
                  <p:oleObj name="Equation" r:id="rId8" imgW="3352800" imgH="1828800" progId="Equation.DSMT4">
                    <p:embed/>
                    <p:pic>
                      <p:nvPicPr>
                        <p:cNvPr id="0" name="对象 19"/>
                        <p:cNvPicPr/>
                        <p:nvPr/>
                      </p:nvPicPr>
                      <p:blipFill>
                        <a:blip r:embed="rId9"/>
                        <a:stretch>
                          <a:fillRect/>
                        </a:stretch>
                      </p:blipFill>
                      <p:spPr>
                        <a:xfrm>
                          <a:off x="9330743" y="3285797"/>
                          <a:ext cx="472659" cy="269385"/>
                        </a:xfrm>
                        <a:prstGeom prst="rect">
                          <a:avLst/>
                        </a:prstGeom>
                      </p:spPr>
                    </p:pic>
                  </p:oleObj>
                </mc:Fallback>
              </mc:AlternateContent>
            </a:graphicData>
          </a:graphic>
        </p:graphicFrame>
        <p:sp>
          <p:nvSpPr>
            <p:cNvPr id="61" name="矩形 21"/>
            <p:cNvSpPr/>
            <p:nvPr/>
          </p:nvSpPr>
          <p:spPr bwMode="auto">
            <a:xfrm>
              <a:off x="10041812" y="3090803"/>
              <a:ext cx="67372" cy="527681"/>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2" name="矩形 22"/>
            <p:cNvSpPr/>
            <p:nvPr/>
          </p:nvSpPr>
          <p:spPr bwMode="auto">
            <a:xfrm rot="16200000">
              <a:off x="10356970" y="2873493"/>
              <a:ext cx="70396" cy="505015"/>
            </a:xfrm>
            <a:prstGeom prst="rect">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5" name="加号 26"/>
            <p:cNvSpPr/>
            <p:nvPr/>
          </p:nvSpPr>
          <p:spPr bwMode="auto">
            <a:xfrm>
              <a:off x="9779676" y="3298256"/>
              <a:ext cx="194215" cy="182638"/>
            </a:xfrm>
            <a:prstGeom prst="mathPlus">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9912" y="3161199"/>
              <a:ext cx="188180" cy="338724"/>
            </a:xfrm>
            <a:prstGeom prst="rect">
              <a:avLst/>
            </a:prstGeom>
          </p:spPr>
        </p:pic>
      </p:grpSp>
      <p:sp>
        <p:nvSpPr>
          <p:cNvPr id="69" name="内容占位符 2"/>
          <p:cNvSpPr txBox="1"/>
          <p:nvPr/>
        </p:nvSpPr>
        <p:spPr bwMode="auto">
          <a:xfrm>
            <a:off x="390339" y="3718733"/>
            <a:ext cx="5032556" cy="64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30000"/>
              </a:lnSpc>
              <a:buClr>
                <a:srgbClr val="002060"/>
              </a:buClr>
              <a:buNone/>
            </a:pPr>
            <a:r>
              <a:rPr lang="en-US" altLang="zh-CN" sz="300" dirty="0">
                <a:solidFill>
                  <a:srgbClr val="002060"/>
                </a:solidFill>
                <a:latin typeface="微软雅黑" panose="020B0503020204020204" pitchFamily="34" charset="-122"/>
                <a:ea typeface="微软雅黑" panose="020B0503020204020204" pitchFamily="34" charset="-122"/>
              </a:rPr>
              <a:t> </a:t>
            </a:r>
            <a:endParaRPr lang="en-US" altLang="zh-CN" sz="300" dirty="0">
              <a:solidFill>
                <a:srgbClr val="002060"/>
              </a:solidFill>
              <a:latin typeface="微软雅黑" panose="020B0503020204020204" pitchFamily="34" charset="-122"/>
              <a:ea typeface="微软雅黑" panose="020B0503020204020204" pitchFamily="34" charset="-122"/>
            </a:endParaRPr>
          </a:p>
          <a:p>
            <a:pPr lvl="1">
              <a:lnSpc>
                <a:spcPct val="130000"/>
              </a:lnSpc>
              <a:buClr>
                <a:srgbClr val="002060"/>
              </a:buClr>
              <a:buFont typeface="Wingdings" panose="05000000000000000000" pitchFamily="2" charset="2"/>
              <a:buChar char="v"/>
            </a:pPr>
            <a:r>
              <a:rPr lang="zh-CN" altLang="en-US" sz="2000" dirty="0">
                <a:solidFill>
                  <a:srgbClr val="002060"/>
                </a:solidFill>
                <a:latin typeface="微软雅黑" panose="020B0503020204020204" pitchFamily="34" charset="-122"/>
                <a:ea typeface="微软雅黑" panose="020B0503020204020204" pitchFamily="34" charset="-122"/>
              </a:rPr>
              <a:t>重排</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pic>
        <p:nvPicPr>
          <p:cNvPr id="71" name="Picture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4005" y="3702848"/>
            <a:ext cx="2594734" cy="808504"/>
          </a:xfrm>
          <a:prstGeom prst="rect">
            <a:avLst/>
          </a:prstGeom>
        </p:spPr>
      </p:pic>
      <p:pic>
        <p:nvPicPr>
          <p:cNvPr id="73" name="Picture 7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5205" y="3091623"/>
            <a:ext cx="2282356" cy="627648"/>
          </a:xfrm>
          <a:prstGeom prst="rect">
            <a:avLst/>
          </a:prstGeom>
        </p:spPr>
      </p:pic>
      <p:pic>
        <p:nvPicPr>
          <p:cNvPr id="75" name="Picture 7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1935440" y="3843653"/>
            <a:ext cx="4520599" cy="1413850"/>
          </a:xfrm>
          <a:prstGeom prst="rect">
            <a:avLst/>
          </a:prstGeom>
        </p:spPr>
      </p:pic>
      <p:sp>
        <p:nvSpPr>
          <p:cNvPr id="77" name="Right Brace 76"/>
          <p:cNvSpPr/>
          <p:nvPr/>
        </p:nvSpPr>
        <p:spPr bwMode="auto">
          <a:xfrm rot="5400000">
            <a:off x="5288944" y="4660713"/>
            <a:ext cx="126665" cy="1512168"/>
          </a:xfrm>
          <a:prstGeom prst="rightBrace">
            <a:avLst>
              <a:gd name="adj1" fmla="val 32007"/>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81" name="Picture 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67236" y="5484976"/>
            <a:ext cx="1370079" cy="561080"/>
          </a:xfrm>
          <a:prstGeom prst="rect">
            <a:avLst/>
          </a:prstGeom>
        </p:spPr>
      </p:pic>
      <p:sp>
        <p:nvSpPr>
          <p:cNvPr id="82" name="Right Brace 81"/>
          <p:cNvSpPr/>
          <p:nvPr/>
        </p:nvSpPr>
        <p:spPr bwMode="auto">
          <a:xfrm rot="5400000">
            <a:off x="4641352" y="4824002"/>
            <a:ext cx="126668" cy="2665258"/>
          </a:xfrm>
          <a:prstGeom prst="rightBrace">
            <a:avLst>
              <a:gd name="adj1" fmla="val 32007"/>
              <a:gd name="adj2" fmla="val 50000"/>
            </a:avLst>
          </a:prstGeom>
          <a:no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84" name="Picture 8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99292" y="6264364"/>
            <a:ext cx="1193800" cy="546100"/>
          </a:xfrm>
          <a:prstGeom prst="rect">
            <a:avLst/>
          </a:prstGeom>
        </p:spPr>
      </p:pic>
      <p:sp>
        <p:nvSpPr>
          <p:cNvPr id="85" name="Rectangle 84"/>
          <p:cNvSpPr/>
          <p:nvPr/>
        </p:nvSpPr>
        <p:spPr bwMode="auto">
          <a:xfrm>
            <a:off x="4086174" y="6685236"/>
            <a:ext cx="510018" cy="69340"/>
          </a:xfrm>
          <a:prstGeom prst="rect">
            <a:avLst/>
          </a:prstGeom>
          <a:solidFill>
            <a:schemeClr val="accent6"/>
          </a:solidFill>
          <a:ln w="952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Rectangle 85"/>
          <p:cNvSpPr/>
          <p:nvPr/>
        </p:nvSpPr>
        <p:spPr bwMode="auto">
          <a:xfrm rot="5400000">
            <a:off x="5023942" y="6502744"/>
            <a:ext cx="510018" cy="69340"/>
          </a:xfrm>
          <a:prstGeom prst="rect">
            <a:avLst/>
          </a:prstGeom>
          <a:solidFill>
            <a:schemeClr val="accent6"/>
          </a:solidFill>
          <a:ln w="952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Rectangle 86"/>
          <p:cNvSpPr/>
          <p:nvPr/>
        </p:nvSpPr>
        <p:spPr bwMode="auto">
          <a:xfrm>
            <a:off x="4840943" y="5954890"/>
            <a:ext cx="510018" cy="69340"/>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Rectangle 87"/>
          <p:cNvSpPr/>
          <p:nvPr/>
        </p:nvSpPr>
        <p:spPr bwMode="auto">
          <a:xfrm rot="5400000">
            <a:off x="5853350" y="5734551"/>
            <a:ext cx="510018" cy="69340"/>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9" name="Rounded Rectangle 88"/>
          <p:cNvSpPr/>
          <p:nvPr/>
        </p:nvSpPr>
        <p:spPr bwMode="auto">
          <a:xfrm>
            <a:off x="4596192" y="5480130"/>
            <a:ext cx="1656185" cy="613167"/>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1" name="Elbow Connector 90"/>
          <p:cNvCxnSpPr>
            <a:stCxn id="89" idx="3"/>
            <a:endCxn id="86" idx="0"/>
          </p:cNvCxnSpPr>
          <p:nvPr/>
        </p:nvCxnSpPr>
        <p:spPr bwMode="auto">
          <a:xfrm flipH="1">
            <a:off x="5313621" y="5786714"/>
            <a:ext cx="938756" cy="750700"/>
          </a:xfrm>
          <a:prstGeom prst="bentConnector3">
            <a:avLst>
              <a:gd name="adj1" fmla="val -1228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Rectangle 92"/>
          <p:cNvSpPr/>
          <p:nvPr/>
        </p:nvSpPr>
        <p:spPr bwMode="auto">
          <a:xfrm rot="5400000">
            <a:off x="5246054" y="6501018"/>
            <a:ext cx="65895" cy="693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7" name="Straight Connector 96"/>
          <p:cNvCxnSpPr/>
          <p:nvPr/>
        </p:nvCxnSpPr>
        <p:spPr bwMode="auto">
          <a:xfrm>
            <a:off x="7118306" y="5150346"/>
            <a:ext cx="779912" cy="1272736"/>
          </a:xfrm>
          <a:prstGeom prst="line">
            <a:avLst/>
          </a:prstGeom>
          <a:solidFill>
            <a:schemeClr val="accent1"/>
          </a:solidFill>
          <a:ln w="762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p:cNvCxnSpPr/>
          <p:nvPr/>
        </p:nvCxnSpPr>
        <p:spPr bwMode="auto">
          <a:xfrm flipH="1">
            <a:off x="7267164" y="5199186"/>
            <a:ext cx="412304" cy="1223896"/>
          </a:xfrm>
          <a:prstGeom prst="line">
            <a:avLst/>
          </a:prstGeom>
          <a:solidFill>
            <a:schemeClr val="accent1"/>
          </a:solidFill>
          <a:ln w="762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01"/>
          <p:cNvCxnSpPr/>
          <p:nvPr/>
        </p:nvCxnSpPr>
        <p:spPr bwMode="auto">
          <a:xfrm>
            <a:off x="11272713" y="5121626"/>
            <a:ext cx="779912" cy="1272736"/>
          </a:xfrm>
          <a:prstGeom prst="line">
            <a:avLst/>
          </a:prstGeom>
          <a:solidFill>
            <a:schemeClr val="accent1"/>
          </a:solidFill>
          <a:ln w="762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02"/>
          <p:cNvCxnSpPr/>
          <p:nvPr/>
        </p:nvCxnSpPr>
        <p:spPr bwMode="auto">
          <a:xfrm flipH="1">
            <a:off x="11421571" y="5170466"/>
            <a:ext cx="412304" cy="1223896"/>
          </a:xfrm>
          <a:prstGeom prst="line">
            <a:avLst/>
          </a:prstGeom>
          <a:solidFill>
            <a:schemeClr val="accent1"/>
          </a:solidFill>
          <a:ln w="762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Rounded Rectangle 104"/>
          <p:cNvSpPr/>
          <p:nvPr/>
        </p:nvSpPr>
        <p:spPr bwMode="auto">
          <a:xfrm>
            <a:off x="2783632" y="4627242"/>
            <a:ext cx="371011" cy="613167"/>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6" name="Elbow Connector 105"/>
          <p:cNvCxnSpPr>
            <a:stCxn id="84" idx="1"/>
            <a:endCxn id="105" idx="2"/>
          </p:cNvCxnSpPr>
          <p:nvPr/>
        </p:nvCxnSpPr>
        <p:spPr bwMode="auto">
          <a:xfrm rot="10800000">
            <a:off x="2969138" y="5240410"/>
            <a:ext cx="1030154" cy="1297005"/>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a:xfrm>
            <a:off x="4511675" y="5301615"/>
            <a:ext cx="1800225" cy="791845"/>
          </a:xfrm>
          <a:prstGeom prst="rect">
            <a:avLst/>
          </a:prstGeom>
          <a:noFill/>
          <a:ln w="254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custDataLst>
              <p:tags r:id="rId15"/>
            </p:custDataLst>
          </p:nvPr>
        </p:nvSpPr>
        <p:spPr>
          <a:xfrm>
            <a:off x="3863340" y="6202680"/>
            <a:ext cx="1800225" cy="613410"/>
          </a:xfrm>
          <a:prstGeom prst="rect">
            <a:avLst/>
          </a:prstGeom>
          <a:noFill/>
          <a:ln w="25400" cap="flat" cmpd="sng" algn="ctr">
            <a:solidFill>
              <a:srgbClr val="00206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 name="直接箭头连接符 6"/>
          <p:cNvCxnSpPr/>
          <p:nvPr/>
        </p:nvCxnSpPr>
        <p:spPr>
          <a:xfrm>
            <a:off x="6311900" y="5301615"/>
            <a:ext cx="2592705" cy="431800"/>
          </a:xfrm>
          <a:prstGeom prst="straightConnector1">
            <a:avLst/>
          </a:prstGeom>
          <a:solidFill>
            <a:schemeClr val="accent1"/>
          </a:solidFill>
          <a:ln w="25400" cap="flat" cmpd="sng" algn="ctr">
            <a:solidFill>
              <a:srgbClr val="FF0000"/>
            </a:solidFill>
            <a:prstDash val="solid"/>
            <a:round/>
            <a:headEnd type="none" w="med" len="med"/>
            <a:tailEnd type="arrow" w="med" len="med"/>
          </a:ln>
        </p:spPr>
      </p:cxnSp>
      <p:cxnSp>
        <p:nvCxnSpPr>
          <p:cNvPr id="8" name="直接箭头连接符 7"/>
          <p:cNvCxnSpPr/>
          <p:nvPr>
            <p:custDataLst>
              <p:tags r:id="rId16"/>
            </p:custDataLst>
          </p:nvPr>
        </p:nvCxnSpPr>
        <p:spPr>
          <a:xfrm flipV="1">
            <a:off x="5663565" y="5661025"/>
            <a:ext cx="4321175" cy="1152525"/>
          </a:xfrm>
          <a:prstGeom prst="straightConnector1">
            <a:avLst/>
          </a:prstGeom>
          <a:solidFill>
            <a:schemeClr val="accent1"/>
          </a:solidFill>
          <a:ln w="25400" cap="flat" cmpd="sng" algn="ctr">
            <a:solidFill>
              <a:srgbClr val="002060"/>
            </a:solidFill>
            <a:prstDash val="solid"/>
            <a:round/>
            <a:headEnd type="none" w="med" len="med"/>
            <a:tailEnd type="arrow" w="med" len="med"/>
          </a:ln>
        </p:spPr>
      </p:cxnSp>
    </p:spTree>
  </p:cSld>
  <p:clrMapOvr>
    <a:masterClrMapping/>
  </p:clrMapOvr>
  <p:transition spd="slow" advTm="6023"/>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54668" y="1561128"/>
            <a:ext cx="4104456" cy="1818296"/>
          </a:xfrm>
          <a:prstGeom prst="rect">
            <a:avLst/>
          </a:prstGeom>
        </p:spPr>
      </p:pic>
      <p:sp>
        <p:nvSpPr>
          <p:cNvPr id="9" name="矩形: 圆角 8"/>
          <p:cNvSpPr/>
          <p:nvPr/>
        </p:nvSpPr>
        <p:spPr bwMode="auto">
          <a:xfrm>
            <a:off x="3559880" y="5589240"/>
            <a:ext cx="1800200" cy="493410"/>
          </a:xfrm>
          <a:prstGeom prst="roundRect">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bwMode="auto">
          <a:xfrm>
            <a:off x="3575720" y="5620985"/>
            <a:ext cx="1858422" cy="461665"/>
          </a:xfrm>
          <a:prstGeom prst="rect">
            <a:avLst/>
          </a:prstGeom>
          <a:noFill/>
          <a:ln w="38100" cmpd="dbl" algn="ctr">
            <a:noFill/>
            <a:miter lim="800000"/>
          </a:ln>
          <a:effectLst/>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Tucker</a:t>
            </a:r>
            <a:r>
              <a:rPr lang="zh-CN" altLang="en-US" b="1" dirty="0">
                <a:solidFill>
                  <a:schemeClr val="bg1"/>
                </a:solidFill>
                <a:latin typeface="微软雅黑" panose="020B0503020204020204" pitchFamily="34" charset="-122"/>
                <a:ea typeface="微软雅黑" panose="020B0503020204020204" pitchFamily="34" charset="-122"/>
              </a:rPr>
              <a:t>分解</a:t>
            </a:r>
            <a:endParaRPr lang="zh-CN" altLang="en-US" dirty="0">
              <a:solidFill>
                <a:schemeClr val="bg1"/>
              </a:solidFill>
            </a:endParaRPr>
          </a:p>
        </p:txBody>
      </p:sp>
      <p:sp>
        <p:nvSpPr>
          <p:cNvPr id="20" name="箭头: 右 19"/>
          <p:cNvSpPr/>
          <p:nvPr/>
        </p:nvSpPr>
        <p:spPr bwMode="auto">
          <a:xfrm>
            <a:off x="5591944" y="5711574"/>
            <a:ext cx="1800200" cy="203426"/>
          </a:xfrm>
          <a:prstGeom prst="rightArrow">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8" name="文本框 27"/>
              <p:cNvSpPr txBox="1"/>
              <p:nvPr/>
            </p:nvSpPr>
            <p:spPr bwMode="auto">
              <a:xfrm>
                <a:off x="5495173" y="5088751"/>
                <a:ext cx="2077479" cy="646331"/>
              </a:xfrm>
              <a:prstGeom prst="rect">
                <a:avLst/>
              </a:prstGeom>
              <a:noFill/>
              <a:ln w="38100" cmpd="dbl" algn="ctr">
                <a:noFill/>
                <a:miter lim="800000"/>
              </a:ln>
              <a:effectLst/>
            </p:spPr>
            <p:txBody>
              <a:bodyPr wrap="square">
                <a:spAutoFit/>
              </a:bodyPr>
              <a:lstStyle/>
              <a:p>
                <a:pPr>
                  <a:lnSpc>
                    <a:spcPct val="150000"/>
                  </a:lnSpc>
                  <a:buClr>
                    <a:srgbClr val="002060"/>
                  </a:buClr>
                </a:pPr>
                <a14:m>
                  <m:oMathPara xmlns:m="http://schemas.openxmlformats.org/officeDocument/2006/math">
                    <m:oMathParaPr>
                      <m:jc m:val="centerGroup"/>
                    </m:oMathParaPr>
                    <m:oMath xmlns:m="http://schemas.openxmlformats.org/officeDocument/2006/math">
                      <m:sSub>
                        <m:sSubPr>
                          <m:ctrlPr>
                            <a:rPr lang="en-US" altLang="zh-CN" b="1" i="1" smtClean="0">
                              <a:solidFill>
                                <a:srgbClr val="002060"/>
                              </a:solidFill>
                              <a:latin typeface="Cambria Math" panose="02040503050406030204" pitchFamily="18" charset="0"/>
                              <a:ea typeface="Cambria Math" panose="02040503050406030204" pitchFamily="18" charset="0"/>
                            </a:rPr>
                          </m:ctrlPr>
                        </m:sSubPr>
                        <m:e>
                          <m:r>
                            <a:rPr lang="en-US" altLang="zh-CN" b="1" i="1" smtClean="0">
                              <a:solidFill>
                                <a:srgbClr val="002060"/>
                              </a:solidFill>
                              <a:latin typeface="Cambria Math" panose="02040503050406030204" pitchFamily="18" charset="0"/>
                              <a:ea typeface="Cambria Math" panose="02040503050406030204" pitchFamily="18" charset="0"/>
                            </a:rPr>
                            <m:t>𝒅</m:t>
                          </m:r>
                        </m:e>
                        <m:sub>
                          <m:r>
                            <a:rPr lang="en-US" altLang="zh-CN" b="1" i="1" smtClean="0">
                              <a:solidFill>
                                <a:srgbClr val="002060"/>
                              </a:solidFill>
                              <a:latin typeface="Cambria Math" panose="02040503050406030204" pitchFamily="18" charset="0"/>
                              <a:ea typeface="Cambria Math" panose="02040503050406030204" pitchFamily="18" charset="0"/>
                            </a:rPr>
                            <m:t>𝟏</m:t>
                          </m:r>
                        </m:sub>
                      </m:sSub>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Cambria Math" panose="02040503050406030204" pitchFamily="18" charset="0"/>
                            </a:rPr>
                          </m:ctrlPr>
                        </m:sSubPr>
                        <m:e>
                          <m:r>
                            <a:rPr lang="en-US" altLang="zh-CN" b="1" i="1" smtClean="0">
                              <a:solidFill>
                                <a:srgbClr val="002060"/>
                              </a:solidFill>
                              <a:latin typeface="Cambria Math" panose="02040503050406030204" pitchFamily="18" charset="0"/>
                              <a:ea typeface="Cambria Math" panose="02040503050406030204" pitchFamily="18" charset="0"/>
                            </a:rPr>
                            <m:t>𝒅</m:t>
                          </m:r>
                        </m:e>
                        <m:sub>
                          <m:r>
                            <a:rPr lang="en-US" altLang="zh-CN" b="1" i="1" smtClean="0">
                              <a:solidFill>
                                <a:srgbClr val="002060"/>
                              </a:solidFill>
                              <a:latin typeface="Cambria Math" panose="02040503050406030204" pitchFamily="18" charset="0"/>
                              <a:ea typeface="Cambria Math" panose="02040503050406030204" pitchFamily="18" charset="0"/>
                            </a:rPr>
                            <m:t>𝟐</m:t>
                          </m:r>
                        </m:sub>
                      </m:sSub>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Cambria Math" panose="02040503050406030204" pitchFamily="18" charset="0"/>
                            </a:rPr>
                          </m:ctrlPr>
                        </m:sSubPr>
                        <m:e>
                          <m:r>
                            <a:rPr lang="en-US" altLang="zh-CN" b="1" i="1" smtClean="0">
                              <a:solidFill>
                                <a:srgbClr val="002060"/>
                              </a:solidFill>
                              <a:latin typeface="Cambria Math" panose="02040503050406030204" pitchFamily="18" charset="0"/>
                              <a:ea typeface="Cambria Math" panose="02040503050406030204" pitchFamily="18" charset="0"/>
                            </a:rPr>
                            <m:t>𝒅</m:t>
                          </m:r>
                        </m:e>
                        <m:sub>
                          <m:r>
                            <a:rPr lang="en-US" altLang="zh-CN" b="1" i="1" smtClean="0">
                              <a:solidFill>
                                <a:srgbClr val="002060"/>
                              </a:solidFill>
                              <a:latin typeface="Cambria Math" panose="02040503050406030204" pitchFamily="18" charset="0"/>
                              <a:ea typeface="Cambria Math" panose="02040503050406030204" pitchFamily="18" charset="0"/>
                            </a:rPr>
                            <m:t>𝟑</m:t>
                          </m:r>
                        </m:sub>
                      </m:sSub>
                    </m:oMath>
                  </m:oMathPara>
                </a14:m>
                <a:endParaRPr lang="en-US" altLang="zh-CN" b="1" dirty="0">
                  <a:solidFill>
                    <a:srgbClr val="002060"/>
                  </a:solidFill>
                  <a:latin typeface="微软雅黑" panose="020B0503020204020204" pitchFamily="34" charset="-122"/>
                  <a:ea typeface="微软雅黑" panose="020B0503020204020204" pitchFamily="34" charset="-122"/>
                </a:endParaRPr>
              </a:p>
            </p:txBody>
          </p:sp>
        </mc:Choice>
        <mc:Fallback>
          <p:sp>
            <p:nvSpPr>
              <p:cNvPr id="28" name="文本框 27"/>
              <p:cNvSpPr txBox="1">
                <a:spLocks noRot="1" noChangeAspect="1" noMove="1" noResize="1" noEditPoints="1" noAdjustHandles="1" noChangeArrowheads="1" noChangeShapeType="1" noTextEdit="1"/>
              </p:cNvSpPr>
              <p:nvPr/>
            </p:nvSpPr>
            <p:spPr bwMode="auto">
              <a:xfrm>
                <a:off x="5495173" y="5088751"/>
                <a:ext cx="2077479" cy="646331"/>
              </a:xfrm>
              <a:prstGeom prst="rect">
                <a:avLst/>
              </a:prstGeom>
              <a:blipFill rotWithShape="1">
                <a:blip r:embed="rId2"/>
                <a:stretch>
                  <a:fillRect l="-25" t="-77" r="13" b="61"/>
                </a:stretch>
              </a:blipFill>
              <a:ln w="38100" cmpd="dbl" algn="ctr">
                <a:noFill/>
                <a:miter lim="800000"/>
              </a:ln>
              <a:effectLst/>
            </p:spPr>
            <p:txBody>
              <a:bodyPr/>
              <a:lstStyle/>
              <a:p>
                <a:r>
                  <a:rPr lang="zh-CN" altLang="en-US">
                    <a:noFill/>
                  </a:rPr>
                  <a:t> </a:t>
                </a:r>
              </a:p>
            </p:txBody>
          </p:sp>
        </mc:Fallback>
      </mc:AlternateContent>
      <p:sp>
        <p:nvSpPr>
          <p:cNvPr id="35" name="矩形: 圆角 34"/>
          <p:cNvSpPr/>
          <p:nvPr/>
        </p:nvSpPr>
        <p:spPr bwMode="auto">
          <a:xfrm>
            <a:off x="7595361" y="5594959"/>
            <a:ext cx="1197932" cy="493410"/>
          </a:xfrm>
          <a:prstGeom prst="roundRect">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文本框 35"/>
          <p:cNvSpPr txBox="1"/>
          <p:nvPr/>
        </p:nvSpPr>
        <p:spPr bwMode="auto">
          <a:xfrm>
            <a:off x="7572788" y="5605112"/>
            <a:ext cx="1365119" cy="461665"/>
          </a:xfrm>
          <a:prstGeom prst="rect">
            <a:avLst/>
          </a:prstGeom>
          <a:noFill/>
          <a:ln w="38100" cmpd="dbl" algn="ctr">
            <a:noFill/>
            <a:miter lim="800000"/>
          </a:ln>
          <a:effectLst/>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CP</a:t>
            </a:r>
            <a:r>
              <a:rPr lang="zh-CN" altLang="en-US" b="1" dirty="0">
                <a:solidFill>
                  <a:schemeClr val="bg1"/>
                </a:solidFill>
                <a:latin typeface="微软雅黑" panose="020B0503020204020204" pitchFamily="34" charset="-122"/>
                <a:ea typeface="微软雅黑" panose="020B0503020204020204" pitchFamily="34" charset="-122"/>
              </a:rPr>
              <a:t>分解</a:t>
            </a:r>
            <a:endParaRPr lang="zh-CN" altLang="en-US" dirty="0">
              <a:solidFill>
                <a:schemeClr val="bg1"/>
              </a:solidFill>
            </a:endParaRPr>
          </a:p>
        </p:txBody>
      </p:sp>
      <p:sp>
        <p:nvSpPr>
          <p:cNvPr id="2" name="右大括号 1"/>
          <p:cNvSpPr/>
          <p:nvPr/>
        </p:nvSpPr>
        <p:spPr bwMode="auto">
          <a:xfrm>
            <a:off x="3333958" y="5191900"/>
            <a:ext cx="131651" cy="1338839"/>
          </a:xfrm>
          <a:prstGeom prst="rightBrac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bwMode="auto">
          <a:xfrm>
            <a:off x="314887" y="5656333"/>
            <a:ext cx="3041775" cy="874407"/>
          </a:xfrm>
          <a:prstGeom prst="rect">
            <a:avLst/>
          </a:prstGeom>
          <a:noFill/>
          <a:ln w="38100" cmpd="dbl" algn="ctr">
            <a:noFill/>
            <a:miter lim="800000"/>
          </a:ln>
          <a:effectLst/>
        </p:spPr>
        <p:txBody>
          <a:bodyPr wrap="square">
            <a:spAutoFit/>
          </a:bodyPr>
          <a:lstStyle/>
          <a:p>
            <a:pPr marL="285750" indent="-285750">
              <a:lnSpc>
                <a:spcPct val="150000"/>
              </a:lnSpc>
              <a:buClr>
                <a:srgbClr val="002060"/>
              </a:buClr>
              <a:buFont typeface="Wingdings" panose="05000000000000000000" pitchFamily="2" charset="2"/>
              <a:buChar char="n"/>
            </a:pPr>
            <a:r>
              <a:rPr lang="zh-CN" altLang="en-US" sz="1800" b="1" dirty="0">
                <a:solidFill>
                  <a:srgbClr val="C00000"/>
                </a:solidFill>
                <a:latin typeface="微软雅黑" panose="020B0503020204020204" pitchFamily="34" charset="-122"/>
                <a:ea typeface="微软雅黑" panose="020B0503020204020204" pitchFamily="34" charset="-122"/>
              </a:rPr>
              <a:t>多用于特征提取，数据降维，图像去噪、压缩</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p:nvPr/>
        </p:nvSpPr>
        <p:spPr bwMode="auto">
          <a:xfrm>
            <a:off x="317260" y="5080791"/>
            <a:ext cx="3119703" cy="458908"/>
          </a:xfrm>
          <a:prstGeom prst="rect">
            <a:avLst/>
          </a:prstGeom>
          <a:noFill/>
          <a:ln w="38100" cmpd="dbl" algn="ctr">
            <a:noFill/>
            <a:miter lim="800000"/>
          </a:ln>
          <a:effectLst/>
        </p:spPr>
        <p:txBody>
          <a:bodyPr wrap="square">
            <a:spAutoFit/>
          </a:bodyPr>
          <a:lstStyle/>
          <a:p>
            <a:pPr marL="285750" indent="-285750">
              <a:lnSpc>
                <a:spcPct val="150000"/>
              </a:lnSpc>
              <a:buClr>
                <a:srgbClr val="002060"/>
              </a:buClr>
              <a:buFont typeface="Wingdings" panose="05000000000000000000" pitchFamily="2" charset="2"/>
              <a:buChar char="n"/>
            </a:pPr>
            <a:r>
              <a:rPr lang="zh-CN" altLang="en-US" sz="1800" b="1" dirty="0">
                <a:solidFill>
                  <a:srgbClr val="C00000"/>
                </a:solidFill>
                <a:latin typeface="微软雅黑" panose="020B0503020204020204" pitchFamily="34" charset="-122"/>
                <a:ea typeface="微软雅黑" panose="020B0503020204020204" pitchFamily="34" charset="-122"/>
              </a:rPr>
              <a:t>分解为因子矩阵和核张量</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1" name="右大括号 10"/>
          <p:cNvSpPr/>
          <p:nvPr/>
        </p:nvSpPr>
        <p:spPr bwMode="auto">
          <a:xfrm rot="10800000">
            <a:off x="8853170" y="5278763"/>
            <a:ext cx="141962" cy="1316660"/>
          </a:xfrm>
          <a:prstGeom prst="rightBrace">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bwMode="auto">
          <a:xfrm>
            <a:off x="8995403" y="5794953"/>
            <a:ext cx="2763752" cy="874407"/>
          </a:xfrm>
          <a:prstGeom prst="rect">
            <a:avLst/>
          </a:prstGeom>
          <a:noFill/>
          <a:ln w="38100" cmpd="dbl" algn="ctr">
            <a:noFill/>
            <a:miter lim="800000"/>
          </a:ln>
          <a:effectLst/>
        </p:spPr>
        <p:txBody>
          <a:bodyPr wrap="square">
            <a:spAutoFit/>
          </a:bodyPr>
          <a:lstStyle/>
          <a:p>
            <a:pPr marL="285750" indent="-285750">
              <a:lnSpc>
                <a:spcPct val="150000"/>
              </a:lnSpc>
              <a:buClr>
                <a:srgbClr val="002060"/>
              </a:buClr>
              <a:buFont typeface="Wingdings" panose="05000000000000000000" pitchFamily="2" charset="2"/>
              <a:buChar char="n"/>
            </a:pPr>
            <a:r>
              <a:rPr lang="zh-CN" altLang="en-US" sz="1800" b="1" dirty="0">
                <a:solidFill>
                  <a:srgbClr val="C00000"/>
                </a:solidFill>
                <a:latin typeface="微软雅黑" panose="020B0503020204020204" pitchFamily="34" charset="-122"/>
                <a:ea typeface="微软雅黑" panose="020B0503020204020204" pitchFamily="34" charset="-122"/>
              </a:rPr>
              <a:t>多用于信号处理，计算机视觉压缩</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bwMode="auto">
          <a:xfrm>
            <a:off x="8995403" y="5191901"/>
            <a:ext cx="2880320" cy="458908"/>
          </a:xfrm>
          <a:prstGeom prst="rect">
            <a:avLst/>
          </a:prstGeom>
          <a:noFill/>
          <a:ln w="38100" cmpd="dbl" algn="ctr">
            <a:noFill/>
            <a:miter lim="800000"/>
          </a:ln>
          <a:effectLst/>
        </p:spPr>
        <p:txBody>
          <a:bodyPr wrap="square">
            <a:spAutoFit/>
          </a:bodyPr>
          <a:lstStyle/>
          <a:p>
            <a:pPr marL="285750" indent="-285750">
              <a:lnSpc>
                <a:spcPct val="150000"/>
              </a:lnSpc>
              <a:buClr>
                <a:srgbClr val="002060"/>
              </a:buClr>
              <a:buFont typeface="Wingdings" panose="05000000000000000000" pitchFamily="2" charset="2"/>
              <a:buChar char="n"/>
            </a:pPr>
            <a:r>
              <a:rPr lang="zh-CN" altLang="en-US" sz="1800" b="1" dirty="0">
                <a:solidFill>
                  <a:srgbClr val="C00000"/>
                </a:solidFill>
                <a:latin typeface="微软雅黑" panose="020B0503020204020204" pitchFamily="34" charset="-122"/>
                <a:ea typeface="微软雅黑" panose="020B0503020204020204" pitchFamily="34" charset="-122"/>
              </a:rPr>
              <a:t>分解结果无核张量</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内容占位符 2"/>
              <p:cNvSpPr txBox="1"/>
              <p:nvPr/>
            </p:nvSpPr>
            <p:spPr bwMode="auto">
              <a:xfrm>
                <a:off x="407368" y="980726"/>
                <a:ext cx="11665296" cy="60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kern="0" dirty="0">
                    <a:solidFill>
                      <a:srgbClr val="002060"/>
                    </a:solidFill>
                    <a:latin typeface="微软雅黑" panose="020B0503020204020204" pitchFamily="34" charset="-122"/>
                    <a:ea typeface="微软雅黑" panose="020B0503020204020204" pitchFamily="34" charset="-122"/>
                  </a:rPr>
                  <a:t>Tucker</a:t>
                </a:r>
                <a:r>
                  <a:rPr kumimoji="1" lang="zh-CN" altLang="en-US" sz="2300" kern="0" dirty="0">
                    <a:solidFill>
                      <a:srgbClr val="002060"/>
                    </a:solidFill>
                    <a:latin typeface="微软雅黑" panose="020B0503020204020204" pitchFamily="34" charset="-122"/>
                    <a:ea typeface="微软雅黑" panose="020B0503020204020204" pitchFamily="34" charset="-122"/>
                  </a:rPr>
                  <a:t>分解：</a:t>
                </a:r>
                <a:r>
                  <a:rPr lang="zh-CN" altLang="en-US" sz="2300" dirty="0">
                    <a:solidFill>
                      <a:srgbClr val="002060"/>
                    </a:solidFill>
                    <a:latin typeface="微软雅黑" panose="020B0503020204020204" pitchFamily="34" charset="-122"/>
                    <a:ea typeface="微软雅黑" panose="020B0503020204020204" pitchFamily="34" charset="-122"/>
                  </a:rPr>
                  <a:t>原始张量 ≈ 因子矩阵 </a:t>
                </a:r>
                <a14:m>
                  <m:oMath xmlns:m="http://schemas.openxmlformats.org/officeDocument/2006/math">
                    <m:r>
                      <a:rPr lang="zh-CN" altLang="en-US" sz="2300" i="1">
                        <a:solidFill>
                          <a:srgbClr val="002060"/>
                        </a:solidFill>
                        <a:latin typeface="Cambria Math" panose="02040503050406030204" pitchFamily="18" charset="0"/>
                        <a:ea typeface="微软雅黑" panose="020B0503020204020204" pitchFamily="34" charset="-122"/>
                      </a:rPr>
                      <m:t>∘</m:t>
                    </m:r>
                  </m:oMath>
                </a14:m>
                <a:r>
                  <a:rPr lang="zh-CN" altLang="en-US" sz="2300" dirty="0">
                    <a:solidFill>
                      <a:srgbClr val="C00000"/>
                    </a:solidFill>
                    <a:latin typeface="微软雅黑" panose="020B0503020204020204" pitchFamily="34" charset="-122"/>
                    <a:ea typeface="微软雅黑" panose="020B0503020204020204" pitchFamily="34" charset="-122"/>
                  </a:rPr>
                  <a:t> 核心张量</a:t>
                </a:r>
                <a:endParaRPr kumimoji="1" lang="zh-CN" altLang="en-US" sz="23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7" name="内容占位符 2"/>
              <p:cNvSpPr txBox="1">
                <a:spLocks noRot="1" noChangeAspect="1" noMove="1" noResize="1" noEditPoints="1" noAdjustHandles="1" noChangeArrowheads="1" noChangeShapeType="1" noTextEdit="1"/>
              </p:cNvSpPr>
              <p:nvPr/>
            </p:nvSpPr>
            <p:spPr bwMode="auto">
              <a:xfrm>
                <a:off x="407368" y="980726"/>
                <a:ext cx="11665296" cy="600233"/>
              </a:xfrm>
              <a:prstGeom prst="rect">
                <a:avLst/>
              </a:prstGeom>
              <a:blipFill rotWithShape="1">
                <a:blip r:embed="rId3"/>
                <a:stretch>
                  <a:fillRect l="-3" t="-48" b="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矩形 29"/>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4.2.2</a:t>
            </a:r>
            <a:r>
              <a:rPr kumimoji="1" lang="zh-CN" altLang="en-US" sz="3600" b="1" dirty="0">
                <a:solidFill>
                  <a:srgbClr val="002060"/>
                </a:solidFill>
                <a:latin typeface="微软雅黑" panose="020B0503020204020204" pitchFamily="34" charset="-122"/>
                <a:ea typeface="微软雅黑" panose="020B0503020204020204" pitchFamily="34" charset="-122"/>
              </a:rPr>
              <a:t> 模型压缩：基于</a:t>
            </a:r>
            <a:r>
              <a:rPr kumimoji="1" lang="en-US" altLang="zh-CN" sz="3600" b="1" dirty="0">
                <a:solidFill>
                  <a:srgbClr val="002060"/>
                </a:solidFill>
                <a:latin typeface="微软雅黑" panose="020B0503020204020204" pitchFamily="34" charset="-122"/>
                <a:ea typeface="微软雅黑" panose="020B0503020204020204" pitchFamily="34" charset="-122"/>
              </a:rPr>
              <a:t>Tucker</a:t>
            </a:r>
            <a:r>
              <a:rPr kumimoji="1" lang="zh-CN" altLang="en-US" sz="3600" b="1" dirty="0">
                <a:solidFill>
                  <a:srgbClr val="002060"/>
                </a:solidFill>
                <a:latin typeface="微软雅黑" panose="020B0503020204020204" pitchFamily="34" charset="-122"/>
                <a:ea typeface="微软雅黑" panose="020B0503020204020204" pitchFamily="34" charset="-122"/>
              </a:rPr>
              <a:t>分解</a:t>
            </a:r>
            <a:endParaRPr lang="zh-CN" altLang="en-US" sz="3600" b="1" dirty="0"/>
          </a:p>
        </p:txBody>
      </p:sp>
      <mc:AlternateContent xmlns:mc="http://schemas.openxmlformats.org/markup-compatibility/2006">
        <mc:Choice xmlns:a14="http://schemas.microsoft.com/office/drawing/2010/main" Requires="a14">
          <p:sp>
            <p:nvSpPr>
              <p:cNvPr id="6" name="文本框 35"/>
              <p:cNvSpPr txBox="1"/>
              <p:nvPr/>
            </p:nvSpPr>
            <p:spPr bwMode="auto">
              <a:xfrm>
                <a:off x="1277427" y="2449390"/>
                <a:ext cx="2079235" cy="499624"/>
              </a:xfrm>
              <a:prstGeom prst="rect">
                <a:avLst/>
              </a:prstGeom>
              <a:noFill/>
              <a:ln w="38100" cmpd="dbl" algn="ctr">
                <a:noFill/>
                <a:miter lim="800000"/>
              </a:ln>
              <a:effectLst/>
            </p:spPr>
            <p:txBody>
              <a:bodyPr wrap="square">
                <a:spAutoFit/>
              </a:bodyPr>
              <a:lstStyle/>
              <a:p>
                <a:pPr>
                  <a:lnSpc>
                    <a:spcPct val="150000"/>
                  </a:lnSpc>
                  <a:buClr>
                    <a:srgbClr val="002060"/>
                  </a:buClr>
                </a:pPr>
                <a:r>
                  <a:rPr lang="zh-CN" altLang="en-US" sz="2000" b="1" dirty="0">
                    <a:solidFill>
                      <a:srgbClr val="C00000"/>
                    </a:solidFill>
                    <a:latin typeface="微软雅黑" panose="020B0503020204020204" pitchFamily="34" charset="-122"/>
                    <a:ea typeface="微软雅黑" panose="020B0503020204020204" pitchFamily="34" charset="-122"/>
                  </a:rPr>
                  <a:t>参数量：</a:t>
                </a:r>
                <a14:m>
                  <m:oMath xmlns:m="http://schemas.openxmlformats.org/officeDocument/2006/math">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𝒏</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𝒏</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sSub>
                      <m:sSubPr>
                        <m:ctrlPr>
                          <a:rPr lang="en-US" altLang="zh-CN" sz="2000" b="1" i="1">
                            <a:solidFill>
                              <a:srgbClr val="C00000"/>
                            </a:solidFill>
                            <a:latin typeface="Cambria Math" panose="02040503050406030204" pitchFamily="18" charset="0"/>
                            <a:ea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𝒏</m:t>
                        </m:r>
                      </m:e>
                      <m:sub>
                        <m:r>
                          <a:rPr lang="en-US" altLang="zh-CN" sz="2000" b="1" i="1">
                            <a:solidFill>
                              <a:srgbClr val="C00000"/>
                            </a:solidFill>
                            <a:latin typeface="Cambria Math" panose="02040503050406030204" pitchFamily="18" charset="0"/>
                            <a:ea typeface="Cambria Math" panose="02040503050406030204" pitchFamily="18" charset="0"/>
                          </a:rPr>
                          <m:t>𝟑</m:t>
                        </m:r>
                      </m:sub>
                    </m:sSub>
                  </m:oMath>
                </a14:m>
                <a:endParaRPr lang="en-US" altLang="zh-CN" sz="2000" b="1" dirty="0">
                  <a:solidFill>
                    <a:srgbClr val="C00000"/>
                  </a:solidFill>
                  <a:latin typeface="微软雅黑" panose="020B0503020204020204" pitchFamily="34" charset="-122"/>
                  <a:ea typeface="微软雅黑" panose="020B0503020204020204" pitchFamily="34" charset="-122"/>
                </a:endParaRPr>
              </a:p>
            </p:txBody>
          </p:sp>
        </mc:Choice>
        <mc:Fallback>
          <p:sp>
            <p:nvSpPr>
              <p:cNvPr id="6" name="文本框 35"/>
              <p:cNvSpPr txBox="1">
                <a:spLocks noRot="1" noChangeAspect="1" noMove="1" noResize="1" noEditPoints="1" noAdjustHandles="1" noChangeArrowheads="1" noChangeShapeType="1" noTextEdit="1"/>
              </p:cNvSpPr>
              <p:nvPr/>
            </p:nvSpPr>
            <p:spPr bwMode="auto">
              <a:xfrm>
                <a:off x="1277427" y="2449390"/>
                <a:ext cx="2079235" cy="499624"/>
              </a:xfrm>
              <a:prstGeom prst="rect">
                <a:avLst/>
              </a:prstGeom>
              <a:blipFill rotWithShape="1">
                <a:blip r:embed="rId4"/>
                <a:stretch>
                  <a:fillRect l="-21" t="-39" r="3" b="-621"/>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35"/>
              <p:cNvSpPr txBox="1"/>
              <p:nvPr/>
            </p:nvSpPr>
            <p:spPr bwMode="auto">
              <a:xfrm>
                <a:off x="8494427" y="2522058"/>
                <a:ext cx="2787153" cy="961225"/>
              </a:xfrm>
              <a:prstGeom prst="rect">
                <a:avLst/>
              </a:prstGeom>
              <a:noFill/>
              <a:ln w="38100" cmpd="dbl" algn="ctr">
                <a:noFill/>
                <a:miter lim="800000"/>
              </a:ln>
              <a:effectLst/>
            </p:spPr>
            <p:txBody>
              <a:bodyPr wrap="square">
                <a:spAutoFit/>
              </a:bodyPr>
              <a:lstStyle/>
              <a:p>
                <a:pPr>
                  <a:lnSpc>
                    <a:spcPct val="150000"/>
                  </a:lnSpc>
                  <a:buClr>
                    <a:srgbClr val="002060"/>
                  </a:buClr>
                </a:pPr>
                <a:r>
                  <a:rPr lang="zh-CN" altLang="en-US" sz="2000" b="1" dirty="0">
                    <a:solidFill>
                      <a:srgbClr val="C00000"/>
                    </a:solidFill>
                    <a:latin typeface="微软雅黑" panose="020B0503020204020204" pitchFamily="34" charset="-122"/>
                    <a:ea typeface="微软雅黑" panose="020B0503020204020204" pitchFamily="34" charset="-122"/>
                  </a:rPr>
                  <a:t>参数量：</a:t>
                </a:r>
                <a14:m>
                  <m:oMath xmlns:m="http://schemas.openxmlformats.org/officeDocument/2006/math">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𝒅</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𝒅</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sSub>
                      <m:sSubPr>
                        <m:ctrlPr>
                          <a:rPr lang="en-US" altLang="zh-CN" sz="2000" b="1" i="1">
                            <a:solidFill>
                              <a:srgbClr val="C00000"/>
                            </a:solidFill>
                            <a:latin typeface="Cambria Math" panose="02040503050406030204" pitchFamily="18" charset="0"/>
                            <a:ea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𝒅</m:t>
                        </m:r>
                      </m:e>
                      <m:sub>
                        <m:r>
                          <a:rPr lang="en-US" altLang="zh-CN" sz="2000" b="1" i="1">
                            <a:solidFill>
                              <a:srgbClr val="C00000"/>
                            </a:solidFill>
                            <a:latin typeface="Cambria Math" panose="02040503050406030204" pitchFamily="18" charset="0"/>
                            <a:ea typeface="Cambria Math" panose="02040503050406030204" pitchFamily="18" charset="0"/>
                          </a:rPr>
                          <m:t>𝟑</m:t>
                        </m:r>
                      </m:sub>
                    </m:sSub>
                    <m:r>
                      <a:rPr lang="en-US" altLang="zh-CN" sz="2000" b="1" i="1" smtClean="0">
                        <a:solidFill>
                          <a:srgbClr val="C00000"/>
                        </a:solidFill>
                        <a:latin typeface="Cambria Math" panose="02040503050406030204" pitchFamily="18" charset="0"/>
                        <a:ea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𝒏</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𝒅</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𝒏</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𝒅</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𝒏</m:t>
                        </m:r>
                      </m:e>
                      <m:sub>
                        <m:r>
                          <a:rPr lang="en-US" altLang="zh-CN" sz="2000" b="1" i="1" smtClean="0">
                            <a:solidFill>
                              <a:srgbClr val="C00000"/>
                            </a:solidFill>
                            <a:latin typeface="Cambria Math" panose="02040503050406030204" pitchFamily="18" charset="0"/>
                            <a:ea typeface="Cambria Math" panose="02040503050406030204" pitchFamily="18" charset="0"/>
                          </a:rPr>
                          <m:t>𝟑</m:t>
                        </m:r>
                      </m:sub>
                    </m:sSub>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b="1" i="1" smtClean="0">
                            <a:solidFill>
                              <a:srgbClr val="C00000"/>
                            </a:solidFill>
                            <a:latin typeface="Cambria Math" panose="02040503050406030204" pitchFamily="18" charset="0"/>
                            <a:ea typeface="Cambria Math" panose="02040503050406030204" pitchFamily="18" charset="0"/>
                          </a:rPr>
                          <m:t>𝒅</m:t>
                        </m:r>
                      </m:e>
                      <m:sub>
                        <m:r>
                          <a:rPr lang="en-US" altLang="zh-CN" sz="2000" b="1" i="1" smtClean="0">
                            <a:solidFill>
                              <a:srgbClr val="C00000"/>
                            </a:solidFill>
                            <a:latin typeface="Cambria Math" panose="02040503050406030204" pitchFamily="18" charset="0"/>
                            <a:ea typeface="Cambria Math" panose="02040503050406030204" pitchFamily="18" charset="0"/>
                          </a:rPr>
                          <m:t>𝟑</m:t>
                        </m:r>
                      </m:sub>
                    </m:sSub>
                  </m:oMath>
                </a14:m>
                <a:endParaRPr lang="en-US" altLang="zh-CN" sz="2000" b="1" dirty="0">
                  <a:solidFill>
                    <a:srgbClr val="C00000"/>
                  </a:solidFill>
                  <a:latin typeface="微软雅黑" panose="020B0503020204020204" pitchFamily="34" charset="-122"/>
                  <a:ea typeface="微软雅黑" panose="020B0503020204020204" pitchFamily="34" charset="-122"/>
                </a:endParaRPr>
              </a:p>
            </p:txBody>
          </p:sp>
        </mc:Choice>
        <mc:Fallback>
          <p:sp>
            <p:nvSpPr>
              <p:cNvPr id="14" name="文本框 35"/>
              <p:cNvSpPr txBox="1">
                <a:spLocks noRot="1" noChangeAspect="1" noMove="1" noResize="1" noEditPoints="1" noAdjustHandles="1" noChangeArrowheads="1" noChangeShapeType="1" noTextEdit="1"/>
              </p:cNvSpPr>
              <p:nvPr/>
            </p:nvSpPr>
            <p:spPr bwMode="auto">
              <a:xfrm>
                <a:off x="8494427" y="2522058"/>
                <a:ext cx="2787153" cy="961225"/>
              </a:xfrm>
              <a:prstGeom prst="rect">
                <a:avLst/>
              </a:prstGeom>
              <a:blipFill rotWithShape="1">
                <a:blip r:embed="rId5"/>
                <a:stretch>
                  <a:fillRect l="-1" t="-49" r="6" b="32"/>
                </a:stretch>
              </a:blipFill>
              <a:ln w="38100" cmpd="dbl" algn="ctr">
                <a:noFill/>
                <a:miter lim="800000"/>
              </a:ln>
              <a:effectLst/>
            </p:spPr>
            <p:txBody>
              <a:bodyPr/>
              <a:lstStyle/>
              <a:p>
                <a:r>
                  <a:rPr lang="zh-CN" altLang="en-US">
                    <a:noFill/>
                  </a:rPr>
                  <a:t> </a:t>
                </a:r>
              </a:p>
            </p:txBody>
          </p:sp>
        </mc:Fallback>
      </mc:AlternateContent>
      <p:pic>
        <p:nvPicPr>
          <p:cNvPr id="15" name="Picture 14"/>
          <p:cNvPicPr>
            <a:picLocks noChangeAspect="1"/>
          </p:cNvPicPr>
          <p:nvPr/>
        </p:nvPicPr>
        <p:blipFill>
          <a:blip r:embed="rId6"/>
          <a:stretch>
            <a:fillRect/>
          </a:stretch>
        </p:blipFill>
        <p:spPr>
          <a:xfrm>
            <a:off x="1308587" y="1967286"/>
            <a:ext cx="2079235" cy="325376"/>
          </a:xfrm>
          <a:prstGeom prst="rect">
            <a:avLst/>
          </a:prstGeom>
        </p:spPr>
      </p:pic>
      <p:pic>
        <p:nvPicPr>
          <p:cNvPr id="18" name="Picture 17"/>
          <p:cNvPicPr>
            <a:picLocks noChangeAspect="1"/>
          </p:cNvPicPr>
          <p:nvPr/>
        </p:nvPicPr>
        <p:blipFill>
          <a:blip r:embed="rId7"/>
          <a:stretch>
            <a:fillRect/>
          </a:stretch>
        </p:blipFill>
        <p:spPr>
          <a:xfrm>
            <a:off x="3581544" y="3418721"/>
            <a:ext cx="4559783" cy="428223"/>
          </a:xfrm>
          <a:prstGeom prst="rect">
            <a:avLst/>
          </a:prstGeom>
        </p:spPr>
      </p:pic>
      <p:pic>
        <p:nvPicPr>
          <p:cNvPr id="19" name="Picture 18"/>
          <p:cNvPicPr>
            <a:picLocks noChangeAspect="1"/>
          </p:cNvPicPr>
          <p:nvPr/>
        </p:nvPicPr>
        <p:blipFill>
          <a:blip r:embed="rId8"/>
          <a:stretch>
            <a:fillRect/>
          </a:stretch>
        </p:blipFill>
        <p:spPr>
          <a:xfrm>
            <a:off x="8610047" y="1036464"/>
            <a:ext cx="2079235" cy="441050"/>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1503" y="3936617"/>
            <a:ext cx="8941155" cy="956751"/>
          </a:xfrm>
          <a:prstGeom prst="rect">
            <a:avLst/>
          </a:prstGeom>
        </p:spPr>
      </p:pic>
      <p:pic>
        <p:nvPicPr>
          <p:cNvPr id="23" name="Picture 22"/>
          <p:cNvPicPr>
            <a:picLocks noChangeAspect="1"/>
          </p:cNvPicPr>
          <p:nvPr/>
        </p:nvPicPr>
        <p:blipFill rotWithShape="1">
          <a:blip r:embed="rId10"/>
          <a:srcRect l="61028"/>
          <a:stretch>
            <a:fillRect/>
          </a:stretch>
        </p:blipFill>
        <p:spPr>
          <a:xfrm>
            <a:off x="8962398" y="2136456"/>
            <a:ext cx="3029044" cy="430151"/>
          </a:xfrm>
          <a:prstGeom prst="rect">
            <a:avLst/>
          </a:prstGeom>
        </p:spPr>
      </p:pic>
      <p:pic>
        <p:nvPicPr>
          <p:cNvPr id="24" name="Picture 23"/>
          <p:cNvPicPr>
            <a:picLocks noChangeAspect="1"/>
          </p:cNvPicPr>
          <p:nvPr/>
        </p:nvPicPr>
        <p:blipFill>
          <a:blip r:embed="rId11"/>
          <a:stretch>
            <a:fillRect/>
          </a:stretch>
        </p:blipFill>
        <p:spPr>
          <a:xfrm>
            <a:off x="4007768" y="2489482"/>
            <a:ext cx="231080" cy="231080"/>
          </a:xfrm>
          <a:prstGeom prst="rect">
            <a:avLst/>
          </a:prstGeom>
          <a:solidFill>
            <a:schemeClr val="bg1"/>
          </a:solidFill>
        </p:spPr>
      </p:pic>
      <p:pic>
        <p:nvPicPr>
          <p:cNvPr id="25" name="Picture 24"/>
          <p:cNvPicPr>
            <a:picLocks noChangeAspect="1"/>
          </p:cNvPicPr>
          <p:nvPr/>
        </p:nvPicPr>
        <p:blipFill rotWithShape="1">
          <a:blip r:embed="rId7"/>
          <a:srcRect l="87160" t="-5155"/>
          <a:stretch>
            <a:fillRect/>
          </a:stretch>
        </p:blipFill>
        <p:spPr>
          <a:xfrm>
            <a:off x="6581715" y="1678015"/>
            <a:ext cx="216880" cy="166810"/>
          </a:xfrm>
          <a:prstGeom prst="rect">
            <a:avLst/>
          </a:prstGeom>
        </p:spPr>
      </p:pic>
      <p:pic>
        <p:nvPicPr>
          <p:cNvPr id="26" name="Picture 25"/>
          <p:cNvPicPr>
            <a:picLocks noChangeAspect="1"/>
          </p:cNvPicPr>
          <p:nvPr/>
        </p:nvPicPr>
        <p:blipFill rotWithShape="1">
          <a:blip r:embed="rId8"/>
          <a:srcRect t="8190" r="83087"/>
          <a:stretch>
            <a:fillRect/>
          </a:stretch>
        </p:blipFill>
        <p:spPr>
          <a:xfrm>
            <a:off x="6314847" y="2323025"/>
            <a:ext cx="289115" cy="332914"/>
          </a:xfrm>
          <a:prstGeom prst="rect">
            <a:avLst/>
          </a:prstGeom>
        </p:spPr>
      </p:pic>
      <p:pic>
        <p:nvPicPr>
          <p:cNvPr id="29" name="Picture 28"/>
          <p:cNvPicPr>
            <a:picLocks noChangeAspect="1"/>
          </p:cNvPicPr>
          <p:nvPr/>
        </p:nvPicPr>
        <p:blipFill rotWithShape="1">
          <a:blip r:embed="rId7"/>
          <a:srcRect l="61079" r="26021"/>
          <a:stretch>
            <a:fillRect/>
          </a:stretch>
        </p:blipFill>
        <p:spPr>
          <a:xfrm>
            <a:off x="7142084" y="2181217"/>
            <a:ext cx="444949" cy="323919"/>
          </a:xfrm>
          <a:prstGeom prst="rect">
            <a:avLst/>
          </a:prstGeom>
        </p:spPr>
      </p:pic>
      <p:pic>
        <p:nvPicPr>
          <p:cNvPr id="30" name="Picture 29"/>
          <p:cNvPicPr>
            <a:picLocks noChangeAspect="1"/>
          </p:cNvPicPr>
          <p:nvPr/>
        </p:nvPicPr>
        <p:blipFill rotWithShape="1">
          <a:blip r:embed="rId7"/>
          <a:srcRect l="35293" t="-1734" r="51894"/>
          <a:stretch>
            <a:fillRect/>
          </a:stretch>
        </p:blipFill>
        <p:spPr>
          <a:xfrm>
            <a:off x="5364547" y="2444323"/>
            <a:ext cx="512607" cy="382222"/>
          </a:xfrm>
          <a:prstGeom prst="rect">
            <a:avLst/>
          </a:prstGeom>
        </p:spPr>
      </p:pic>
      <p:pic>
        <p:nvPicPr>
          <p:cNvPr id="31" name="Picture 30"/>
          <p:cNvPicPr>
            <a:picLocks noChangeAspect="1"/>
          </p:cNvPicPr>
          <p:nvPr/>
        </p:nvPicPr>
        <p:blipFill rotWithShape="1">
          <a:blip r:embed="rId10"/>
          <a:srcRect r="74377"/>
          <a:stretch>
            <a:fillRect/>
          </a:stretch>
        </p:blipFill>
        <p:spPr>
          <a:xfrm>
            <a:off x="8610047" y="1579237"/>
            <a:ext cx="1991517" cy="430151"/>
          </a:xfrm>
          <a:prstGeom prst="rect">
            <a:avLst/>
          </a:prstGeom>
        </p:spPr>
      </p:pic>
      <p:pic>
        <p:nvPicPr>
          <p:cNvPr id="32" name="Picture 31"/>
          <p:cNvPicPr>
            <a:picLocks noChangeAspect="1"/>
          </p:cNvPicPr>
          <p:nvPr/>
        </p:nvPicPr>
        <p:blipFill rotWithShape="1">
          <a:blip r:embed="rId8"/>
          <a:srcRect l="17249" t="16500" r="68897"/>
          <a:stretch>
            <a:fillRect/>
          </a:stretch>
        </p:blipFill>
        <p:spPr>
          <a:xfrm>
            <a:off x="10660692" y="1598284"/>
            <a:ext cx="288032" cy="368277"/>
          </a:xfrm>
          <a:prstGeom prst="rect">
            <a:avLst/>
          </a:prstGeom>
        </p:spPr>
      </p:pic>
    </p:spTree>
  </p:cSld>
  <p:clrMapOvr>
    <a:masterClrMapping/>
  </p:clrMapOvr>
  <p:transition spd="slow" advTm="6023"/>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180133" y="1556792"/>
            <a:ext cx="4392488" cy="3643871"/>
          </a:xfrm>
          <a:prstGeom prst="rect">
            <a:avLst/>
          </a:prstGeom>
        </p:spPr>
      </p:pic>
      <p:pic>
        <p:nvPicPr>
          <p:cNvPr id="7" name="图片 6"/>
          <p:cNvPicPr>
            <a:picLocks noChangeAspect="1"/>
          </p:cNvPicPr>
          <p:nvPr/>
        </p:nvPicPr>
        <p:blipFill>
          <a:blip r:embed="rId2"/>
          <a:stretch>
            <a:fillRect/>
          </a:stretch>
        </p:blipFill>
        <p:spPr>
          <a:xfrm>
            <a:off x="7212236" y="5348024"/>
            <a:ext cx="4572396" cy="457240"/>
          </a:xfrm>
          <a:prstGeom prst="rect">
            <a:avLst/>
          </a:prstGeom>
        </p:spPr>
      </p:pic>
      <p:sp>
        <p:nvSpPr>
          <p:cNvPr id="9" name="矩形 8"/>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4.2.3</a:t>
            </a:r>
            <a:r>
              <a:rPr kumimoji="1" lang="zh-CN" altLang="en-US" sz="3600" b="1" dirty="0">
                <a:solidFill>
                  <a:srgbClr val="002060"/>
                </a:solidFill>
                <a:latin typeface="微软雅黑" panose="020B0503020204020204" pitchFamily="34" charset="-122"/>
                <a:ea typeface="微软雅黑" panose="020B0503020204020204" pitchFamily="34" charset="-122"/>
              </a:rPr>
              <a:t> 模型输出压缩：利用激活稀疏性</a:t>
            </a:r>
            <a:endParaRPr lang="zh-CN" altLang="en-US" sz="3600" b="1" dirty="0"/>
          </a:p>
        </p:txBody>
      </p:sp>
      <p:sp>
        <p:nvSpPr>
          <p:cNvPr id="3" name="内容占位符 2"/>
          <p:cNvSpPr txBox="1"/>
          <p:nvPr/>
        </p:nvSpPr>
        <p:spPr bwMode="auto">
          <a:xfrm>
            <a:off x="407368" y="980726"/>
            <a:ext cx="6264696" cy="525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观察：</a:t>
            </a:r>
            <a:r>
              <a:rPr kumimoji="1" lang="en-US" altLang="zh-CN" sz="2300" kern="0" dirty="0" err="1">
                <a:solidFill>
                  <a:srgbClr val="002060"/>
                </a:solidFill>
                <a:latin typeface="微软雅黑" panose="020B0503020204020204" pitchFamily="34" charset="-122"/>
                <a:ea typeface="微软雅黑" panose="020B0503020204020204" pitchFamily="34" charset="-122"/>
              </a:rPr>
              <a:t>ReLU</a:t>
            </a:r>
            <a:r>
              <a:rPr kumimoji="1" lang="zh-CN" altLang="en-US" sz="2300" kern="0" dirty="0">
                <a:solidFill>
                  <a:srgbClr val="002060"/>
                </a:solidFill>
                <a:latin typeface="微软雅黑" panose="020B0503020204020204" pitchFamily="34" charset="-122"/>
                <a:ea typeface="微软雅黑" panose="020B0503020204020204" pitchFamily="34" charset="-122"/>
              </a:rPr>
              <a:t>激活函数下，输出具有稀疏性</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压缩稀疏输出，可减小芯片面积，降低能耗</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游程编码：</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硬件改动：跳过</a:t>
            </a:r>
            <a:r>
              <a:rPr lang="en-US" altLang="zh-CN" sz="2000" dirty="0">
                <a:solidFill>
                  <a:srgbClr val="002060"/>
                </a:solidFill>
                <a:latin typeface="微软雅黑" panose="020B0503020204020204" pitchFamily="34" charset="-122"/>
                <a:ea typeface="微软雅黑" panose="020B0503020204020204" pitchFamily="34" charset="-122"/>
              </a:rPr>
              <a:t>MAC</a:t>
            </a:r>
            <a:r>
              <a:rPr lang="zh-CN" altLang="en-US" sz="2000" dirty="0">
                <a:solidFill>
                  <a:srgbClr val="002060"/>
                </a:solidFill>
                <a:latin typeface="微软雅黑" panose="020B0503020204020204" pitchFamily="34" charset="-122"/>
                <a:ea typeface="微软雅黑" panose="020B0503020204020204" pitchFamily="34" charset="-122"/>
              </a:rPr>
              <a:t>中的*</a:t>
            </a:r>
            <a:r>
              <a:rPr lang="en-US" altLang="zh-CN" sz="2000" dirty="0">
                <a:solidFill>
                  <a:srgbClr val="002060"/>
                </a:solidFill>
                <a:latin typeface="微软雅黑" panose="020B0503020204020204" pitchFamily="34" charset="-122"/>
                <a:ea typeface="微软雅黑" panose="020B0503020204020204" pitchFamily="34" charset="-122"/>
              </a:rPr>
              <a:t>0</a:t>
            </a:r>
            <a:r>
              <a:rPr lang="zh-CN" altLang="en-US" sz="2000" dirty="0">
                <a:solidFill>
                  <a:srgbClr val="002060"/>
                </a:solidFill>
                <a:latin typeface="微软雅黑" panose="020B0503020204020204" pitchFamily="34" charset="-122"/>
                <a:ea typeface="微软雅黑" panose="020B0503020204020204" pitchFamily="34" charset="-122"/>
              </a:rPr>
              <a:t>运算及所涉权重读取</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硬件改动：跳过</a:t>
            </a:r>
            <a:r>
              <a:rPr lang="en-US" altLang="zh-CN" sz="2000" dirty="0">
                <a:solidFill>
                  <a:srgbClr val="002060"/>
                </a:solidFill>
                <a:latin typeface="微软雅黑" panose="020B0503020204020204" pitchFamily="34" charset="-122"/>
                <a:ea typeface="微软雅黑" panose="020B0503020204020204" pitchFamily="34" charset="-122"/>
              </a:rPr>
              <a:t>MAC</a:t>
            </a:r>
            <a:r>
              <a:rPr lang="zh-CN" altLang="en-US" sz="2000" dirty="0">
                <a:solidFill>
                  <a:srgbClr val="002060"/>
                </a:solidFill>
                <a:latin typeface="微软雅黑" panose="020B0503020204020204" pitchFamily="34" charset="-122"/>
                <a:ea typeface="微软雅黑" panose="020B0503020204020204" pitchFamily="34" charset="-122"/>
              </a:rPr>
              <a:t>中的*</a:t>
            </a:r>
            <a:r>
              <a:rPr lang="en-US" altLang="zh-CN" sz="2000" dirty="0">
                <a:solidFill>
                  <a:srgbClr val="002060"/>
                </a:solidFill>
                <a:latin typeface="微软雅黑" panose="020B0503020204020204" pitchFamily="34" charset="-122"/>
                <a:ea typeface="微软雅黑" panose="020B0503020204020204" pitchFamily="34" charset="-122"/>
              </a:rPr>
              <a:t>0</a:t>
            </a:r>
            <a:r>
              <a:rPr lang="zh-CN" altLang="en-US" sz="2000" dirty="0">
                <a:solidFill>
                  <a:srgbClr val="002060"/>
                </a:solidFill>
                <a:latin typeface="微软雅黑" panose="020B0503020204020204" pitchFamily="34" charset="-122"/>
                <a:ea typeface="微软雅黑" panose="020B0503020204020204" pitchFamily="34" charset="-122"/>
              </a:rPr>
              <a:t>运算的时钟周期</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删减低值激活，牺牲一定准确性，进一步增加特征图稀疏程度</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4" name="内容占位符 2"/>
          <p:cNvSpPr txBox="1"/>
          <p:nvPr/>
        </p:nvSpPr>
        <p:spPr bwMode="auto">
          <a:xfrm>
            <a:off x="4871864" y="3645024"/>
            <a:ext cx="1800200" cy="392982"/>
          </a:xfrm>
          <a:prstGeom prst="rect">
            <a:avLst/>
          </a:prstGeom>
          <a:noFill/>
          <a:ln>
            <a:solidFill>
              <a:srgbClr val="00B050"/>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00B050"/>
                </a:solidFill>
                <a:latin typeface="微软雅黑" panose="020B0503020204020204" pitchFamily="34" charset="-122"/>
                <a:ea typeface="微软雅黑" panose="020B0503020204020204" pitchFamily="34" charset="-122"/>
              </a:rPr>
              <a:t>能耗降低</a:t>
            </a:r>
            <a:r>
              <a:rPr kumimoji="1" lang="en-US" altLang="zh-CN" sz="1600" kern="0" dirty="0">
                <a:solidFill>
                  <a:srgbClr val="00B050"/>
                </a:solidFill>
                <a:latin typeface="微软雅黑" panose="020B0503020204020204" pitchFamily="34" charset="-122"/>
                <a:ea typeface="微软雅黑" panose="020B0503020204020204" pitchFamily="34" charset="-122"/>
              </a:rPr>
              <a:t>: 45%</a:t>
            </a:r>
            <a:endParaRPr kumimoji="1" lang="en-US" altLang="zh-CN" sz="1600" kern="0" dirty="0">
              <a:solidFill>
                <a:srgbClr val="00B050"/>
              </a:solidFill>
              <a:latin typeface="微软雅黑" panose="020B0503020204020204" pitchFamily="34" charset="-122"/>
              <a:ea typeface="微软雅黑" panose="020B0503020204020204" pitchFamily="34" charset="-122"/>
            </a:endParaRPr>
          </a:p>
        </p:txBody>
      </p:sp>
      <p:sp>
        <p:nvSpPr>
          <p:cNvPr id="6" name="内容占位符 2"/>
          <p:cNvSpPr txBox="1"/>
          <p:nvPr/>
        </p:nvSpPr>
        <p:spPr bwMode="auto">
          <a:xfrm>
            <a:off x="3359696" y="2276872"/>
            <a:ext cx="3312368" cy="720080"/>
          </a:xfrm>
          <a:prstGeom prst="rect">
            <a:avLst/>
          </a:prstGeom>
          <a:noFill/>
          <a:ln>
            <a:solidFill>
              <a:srgbClr val="00B050"/>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00B050"/>
                </a:solidFill>
                <a:latin typeface="微软雅黑" panose="020B0503020204020204" pitchFamily="34" charset="-122"/>
                <a:ea typeface="微软雅黑" panose="020B0503020204020204" pitchFamily="34" charset="-122"/>
              </a:rPr>
              <a:t>激活通讯带宽降低：</a:t>
            </a:r>
            <a:r>
              <a:rPr kumimoji="1" lang="en-US" altLang="zh-CN" sz="1600" kern="0" dirty="0">
                <a:solidFill>
                  <a:srgbClr val="00B050"/>
                </a:solidFill>
                <a:latin typeface="微软雅黑" panose="020B0503020204020204" pitchFamily="34" charset="-122"/>
                <a:ea typeface="微软雅黑" panose="020B0503020204020204" pitchFamily="34" charset="-122"/>
              </a:rPr>
              <a:t>52%         </a:t>
            </a:r>
            <a:r>
              <a:rPr kumimoji="1" lang="zh-CN" altLang="en-US" sz="1600" kern="0" dirty="0">
                <a:solidFill>
                  <a:srgbClr val="00B050"/>
                </a:solidFill>
                <a:latin typeface="微软雅黑" panose="020B0503020204020204" pitchFamily="34" charset="-122"/>
                <a:ea typeface="微软雅黑" panose="020B0503020204020204" pitchFamily="34" charset="-122"/>
              </a:rPr>
              <a:t>整个网络通讯带宽降低：</a:t>
            </a:r>
            <a:r>
              <a:rPr kumimoji="1" lang="en-US" altLang="zh-CN" sz="1600" kern="0" dirty="0">
                <a:solidFill>
                  <a:srgbClr val="00B050"/>
                </a:solidFill>
                <a:latin typeface="微软雅黑" panose="020B0503020204020204" pitchFamily="34" charset="-122"/>
                <a:ea typeface="微软雅黑" panose="020B0503020204020204" pitchFamily="34" charset="-122"/>
              </a:rPr>
              <a:t>1/3</a:t>
            </a:r>
            <a:endParaRPr kumimoji="1" lang="en-US" altLang="zh-CN" sz="1600" kern="0" dirty="0">
              <a:solidFill>
                <a:srgbClr val="00B05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内容占位符 2"/>
              <p:cNvSpPr txBox="1"/>
              <p:nvPr/>
            </p:nvSpPr>
            <p:spPr bwMode="auto">
              <a:xfrm>
                <a:off x="4439816" y="4764210"/>
                <a:ext cx="2232248" cy="392982"/>
              </a:xfrm>
              <a:prstGeom prst="rect">
                <a:avLst/>
              </a:prstGeom>
              <a:noFill/>
              <a:ln>
                <a:solidFill>
                  <a:srgbClr val="00B050"/>
                </a:solid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r>
                  <a:rPr kumimoji="1" lang="zh-CN" altLang="en-US" sz="1600" kern="0" dirty="0">
                    <a:solidFill>
                      <a:srgbClr val="00B050"/>
                    </a:solidFill>
                    <a:latin typeface="微软雅黑" panose="020B0503020204020204" pitchFamily="34" charset="-122"/>
                    <a:ea typeface="微软雅黑" panose="020B0503020204020204" pitchFamily="34" charset="-122"/>
                  </a:rPr>
                  <a:t>吞吐量提升</a:t>
                </a:r>
                <a:r>
                  <a:rPr kumimoji="1" lang="en-US" altLang="zh-CN" sz="1600" kern="0" dirty="0">
                    <a:solidFill>
                      <a:srgbClr val="00B050"/>
                    </a:solidFill>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1600" b="1" i="1" kern="0" smtClean="0">
                        <a:solidFill>
                          <a:srgbClr val="00B050"/>
                        </a:solidFill>
                        <a:latin typeface="Cambria Math" panose="02040503050406030204" pitchFamily="18" charset="0"/>
                        <a:ea typeface="微软雅黑" panose="020B0503020204020204" pitchFamily="34" charset="-122"/>
                      </a:rPr>
                      <m:t>×</m:t>
                    </m:r>
                  </m:oMath>
                </a14:m>
                <a:r>
                  <a:rPr kumimoji="1" lang="en-US" altLang="zh-CN" sz="1600" kern="0" dirty="0">
                    <a:solidFill>
                      <a:srgbClr val="00B050"/>
                    </a:solidFill>
                    <a:latin typeface="微软雅黑" panose="020B0503020204020204" pitchFamily="34" charset="-122"/>
                    <a:ea typeface="微软雅黑" panose="020B0503020204020204" pitchFamily="34" charset="-122"/>
                  </a:rPr>
                  <a:t>1.37</a:t>
                </a:r>
                <a:endParaRPr kumimoji="1" lang="en-US" altLang="zh-CN" sz="1600" kern="0" dirty="0">
                  <a:solidFill>
                    <a:srgbClr val="00B050"/>
                  </a:solidFill>
                  <a:latin typeface="微软雅黑" panose="020B0503020204020204" pitchFamily="34" charset="-122"/>
                  <a:ea typeface="微软雅黑" panose="020B0503020204020204" pitchFamily="34" charset="-122"/>
                </a:endParaRPr>
              </a:p>
            </p:txBody>
          </p:sp>
        </mc:Choice>
        <mc:Fallback>
          <p:sp>
            <p:nvSpPr>
              <p:cNvPr id="8" name="内容占位符 2"/>
              <p:cNvSpPr txBox="1">
                <a:spLocks noRot="1" noChangeAspect="1" noMove="1" noResize="1" noEditPoints="1" noAdjustHandles="1" noChangeArrowheads="1" noChangeShapeType="1" noTextEdit="1"/>
              </p:cNvSpPr>
              <p:nvPr/>
            </p:nvSpPr>
            <p:spPr bwMode="auto">
              <a:xfrm>
                <a:off x="4439816" y="4764210"/>
                <a:ext cx="2232248" cy="392982"/>
              </a:xfrm>
              <a:prstGeom prst="rect">
                <a:avLst/>
              </a:prstGeom>
              <a:blipFill rotWithShape="1">
                <a:blip r:embed="rId3"/>
                <a:stretch>
                  <a:fillRect l="-223" t="-1243" r="-194" b="-1202"/>
                </a:stretch>
              </a:blipFill>
              <a:ln>
                <a:solidFill>
                  <a:srgbClr val="00B050"/>
                </a:solidFill>
              </a:ln>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1775520" y="1844824"/>
            <a:ext cx="9336360" cy="3630092"/>
          </a:xfrm>
        </p:spPr>
        <p:txBody>
          <a:bodyPr/>
          <a:lstStyle/>
          <a:p>
            <a:pPr algn="l">
              <a:lnSpc>
                <a:spcPct val="130000"/>
              </a:lnSpc>
            </a:pP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4.0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概述</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4.1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模型量化技术 </a:t>
            </a:r>
            <a:br>
              <a:rPr kumimoji="1" lang="en-US" altLang="zh-CN" dirty="0">
                <a:solidFill>
                  <a:schemeClr val="bg1">
                    <a:lumMod val="75000"/>
                  </a:schemeClr>
                </a:solidFill>
                <a:latin typeface="微软雅黑" panose="020B0503020204020204" pitchFamily="34" charset="-122"/>
                <a:ea typeface="微软雅黑" panose="020B0503020204020204" pitchFamily="34" charset="-122"/>
              </a:rPr>
            </a:br>
            <a:r>
              <a:rPr kumimoji="1" lang="en-US" altLang="zh-CN" dirty="0">
                <a:solidFill>
                  <a:schemeClr val="bg1">
                    <a:lumMod val="75000"/>
                  </a:schemeClr>
                </a:solidFill>
                <a:latin typeface="微软雅黑" panose="020B0503020204020204" pitchFamily="34" charset="-122"/>
                <a:ea typeface="微软雅黑" panose="020B0503020204020204" pitchFamily="34" charset="-122"/>
              </a:rPr>
              <a:t>4.2 </a:t>
            </a:r>
            <a:r>
              <a:rPr kumimoji="1" lang="zh-CN" altLang="en-US" dirty="0">
                <a:solidFill>
                  <a:schemeClr val="bg1">
                    <a:lumMod val="75000"/>
                  </a:schemeClr>
                </a:solidFill>
                <a:latin typeface="微软雅黑" panose="020B0503020204020204" pitchFamily="34" charset="-122"/>
                <a:ea typeface="微软雅黑" panose="020B0503020204020204" pitchFamily="34" charset="-122"/>
              </a:rPr>
              <a:t>模型压缩技术</a:t>
            </a:r>
            <a:br>
              <a:rPr kumimoji="1" lang="en-US" altLang="zh-CN" dirty="0">
                <a:solidFill>
                  <a:srgbClr val="002060"/>
                </a:solidFill>
                <a:latin typeface="微软雅黑" panose="020B0503020204020204" pitchFamily="34" charset="-122"/>
                <a:ea typeface="微软雅黑" panose="020B0503020204020204" pitchFamily="34" charset="-122"/>
              </a:rPr>
            </a:br>
            <a:r>
              <a:rPr kumimoji="1" lang="en-US" altLang="zh-CN" dirty="0">
                <a:solidFill>
                  <a:srgbClr val="002060"/>
                </a:solidFill>
                <a:latin typeface="微软雅黑" panose="020B0503020204020204" pitchFamily="34" charset="-122"/>
                <a:ea typeface="微软雅黑" panose="020B0503020204020204" pitchFamily="34" charset="-122"/>
              </a:rPr>
              <a:t>4.3 </a:t>
            </a:r>
            <a:r>
              <a:rPr kumimoji="1" lang="zh-CN" altLang="en-US" dirty="0">
                <a:solidFill>
                  <a:srgbClr val="002060"/>
                </a:solidFill>
                <a:latin typeface="微软雅黑" panose="020B0503020204020204" pitchFamily="34" charset="-122"/>
                <a:ea typeface="微软雅黑" panose="020B0503020204020204" pitchFamily="34" charset="-122"/>
              </a:rPr>
              <a:t>轻量化模型</a:t>
            </a:r>
            <a:endParaRPr kumimoji="1"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2" name="矩形 1"/>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本章安排</a:t>
            </a:r>
            <a:endParaRPr lang="zh-CN" altLang="en-US" sz="3600" b="1" dirty="0"/>
          </a:p>
        </p:txBody>
      </p:sp>
    </p:spTree>
  </p:cSld>
  <p:clrMapOvr>
    <a:masterClrMapping/>
  </p:clrMapOvr>
  <p:transition spd="slow" advTm="6023"/>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a:t>
            </a:r>
            <a:r>
              <a:rPr kumimoji="1" lang="zh-CN" altLang="en-US" sz="3600" b="1" dirty="0">
                <a:solidFill>
                  <a:srgbClr val="002060"/>
                </a:solidFill>
                <a:latin typeface="微软雅黑" panose="020B0503020204020204" pitchFamily="34" charset="-122"/>
                <a:ea typeface="微软雅黑" panose="020B0503020204020204" pitchFamily="34" charset="-122"/>
              </a:rPr>
              <a:t> 基于不同卷积类型的轻量化网络</a:t>
            </a:r>
            <a:endParaRPr lang="zh-CN" altLang="en-US" sz="3600" b="1" dirty="0"/>
          </a:p>
        </p:txBody>
      </p:sp>
      <p:sp>
        <p:nvSpPr>
          <p:cNvPr id="3"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卷积类型</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常规卷积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pic>
        <p:nvPicPr>
          <p:cNvPr id="57"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0712" y="1737360"/>
            <a:ext cx="8490890" cy="23397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8" name="TextBox 57"/>
              <p:cNvSpPr txBox="1"/>
              <p:nvPr/>
            </p:nvSpPr>
            <p:spPr bwMode="auto">
              <a:xfrm flipH="1">
                <a:off x="3858642" y="4763785"/>
                <a:ext cx="4757638" cy="1754326"/>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zh-CN" altLang="en-US" sz="1800" b="1" dirty="0">
                    <a:solidFill>
                      <a:srgbClr val="C00000"/>
                    </a:solidFill>
                    <a:latin typeface="Cambria Math" panose="02040503050406030204" pitchFamily="18" charset="0"/>
                    <a:ea typeface="微软雅黑" panose="020B0503020204020204" pitchFamily="34" charset="-122"/>
                  </a:rPr>
                  <a:t>常规卷积 </a:t>
                </a:r>
                <a:endParaRPr lang="en-US" altLang="zh-CN" sz="1800" b="1" dirty="0">
                  <a:solidFill>
                    <a:srgbClr val="C00000"/>
                  </a:solidFill>
                  <a:latin typeface="Cambria Math" panose="02040503050406030204" pitchFamily="18" charset="0"/>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ea typeface="微软雅黑" panose="020B0503020204020204" pitchFamily="34" charset="-122"/>
                  </a:rPr>
                  <a:t>内核大小</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a:solidFill>
                      <a:srgbClr val="002060"/>
                    </a:solidFill>
                    <a:latin typeface="微软雅黑" panose="020B0503020204020204" pitchFamily="34" charset="-122"/>
                    <a:ea typeface="微软雅黑" panose="020B0503020204020204" pitchFamily="34" charset="-122"/>
                  </a:rPr>
                  <a:t> </a:t>
                </a:r>
                <a:r>
                  <a:rPr lang="en-US" altLang="zh-CN" sz="1800" b="1" dirty="0" err="1">
                    <a:solidFill>
                      <a:srgbClr val="002060"/>
                    </a:solidFill>
                    <a:latin typeface="微软雅黑" panose="020B0503020204020204" pitchFamily="34" charset="-122"/>
                    <a:ea typeface="微软雅黑" panose="020B0503020204020204" pitchFamily="34" charset="-122"/>
                  </a:rPr>
                  <a:t>h×w</a:t>
                </a:r>
                <a:r>
                  <a:rPr lang="en-US" altLang="zh-CN" sz="1800" b="1" dirty="0">
                    <a:solidFill>
                      <a:srgbClr val="002060"/>
                    </a:solidFill>
                    <a:latin typeface="微软雅黑" panose="020B0503020204020204" pitchFamily="34" charset="-122"/>
                    <a:ea typeface="微软雅黑" panose="020B0503020204020204" pitchFamily="34" charset="-122"/>
                  </a:rPr>
                  <a:t> =3×3</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输入通道数：</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i="0" dirty="0">
                            <a:solidFill>
                              <a:srgbClr val="002060"/>
                            </a:solidFill>
                            <a:latin typeface="Cambria Math" panose="02040503050406030204" pitchFamily="18" charset="0"/>
                            <a:ea typeface="微软雅黑" panose="020B0503020204020204" pitchFamily="34" charset="-122"/>
                          </a:rPr>
                          <m:t>𝐃</m:t>
                        </m:r>
                      </m:e>
                      <m:sub>
                        <m:r>
                          <a:rPr lang="en-US" altLang="zh-CN" sz="1800" b="1" i="0" dirty="0">
                            <a:solidFill>
                              <a:srgbClr val="002060"/>
                            </a:solidFill>
                            <a:latin typeface="Cambria Math" panose="02040503050406030204" pitchFamily="18" charset="0"/>
                            <a:ea typeface="微软雅黑" panose="020B0503020204020204" pitchFamily="34" charset="-122"/>
                          </a:rPr>
                          <m:t>𝐢𝐧</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每个卷积核需要</a:t>
                </a:r>
                <a:r>
                  <a:rPr lang="en-US" altLang="zh-CN" sz="1800" b="1" dirty="0">
                    <a:solidFill>
                      <a:srgbClr val="002060"/>
                    </a:solidFill>
                    <a:latin typeface="微软雅黑" panose="020B0503020204020204" pitchFamily="34" charset="-122"/>
                    <a:ea typeface="微软雅黑" panose="020B0503020204020204" pitchFamily="34" charset="-122"/>
                  </a:rPr>
                  <a:t>3×3×16</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输出通道数 </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 128</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总共需要</a:t>
                </a:r>
                <a:r>
                  <a:rPr lang="en-US" altLang="zh-CN" sz="1800" b="1" dirty="0">
                    <a:solidFill>
                      <a:srgbClr val="002060"/>
                    </a:solidFill>
                    <a:latin typeface="微软雅黑" panose="020B0503020204020204" pitchFamily="34" charset="-122"/>
                    <a:ea typeface="微软雅黑" panose="020B0503020204020204" pitchFamily="34" charset="-122"/>
                  </a:rPr>
                  <a:t>(3×3×16)×128 =</a:t>
                </a:r>
                <a:r>
                  <a:rPr lang="en-US" altLang="zh-CN" sz="1800" b="1" dirty="0">
                    <a:solidFill>
                      <a:srgbClr val="C00000"/>
                    </a:solidFill>
                    <a:latin typeface="微软雅黑" panose="020B0503020204020204" pitchFamily="34" charset="-122"/>
                    <a:ea typeface="微软雅黑" panose="020B0503020204020204" pitchFamily="34" charset="-122"/>
                  </a:rPr>
                  <a:t>18432</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58" name="TextBox 57"/>
              <p:cNvSpPr txBox="1">
                <a:spLocks noRot="1" noChangeAspect="1" noMove="1" noResize="1" noEditPoints="1" noAdjustHandles="1" noChangeArrowheads="1" noChangeShapeType="1" noTextEdit="1"/>
              </p:cNvSpPr>
              <p:nvPr/>
            </p:nvSpPr>
            <p:spPr bwMode="auto">
              <a:xfrm flipH="1">
                <a:off x="3858642" y="4763785"/>
                <a:ext cx="4757638" cy="1754326"/>
              </a:xfrm>
              <a:prstGeom prst="rect">
                <a:avLst/>
              </a:prstGeom>
              <a:blipFill rotWithShape="1">
                <a:blip r:embed="rId2"/>
                <a:stretch>
                  <a:fillRect l="-8" t="-1" r="13" b="27"/>
                </a:stretch>
              </a:blipFill>
              <a:ln w="38100" cmpd="dbl" algn="ctr">
                <a:noFill/>
                <a:miter lim="800000"/>
              </a:ln>
              <a:effectLst/>
            </p:spPr>
            <p:txBody>
              <a:bodyPr/>
              <a:lstStyle/>
              <a:p>
                <a:r>
                  <a:rPr lang="zh-CN" altLang="en-US">
                    <a:noFill/>
                  </a:rPr>
                  <a:t> </a:t>
                </a:r>
              </a:p>
            </p:txBody>
          </p:sp>
        </mc:Fallback>
      </mc:AlternateContent>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3"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卷积类型</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常规卷积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分组卷积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1720" y="956290"/>
            <a:ext cx="8572500" cy="3933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p:cNvSpPr txBox="1"/>
              <p:nvPr/>
            </p:nvSpPr>
            <p:spPr bwMode="auto">
              <a:xfrm flipH="1">
                <a:off x="3858642" y="4763785"/>
                <a:ext cx="4757638" cy="1754326"/>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zh-CN" altLang="en-US" sz="1800" b="1" dirty="0">
                    <a:solidFill>
                      <a:srgbClr val="C00000"/>
                    </a:solidFill>
                    <a:latin typeface="Cambria Math" panose="02040503050406030204" pitchFamily="18" charset="0"/>
                    <a:ea typeface="微软雅黑" panose="020B0503020204020204" pitchFamily="34" charset="-122"/>
                  </a:rPr>
                  <a:t>分组卷积</a:t>
                </a:r>
                <a:r>
                  <a:rPr lang="zh-CN" altLang="en-US" sz="1800" b="1" dirty="0">
                    <a:solidFill>
                      <a:srgbClr val="002060"/>
                    </a:solidFill>
                    <a:latin typeface="Cambria Math" panose="02040503050406030204" pitchFamily="18" charset="0"/>
                    <a:ea typeface="微软雅黑" panose="020B0503020204020204" pitchFamily="34" charset="-122"/>
                  </a:rPr>
                  <a:t>（分组 </a:t>
                </a:r>
                <a:r>
                  <a:rPr lang="en-US" altLang="zh-CN" sz="1800" b="1" dirty="0">
                    <a:solidFill>
                      <a:srgbClr val="002060"/>
                    </a:solidFill>
                    <a:latin typeface="微软雅黑" panose="020B0503020204020204" pitchFamily="34" charset="-122"/>
                    <a:ea typeface="微软雅黑" panose="020B0503020204020204" pitchFamily="34" charset="-122"/>
                  </a:rPr>
                  <a:t>g=2</a:t>
                </a:r>
                <a:r>
                  <a:rPr lang="zh-CN" altLang="en-US" sz="1800" b="1" dirty="0">
                    <a:solidFill>
                      <a:srgbClr val="002060"/>
                    </a:solidFill>
                    <a:latin typeface="Cambria Math" panose="02040503050406030204" pitchFamily="18" charset="0"/>
                    <a:ea typeface="微软雅黑" panose="020B0503020204020204" pitchFamily="34" charset="-122"/>
                  </a:rPr>
                  <a:t>）</a:t>
                </a:r>
                <a:endParaRPr lang="en-US" altLang="zh-CN" sz="1800" b="1" dirty="0">
                  <a:solidFill>
                    <a:srgbClr val="002060"/>
                  </a:solidFill>
                  <a:latin typeface="Cambria Math" panose="02040503050406030204" pitchFamily="18" charset="0"/>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ea typeface="微软雅黑" panose="020B0503020204020204" pitchFamily="34" charset="-122"/>
                  </a:rPr>
                  <a:t>内核大小</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err="1">
                    <a:solidFill>
                      <a:srgbClr val="002060"/>
                    </a:solidFill>
                    <a:latin typeface="微软雅黑" panose="020B0503020204020204" pitchFamily="34" charset="-122"/>
                    <a:ea typeface="微软雅黑" panose="020B0503020204020204" pitchFamily="34" charset="-122"/>
                  </a:rPr>
                  <a:t>h×w</a:t>
                </a:r>
                <a:r>
                  <a:rPr lang="en-US" altLang="zh-CN" sz="1800" b="1" dirty="0">
                    <a:solidFill>
                      <a:srgbClr val="002060"/>
                    </a:solidFill>
                    <a:latin typeface="微软雅黑" panose="020B0503020204020204" pitchFamily="34" charset="-122"/>
                    <a:ea typeface="微软雅黑" panose="020B0503020204020204" pitchFamily="34" charset="-122"/>
                  </a:rPr>
                  <a:t>=3×3</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输入通道数：</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i="0" dirty="0">
                            <a:solidFill>
                              <a:srgbClr val="002060"/>
                            </a:solidFill>
                            <a:latin typeface="Cambria Math" panose="02040503050406030204" pitchFamily="18" charset="0"/>
                            <a:ea typeface="微软雅黑" panose="020B0503020204020204" pitchFamily="34" charset="-122"/>
                          </a:rPr>
                          <m:t>𝐃</m:t>
                        </m:r>
                      </m:e>
                      <m:sub>
                        <m:r>
                          <a:rPr lang="en-US" altLang="zh-CN" sz="1800" b="1" i="0" dirty="0">
                            <a:solidFill>
                              <a:srgbClr val="002060"/>
                            </a:solidFill>
                            <a:latin typeface="Cambria Math" panose="02040503050406030204" pitchFamily="18" charset="0"/>
                            <a:ea typeface="微软雅黑" panose="020B0503020204020204" pitchFamily="34" charset="-122"/>
                          </a:rPr>
                          <m:t>𝐢𝐧</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每个卷积核需要</a:t>
                </a:r>
                <a:r>
                  <a:rPr lang="en-US" altLang="zh-CN" sz="1800" b="1" dirty="0">
                    <a:solidFill>
                      <a:srgbClr val="002060"/>
                    </a:solidFill>
                    <a:latin typeface="微软雅黑" panose="020B0503020204020204" pitchFamily="34" charset="-122"/>
                    <a:ea typeface="微软雅黑" panose="020B0503020204020204" pitchFamily="34" charset="-122"/>
                  </a:rPr>
                  <a:t>3×3×16/2</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输出通道数 </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=128</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总共需要</a:t>
                </a:r>
                <a:r>
                  <a:rPr lang="en-US" altLang="zh-CN" sz="1800" b="1" dirty="0">
                    <a:solidFill>
                      <a:srgbClr val="002060"/>
                    </a:solidFill>
                    <a:latin typeface="微软雅黑" panose="020B0503020204020204" pitchFamily="34" charset="-122"/>
                    <a:ea typeface="微软雅黑" panose="020B0503020204020204" pitchFamily="34" charset="-122"/>
                  </a:rPr>
                  <a:t>(3×3×16/2)×128=</a:t>
                </a:r>
                <a:r>
                  <a:rPr lang="en-US" altLang="zh-CN" sz="1800" b="1" dirty="0">
                    <a:solidFill>
                      <a:srgbClr val="C00000"/>
                    </a:solidFill>
                    <a:latin typeface="微软雅黑" panose="020B0503020204020204" pitchFamily="34" charset="-122"/>
                    <a:ea typeface="微软雅黑" panose="020B0503020204020204" pitchFamily="34" charset="-122"/>
                  </a:rPr>
                  <a:t>9216</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6" name="TextBox 15"/>
              <p:cNvSpPr txBox="1">
                <a:spLocks noRot="1" noChangeAspect="1" noMove="1" noResize="1" noEditPoints="1" noAdjustHandles="1" noChangeArrowheads="1" noChangeShapeType="1" noTextEdit="1"/>
              </p:cNvSpPr>
              <p:nvPr/>
            </p:nvSpPr>
            <p:spPr bwMode="auto">
              <a:xfrm flipH="1">
                <a:off x="3858642" y="4763785"/>
                <a:ext cx="4757638" cy="1754326"/>
              </a:xfrm>
              <a:prstGeom prst="rect">
                <a:avLst/>
              </a:prstGeom>
              <a:blipFill rotWithShape="1">
                <a:blip r:embed="rId2"/>
                <a:stretch>
                  <a:fillRect l="-8" t="-1" r="13" b="27"/>
                </a:stretch>
              </a:blipFill>
              <a:ln w="38100" cmpd="dbl" algn="ctr">
                <a:noFill/>
                <a:miter lim="800000"/>
              </a:ln>
              <a:effectLst/>
            </p:spPr>
            <p:txBody>
              <a:bodyPr/>
              <a:lstStyle/>
              <a:p>
                <a:r>
                  <a:rPr lang="zh-CN" altLang="en-US">
                    <a:noFill/>
                  </a:rPr>
                  <a:t> </a:t>
                </a:r>
              </a:p>
            </p:txBody>
          </p:sp>
        </mc:Fallback>
      </mc:AlternateContent>
      <p:sp>
        <p:nvSpPr>
          <p:cNvPr id="9" name="TextBox 8"/>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A. </a:t>
            </a:r>
            <a:r>
              <a:rPr lang="en-US" altLang="zh-CN" sz="1100" dirty="0" err="1">
                <a:solidFill>
                  <a:srgbClr val="5F6368"/>
                </a:solidFill>
                <a:latin typeface="Arial" panose="020B0604020202020204" pitchFamily="34" charset="0"/>
              </a:rPr>
              <a:t>Krizhevsky</a:t>
            </a:r>
            <a:r>
              <a:rPr lang="en-US" altLang="zh-CN" sz="1100" dirty="0">
                <a:solidFill>
                  <a:srgbClr val="5F6368"/>
                </a:solidFill>
                <a:latin typeface="Arial" panose="020B0604020202020204" pitchFamily="34" charset="0"/>
              </a:rPr>
              <a:t> et al., “</a:t>
            </a:r>
            <a:r>
              <a:rPr lang="en-US" altLang="zh-CN" sz="1100" dirty="0" err="1">
                <a:solidFill>
                  <a:srgbClr val="5F6368"/>
                </a:solidFill>
                <a:latin typeface="Arial" panose="020B0604020202020204" pitchFamily="34" charset="0"/>
              </a:rPr>
              <a:t>Imagenet</a:t>
            </a:r>
            <a:r>
              <a:rPr lang="en-US" altLang="zh-CN" sz="1100" dirty="0">
                <a:solidFill>
                  <a:srgbClr val="5F6368"/>
                </a:solidFill>
                <a:latin typeface="Arial" panose="020B0604020202020204" pitchFamily="34" charset="0"/>
              </a:rPr>
              <a:t> classification with deep convolutional neural networks ”, Communications of the ACM, 2017</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bwMode="auto">
          <a:xfrm>
            <a:off x="839470" y="4032250"/>
            <a:ext cx="10585450" cy="2698115"/>
          </a:xfrm>
          <a:prstGeom prst="rect">
            <a:avLst/>
          </a:prstGeom>
          <a:noFill/>
          <a:ln w="19050" cmpd="dbl" algn="ctr">
            <a:solidFill>
              <a:srgbClr val="000099"/>
            </a:solidFill>
            <a:miter lim="800000"/>
          </a:ln>
          <a:effectLst/>
        </p:spPr>
        <p:txBody>
          <a:bodyPr wrap="square">
            <a:noAutofit/>
          </a:bodyPr>
          <a:lstStyle/>
          <a:p>
            <a:pPr>
              <a:lnSpc>
                <a:spcPct val="150000"/>
              </a:lnSpc>
              <a:buClr>
                <a:srgbClr val="002060"/>
              </a:buClr>
            </a:pP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矩形 4"/>
          <p:cNvSpPr/>
          <p:nvPr/>
        </p:nvSpPr>
        <p:spPr>
          <a:xfrm>
            <a:off x="263352" y="980728"/>
            <a:ext cx="11665296" cy="1224136"/>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主要思路</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量化</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：寻找一个</a:t>
            </a:r>
            <a:r>
              <a:rPr lang="zh-CN" altLang="en-US"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映射函数</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，将高精度的值</a:t>
            </a:r>
            <a:r>
              <a:rPr lang="zh-CN" altLang="en-US"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映射</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为低精度的值</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降低位宽</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且保证效果相似。</a:t>
            </a: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 name="矩形 1"/>
          <p:cNvSpPr/>
          <p:nvPr/>
        </p:nvSpPr>
        <p:spPr>
          <a:xfrm>
            <a:off x="290142" y="2766592"/>
            <a:ext cx="11665296" cy="648072"/>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作用：</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降低存储成本和计算需求</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 name="矩形 11"/>
          <p:cNvSpPr/>
          <p:nvPr/>
        </p:nvSpPr>
        <p:spPr>
          <a:xfrm>
            <a:off x="263352" y="2089937"/>
            <a:ext cx="11665296" cy="648072"/>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量化对象：</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权重数据</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激活数据</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3" name="矩形 12"/>
          <p:cNvSpPr/>
          <p:nvPr/>
        </p:nvSpPr>
        <p:spPr>
          <a:xfrm>
            <a:off x="290142" y="3443247"/>
            <a:ext cx="11665296" cy="648072"/>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分类：根据量化间距是否相等分为</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线性量化</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均匀量化</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b="1"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非线性量化</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非均匀量化</a:t>
            </a:r>
            <a:r>
              <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4" name="图片 13"/>
          <p:cNvPicPr>
            <a:picLocks noChangeAspect="1"/>
          </p:cNvPicPr>
          <p:nvPr/>
        </p:nvPicPr>
        <p:blipFill>
          <a:blip r:embed="rId1"/>
          <a:stretch>
            <a:fillRect/>
          </a:stretch>
        </p:blipFill>
        <p:spPr>
          <a:xfrm>
            <a:off x="1736680" y="4063462"/>
            <a:ext cx="2448274" cy="1764248"/>
          </a:xfrm>
          <a:prstGeom prst="rect">
            <a:avLst/>
          </a:prstGeom>
        </p:spPr>
      </p:pic>
      <p:sp>
        <p:nvSpPr>
          <p:cNvPr id="15" name="TextBox 8"/>
          <p:cNvSpPr txBox="1"/>
          <p:nvPr/>
        </p:nvSpPr>
        <p:spPr>
          <a:xfrm>
            <a:off x="1127662" y="4150092"/>
            <a:ext cx="432048" cy="1200329"/>
          </a:xfrm>
          <a:prstGeom prst="rect">
            <a:avLst/>
          </a:prstGeom>
          <a:noFill/>
        </p:spPr>
        <p:txBody>
          <a:bodyPr wrap="square" rtlCol="0">
            <a:spAutoFit/>
          </a:bodyPr>
          <a:lstStyle/>
          <a:p>
            <a:pPr defTabSz="913765"/>
            <a:r>
              <a:rPr lang="zh-CN" altLang="en-US" sz="1800" b="1" dirty="0">
                <a:solidFill>
                  <a:srgbClr val="002060"/>
                </a:solidFill>
                <a:latin typeface="微软雅黑" panose="020B0503020204020204" pitchFamily="34" charset="-122"/>
                <a:ea typeface="微软雅黑" panose="020B0503020204020204" pitchFamily="34" charset="-122"/>
              </a:rPr>
              <a:t>线性量化</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4969044" y="4078241"/>
            <a:ext cx="2459229" cy="1794663"/>
          </a:xfrm>
          <a:prstGeom prst="rect">
            <a:avLst/>
          </a:prstGeom>
        </p:spPr>
      </p:pic>
      <p:sp>
        <p:nvSpPr>
          <p:cNvPr id="17" name="TextBox 8"/>
          <p:cNvSpPr txBox="1"/>
          <p:nvPr/>
        </p:nvSpPr>
        <p:spPr>
          <a:xfrm>
            <a:off x="4548830" y="4074977"/>
            <a:ext cx="360040" cy="1477328"/>
          </a:xfrm>
          <a:prstGeom prst="rect">
            <a:avLst/>
          </a:prstGeom>
          <a:noFill/>
        </p:spPr>
        <p:txBody>
          <a:bodyPr wrap="square" rtlCol="0">
            <a:spAutoFit/>
          </a:bodyPr>
          <a:lstStyle/>
          <a:p>
            <a:pPr defTabSz="913765"/>
            <a:r>
              <a:rPr lang="zh-CN" altLang="en-US" sz="1800" b="1" dirty="0">
                <a:solidFill>
                  <a:srgbClr val="002060"/>
                </a:solidFill>
                <a:latin typeface="微软雅黑" panose="020B0503020204020204" pitchFamily="34" charset="-122"/>
                <a:ea typeface="微软雅黑" panose="020B0503020204020204" pitchFamily="34" charset="-122"/>
              </a:rPr>
              <a:t>非线性量化</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7285074" y="4112216"/>
            <a:ext cx="2580477" cy="1690658"/>
          </a:xfrm>
          <a:prstGeom prst="rect">
            <a:avLst/>
          </a:prstGeom>
        </p:spPr>
      </p:pic>
      <p:pic>
        <p:nvPicPr>
          <p:cNvPr id="3" name="图片 2"/>
          <p:cNvPicPr>
            <a:picLocks noChangeAspect="1"/>
          </p:cNvPicPr>
          <p:nvPr/>
        </p:nvPicPr>
        <p:blipFill>
          <a:blip r:embed="rId4"/>
          <a:stretch>
            <a:fillRect/>
          </a:stretch>
        </p:blipFill>
        <p:spPr>
          <a:xfrm>
            <a:off x="3337422" y="5768686"/>
            <a:ext cx="4777221" cy="935887"/>
          </a:xfrm>
          <a:prstGeom prst="rect">
            <a:avLst/>
          </a:prstGeom>
        </p:spPr>
      </p:pic>
      <p:sp>
        <p:nvSpPr>
          <p:cNvPr id="21" name="矩形 20"/>
          <p:cNvSpPr/>
          <p:nvPr/>
        </p:nvSpPr>
        <p:spPr>
          <a:xfrm>
            <a:off x="0" y="116632"/>
            <a:ext cx="12192000" cy="646331"/>
          </a:xfrm>
          <a:prstGeom prst="rect">
            <a:avLst/>
          </a:prstGeom>
        </p:spPr>
        <p:txBody>
          <a:bodyPr wrap="square">
            <a:spAutoFit/>
          </a:bodyPr>
          <a:lstStyle/>
          <a:p>
            <a:pPr algn="ctr"/>
            <a:r>
              <a:rPr kumimoji="1" lang="en-US" altLang="zh-CN" sz="3600" b="1" dirty="0">
                <a:solidFill>
                  <a:srgbClr val="002060"/>
                </a:solidFill>
                <a:latin typeface="微软雅黑" panose="020B0503020204020204" pitchFamily="34" charset="-122"/>
                <a:ea typeface="微软雅黑" panose="020B0503020204020204" pitchFamily="34" charset="-122"/>
              </a:rPr>
              <a:t>4.1 </a:t>
            </a:r>
            <a:r>
              <a:rPr kumimoji="1" lang="zh-CN" altLang="en-US" sz="3600" b="1" dirty="0">
                <a:solidFill>
                  <a:srgbClr val="002060"/>
                </a:solidFill>
                <a:latin typeface="微软雅黑" panose="020B0503020204020204" pitchFamily="34" charset="-122"/>
                <a:ea typeface="微软雅黑" panose="020B0503020204020204" pitchFamily="34" charset="-122"/>
              </a:rPr>
              <a:t>模型量化技术</a:t>
            </a:r>
            <a:endParaRPr lang="zh-CN" altLang="en-US" sz="3600" b="1" dirty="0"/>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3"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卷积类型</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常规卷积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分组卷积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深度卷积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A. </a:t>
            </a:r>
            <a:r>
              <a:rPr lang="en-US" altLang="zh-CN" sz="1100" dirty="0" err="1">
                <a:solidFill>
                  <a:srgbClr val="5F6368"/>
                </a:solidFill>
                <a:latin typeface="Arial" panose="020B0604020202020204" pitchFamily="34" charset="0"/>
              </a:rPr>
              <a:t>Krizhevsky</a:t>
            </a:r>
            <a:r>
              <a:rPr lang="en-US" altLang="zh-CN" sz="1100" dirty="0">
                <a:solidFill>
                  <a:srgbClr val="5F6368"/>
                </a:solidFill>
                <a:latin typeface="Arial" panose="020B0604020202020204" pitchFamily="34" charset="0"/>
              </a:rPr>
              <a:t> et al., “</a:t>
            </a:r>
            <a:r>
              <a:rPr lang="en-US" altLang="zh-CN" sz="1100" dirty="0" err="1">
                <a:solidFill>
                  <a:srgbClr val="5F6368"/>
                </a:solidFill>
                <a:latin typeface="Arial" panose="020B0604020202020204" pitchFamily="34" charset="0"/>
              </a:rPr>
              <a:t>Imagenet</a:t>
            </a:r>
            <a:r>
              <a:rPr lang="en-US" altLang="zh-CN" sz="1100" dirty="0">
                <a:solidFill>
                  <a:srgbClr val="5F6368"/>
                </a:solidFill>
                <a:latin typeface="Arial" panose="020B0604020202020204" pitchFamily="34" charset="0"/>
              </a:rPr>
              <a:t> classification with deep convolutional neural networks ”, Communications of the ACM, 2017</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19856" y="960120"/>
            <a:ext cx="8572500" cy="393382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bwMode="auto">
              <a:xfrm flipH="1">
                <a:off x="3858642" y="4763785"/>
                <a:ext cx="6552728" cy="1754326"/>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zh-CN" altLang="en-US" sz="1800" b="1" dirty="0">
                    <a:solidFill>
                      <a:srgbClr val="C00000"/>
                    </a:solidFill>
                    <a:latin typeface="Cambria Math" panose="02040503050406030204" pitchFamily="18" charset="0"/>
                    <a:ea typeface="微软雅黑" panose="020B0503020204020204" pitchFamily="34" charset="-122"/>
                  </a:rPr>
                  <a:t>深度卷积</a:t>
                </a:r>
                <a:r>
                  <a:rPr lang="zh-CN" altLang="en-US" sz="1800" b="1" dirty="0">
                    <a:solidFill>
                      <a:srgbClr val="002060"/>
                    </a:solidFill>
                    <a:latin typeface="Cambria Math" panose="02040503050406030204" pitchFamily="18" charset="0"/>
                    <a:ea typeface="微软雅黑" panose="020B0503020204020204" pitchFamily="34" charset="-122"/>
                  </a:rPr>
                  <a:t>（可视为特殊情况的分组卷积，</a:t>
                </a:r>
                <a:r>
                  <a:rPr lang="en-US" altLang="zh-CN" sz="1800" b="1" dirty="0">
                    <a:solidFill>
                      <a:srgbClr val="002060"/>
                    </a:solidFill>
                    <a:latin typeface="微软雅黑" panose="020B0503020204020204" pitchFamily="34" charset="-122"/>
                    <a:ea typeface="微软雅黑" panose="020B0503020204020204" pitchFamily="34" charset="-122"/>
                  </a:rPr>
                  <a:t>g=</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r>
                      <m:rPr>
                        <m:nor/>
                      </m:rPr>
                      <a:rPr lang="en-US" altLang="zh-CN" sz="1800" b="1" dirty="0">
                        <a:solidFill>
                          <a:srgbClr val="002060"/>
                        </a:solidFill>
                        <a:latin typeface="微软雅黑" panose="020B0503020204020204" pitchFamily="34" charset="-122"/>
                        <a:ea typeface="微软雅黑" panose="020B0503020204020204" pitchFamily="34" charset="-122"/>
                      </a:rPr>
                      <m:t>=</m:t>
                    </m:r>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in</m:t>
                        </m:r>
                      </m:sub>
                    </m:sSub>
                  </m:oMath>
                </a14:m>
                <a:r>
                  <a:rPr lang="zh-CN" altLang="en-US" sz="1800" b="1" dirty="0">
                    <a:solidFill>
                      <a:srgbClr val="002060"/>
                    </a:solidFill>
                    <a:latin typeface="Cambria Math" panose="02040503050406030204" pitchFamily="18" charset="0"/>
                    <a:ea typeface="微软雅黑" panose="020B0503020204020204" pitchFamily="34" charset="-122"/>
                  </a:rPr>
                  <a:t>）</a:t>
                </a:r>
                <a:endParaRPr lang="en-US" altLang="zh-CN" sz="1800" b="1" dirty="0">
                  <a:solidFill>
                    <a:srgbClr val="002060"/>
                  </a:solidFill>
                  <a:latin typeface="Cambria Math" panose="02040503050406030204" pitchFamily="18" charset="0"/>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ea typeface="微软雅黑" panose="020B0503020204020204" pitchFamily="34" charset="-122"/>
                  </a:rPr>
                  <a:t>内核大小</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err="1">
                    <a:solidFill>
                      <a:srgbClr val="002060"/>
                    </a:solidFill>
                    <a:latin typeface="微软雅黑" panose="020B0503020204020204" pitchFamily="34" charset="-122"/>
                    <a:ea typeface="微软雅黑" panose="020B0503020204020204" pitchFamily="34" charset="-122"/>
                  </a:rPr>
                  <a:t>h×w</a:t>
                </a:r>
                <a:r>
                  <a:rPr lang="en-US" altLang="zh-CN" sz="1800" b="1" dirty="0">
                    <a:solidFill>
                      <a:srgbClr val="002060"/>
                    </a:solidFill>
                    <a:latin typeface="微软雅黑" panose="020B0503020204020204" pitchFamily="34" charset="-122"/>
                    <a:ea typeface="微软雅黑" panose="020B0503020204020204" pitchFamily="34" charset="-122"/>
                  </a:rPr>
                  <a:t> =3×3</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输入通道数：</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i="0" dirty="0">
                            <a:solidFill>
                              <a:srgbClr val="002060"/>
                            </a:solidFill>
                            <a:latin typeface="Cambria Math" panose="02040503050406030204" pitchFamily="18" charset="0"/>
                            <a:ea typeface="微软雅黑" panose="020B0503020204020204" pitchFamily="34" charset="-122"/>
                          </a:rPr>
                          <m:t>𝐃</m:t>
                        </m:r>
                      </m:e>
                      <m:sub>
                        <m:r>
                          <a:rPr lang="en-US" altLang="zh-CN" sz="1800" b="1" i="0" dirty="0">
                            <a:solidFill>
                              <a:srgbClr val="002060"/>
                            </a:solidFill>
                            <a:latin typeface="Cambria Math" panose="02040503050406030204" pitchFamily="18" charset="0"/>
                            <a:ea typeface="微软雅黑" panose="020B0503020204020204" pitchFamily="34" charset="-122"/>
                          </a:rPr>
                          <m:t>𝐢𝐧</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每个卷积核需要</a:t>
                </a:r>
                <a:r>
                  <a:rPr lang="en-US" altLang="zh-CN" sz="1800" b="1" dirty="0">
                    <a:solidFill>
                      <a:srgbClr val="002060"/>
                    </a:solidFill>
                    <a:latin typeface="微软雅黑" panose="020B0503020204020204" pitchFamily="34" charset="-122"/>
                    <a:ea typeface="微软雅黑" panose="020B0503020204020204" pitchFamily="34" charset="-122"/>
                  </a:rPr>
                  <a:t>3×3</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输出通道数 </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 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总共需要</a:t>
                </a:r>
                <a:r>
                  <a:rPr lang="en-US" altLang="zh-CN" sz="1800" b="1" dirty="0">
                    <a:solidFill>
                      <a:srgbClr val="002060"/>
                    </a:solidFill>
                    <a:latin typeface="微软雅黑" panose="020B0503020204020204" pitchFamily="34" charset="-122"/>
                    <a:ea typeface="微软雅黑" panose="020B0503020204020204" pitchFamily="34" charset="-122"/>
                  </a:rPr>
                  <a:t>(3×3)×16 =</a:t>
                </a:r>
                <a:r>
                  <a:rPr lang="en-US" altLang="zh-CN" sz="1800" b="1" dirty="0">
                    <a:solidFill>
                      <a:srgbClr val="C00000"/>
                    </a:solidFill>
                    <a:latin typeface="微软雅黑" panose="020B0503020204020204" pitchFamily="34" charset="-122"/>
                    <a:ea typeface="微软雅黑" panose="020B0503020204020204" pitchFamily="34" charset="-122"/>
                  </a:rPr>
                  <a:t>144</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flipH="1">
                <a:off x="3858642" y="4763785"/>
                <a:ext cx="6552728" cy="1754326"/>
              </a:xfrm>
              <a:prstGeom prst="rect">
                <a:avLst/>
              </a:prstGeom>
              <a:blipFill rotWithShape="1">
                <a:blip r:embed="rId2"/>
                <a:stretch>
                  <a:fillRect l="-6" t="-1" r="8" b="27"/>
                </a:stretch>
              </a:blipFill>
              <a:ln w="38100" cmpd="dbl" algn="ctr">
                <a:noFill/>
                <a:miter lim="800000"/>
              </a:ln>
              <a:effectLst/>
            </p:spPr>
            <p:txBody>
              <a:bodyPr/>
              <a:lstStyle/>
              <a:p>
                <a:r>
                  <a:rPr lang="zh-CN" altLang="en-US">
                    <a:noFill/>
                  </a:rPr>
                  <a:t> </a:t>
                </a:r>
              </a:p>
            </p:txBody>
          </p:sp>
        </mc:Fallback>
      </mc:AlternateContent>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a:t>
            </a:r>
            <a:r>
              <a:rPr kumimoji="1" lang="zh-CN" altLang="en-US" sz="3600" b="1" dirty="0">
                <a:solidFill>
                  <a:srgbClr val="002060"/>
                </a:solidFill>
                <a:latin typeface="微软雅黑" panose="020B0503020204020204" pitchFamily="34" charset="-122"/>
                <a:ea typeface="微软雅黑" panose="020B0503020204020204" pitchFamily="34" charset="-122"/>
              </a:rPr>
              <a:t> 基于不同卷积类型的轻量化网络</a:t>
            </a:r>
            <a:endParaRPr lang="zh-CN" altLang="en-US" sz="3600" b="1" dirty="0"/>
          </a:p>
        </p:txBody>
      </p:sp>
      <mc:AlternateContent xmlns:mc="http://schemas.openxmlformats.org/markup-compatibility/2006">
        <mc:Choice xmlns:a14="http://schemas.microsoft.com/office/drawing/2010/main" Requires="a14">
          <p:sp>
            <p:nvSpPr>
              <p:cNvPr id="58" name="TextBox 57"/>
              <p:cNvSpPr txBox="1"/>
              <p:nvPr/>
            </p:nvSpPr>
            <p:spPr bwMode="auto">
              <a:xfrm flipH="1">
                <a:off x="3858642" y="4763785"/>
                <a:ext cx="4757638" cy="1754326"/>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zh-CN" altLang="en-US" sz="1800" b="1" dirty="0">
                    <a:solidFill>
                      <a:srgbClr val="C00000"/>
                    </a:solidFill>
                    <a:latin typeface="Cambria Math" panose="02040503050406030204" pitchFamily="18" charset="0"/>
                    <a:ea typeface="微软雅黑" panose="020B0503020204020204" pitchFamily="34" charset="-122"/>
                  </a:rPr>
                  <a:t>逐点卷积 </a:t>
                </a:r>
                <a:endParaRPr lang="en-US" altLang="zh-CN" sz="1800" b="1" dirty="0">
                  <a:solidFill>
                    <a:srgbClr val="C00000"/>
                  </a:solidFill>
                  <a:latin typeface="Cambria Math" panose="02040503050406030204" pitchFamily="18" charset="0"/>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ea typeface="微软雅黑" panose="020B0503020204020204" pitchFamily="34" charset="-122"/>
                  </a:rPr>
                  <a:t>内核大小</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a:solidFill>
                      <a:srgbClr val="002060"/>
                    </a:solidFill>
                    <a:latin typeface="微软雅黑" panose="020B0503020204020204" pitchFamily="34" charset="-122"/>
                    <a:ea typeface="微软雅黑" panose="020B0503020204020204" pitchFamily="34" charset="-122"/>
                  </a:rPr>
                  <a:t> </a:t>
                </a:r>
                <a:r>
                  <a:rPr lang="en-US" altLang="zh-CN" sz="1800" b="1" dirty="0" err="1">
                    <a:solidFill>
                      <a:srgbClr val="002060"/>
                    </a:solidFill>
                    <a:latin typeface="微软雅黑" panose="020B0503020204020204" pitchFamily="34" charset="-122"/>
                    <a:ea typeface="微软雅黑" panose="020B0503020204020204" pitchFamily="34" charset="-122"/>
                  </a:rPr>
                  <a:t>h×w</a:t>
                </a:r>
                <a:r>
                  <a:rPr lang="en-US" altLang="zh-CN" sz="1800" b="1" dirty="0">
                    <a:solidFill>
                      <a:srgbClr val="002060"/>
                    </a:solidFill>
                    <a:latin typeface="微软雅黑" panose="020B0503020204020204" pitchFamily="34" charset="-122"/>
                    <a:ea typeface="微软雅黑" panose="020B0503020204020204" pitchFamily="34" charset="-122"/>
                  </a:rPr>
                  <a:t> =1×1</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输入通道数：</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i="0" dirty="0">
                            <a:solidFill>
                              <a:srgbClr val="002060"/>
                            </a:solidFill>
                            <a:latin typeface="Cambria Math" panose="02040503050406030204" pitchFamily="18" charset="0"/>
                            <a:ea typeface="微软雅黑" panose="020B0503020204020204" pitchFamily="34" charset="-122"/>
                          </a:rPr>
                          <m:t>𝐃</m:t>
                        </m:r>
                      </m:e>
                      <m:sub>
                        <m:r>
                          <a:rPr lang="en-US" altLang="zh-CN" sz="1800" b="1" i="0" dirty="0">
                            <a:solidFill>
                              <a:srgbClr val="002060"/>
                            </a:solidFill>
                            <a:latin typeface="Cambria Math" panose="02040503050406030204" pitchFamily="18" charset="0"/>
                            <a:ea typeface="微软雅黑" panose="020B0503020204020204" pitchFamily="34" charset="-122"/>
                          </a:rPr>
                          <m:t>𝐢𝐧</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每个卷积核需要</a:t>
                </a:r>
                <a:r>
                  <a:rPr lang="en-US" altLang="zh-CN" sz="1800" b="1" dirty="0">
                    <a:solidFill>
                      <a:srgbClr val="002060"/>
                    </a:solidFill>
                    <a:latin typeface="微软雅黑" panose="020B0503020204020204" pitchFamily="34" charset="-122"/>
                    <a:ea typeface="微软雅黑" panose="020B0503020204020204" pitchFamily="34" charset="-122"/>
                  </a:rPr>
                  <a:t>1</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输出通道数 </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 128</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总共需要</a:t>
                </a:r>
                <a:r>
                  <a:rPr lang="en-US" altLang="zh-CN" sz="1800" b="1" dirty="0">
                    <a:solidFill>
                      <a:srgbClr val="002060"/>
                    </a:solidFill>
                    <a:latin typeface="微软雅黑" panose="020B0503020204020204" pitchFamily="34" charset="-122"/>
                    <a:ea typeface="微软雅黑" panose="020B0503020204020204" pitchFamily="34" charset="-122"/>
                  </a:rPr>
                  <a:t>1×16×128 =</a:t>
                </a:r>
                <a:r>
                  <a:rPr lang="en-US" altLang="zh-CN" sz="1800" b="1" dirty="0">
                    <a:solidFill>
                      <a:srgbClr val="C00000"/>
                    </a:solidFill>
                    <a:latin typeface="微软雅黑" panose="020B0503020204020204" pitchFamily="34" charset="-122"/>
                    <a:ea typeface="微软雅黑" panose="020B0503020204020204" pitchFamily="34" charset="-122"/>
                  </a:rPr>
                  <a:t>2048</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58" name="TextBox 57"/>
              <p:cNvSpPr txBox="1">
                <a:spLocks noRot="1" noChangeAspect="1" noMove="1" noResize="1" noEditPoints="1" noAdjustHandles="1" noChangeArrowheads="1" noChangeShapeType="1" noTextEdit="1"/>
              </p:cNvSpPr>
              <p:nvPr/>
            </p:nvSpPr>
            <p:spPr bwMode="auto">
              <a:xfrm flipH="1">
                <a:off x="3858642" y="4763785"/>
                <a:ext cx="4757638" cy="1754326"/>
              </a:xfrm>
              <a:prstGeom prst="rect">
                <a:avLst/>
              </a:prstGeom>
              <a:blipFill rotWithShape="1">
                <a:blip r:embed="rId1"/>
                <a:stretch>
                  <a:fillRect l="-8" t="-1" r="13" b="27"/>
                </a:stretch>
              </a:blipFill>
              <a:ln w="38100" cmpd="dbl" algn="ctr">
                <a:noFill/>
                <a:miter lim="800000"/>
              </a:ln>
              <a:effectLst/>
            </p:spPr>
            <p:txBody>
              <a:bodyPr/>
              <a:lstStyle/>
              <a:p>
                <a:r>
                  <a:rPr lang="zh-CN" altLang="en-US">
                    <a:noFill/>
                  </a:rPr>
                  <a:t> </a:t>
                </a:r>
              </a:p>
            </p:txBody>
          </p:sp>
        </mc:Fallback>
      </mc:AlternateContent>
      <p:pic>
        <p:nvPicPr>
          <p:cNvPr id="4" name="Picture 3" descr="A picture containing rada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712" y="1737360"/>
            <a:ext cx="8495238" cy="2342857"/>
          </a:xfrm>
          <a:prstGeom prst="rect">
            <a:avLst/>
          </a:prstGeom>
        </p:spPr>
      </p:pic>
      <p:sp>
        <p:nvSpPr>
          <p:cNvPr id="5"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卷积类型</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常规卷积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分组卷积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深度卷积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逐点卷积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3"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卷积类型</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常规卷积 </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分组卷积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深度卷积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逐点卷积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深度可分离卷积</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0" name="TextBox 9"/>
              <p:cNvSpPr txBox="1"/>
              <p:nvPr/>
            </p:nvSpPr>
            <p:spPr bwMode="auto">
              <a:xfrm flipH="1">
                <a:off x="3858642" y="4763785"/>
                <a:ext cx="6552728" cy="1754326"/>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zh-CN" altLang="en-US" sz="1800" b="1" dirty="0">
                    <a:solidFill>
                      <a:srgbClr val="C00000"/>
                    </a:solidFill>
                    <a:latin typeface="Cambria Math" panose="02040503050406030204" pitchFamily="18" charset="0"/>
                    <a:ea typeface="微软雅黑" panose="020B0503020204020204" pitchFamily="34" charset="-122"/>
                  </a:rPr>
                  <a:t>深度可分离卷积</a:t>
                </a:r>
                <a:endParaRPr lang="en-US" altLang="zh-CN" sz="1800" b="1" dirty="0">
                  <a:solidFill>
                    <a:srgbClr val="002060"/>
                  </a:solidFill>
                  <a:latin typeface="Cambria Math" panose="02040503050406030204" pitchFamily="18" charset="0"/>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ea typeface="微软雅黑" panose="020B0503020204020204" pitchFamily="34" charset="-122"/>
                  </a:rPr>
                  <a:t>内核大小</a:t>
                </a: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err="1">
                    <a:solidFill>
                      <a:srgbClr val="002060"/>
                    </a:solidFill>
                    <a:latin typeface="微软雅黑" panose="020B0503020204020204" pitchFamily="34" charset="-122"/>
                    <a:ea typeface="微软雅黑" panose="020B0503020204020204" pitchFamily="34" charset="-122"/>
                  </a:rPr>
                  <a:t>h×w</a:t>
                </a:r>
                <a:r>
                  <a:rPr lang="en-US" altLang="zh-CN" sz="1800" b="1" dirty="0">
                    <a:solidFill>
                      <a:srgbClr val="002060"/>
                    </a:solidFill>
                    <a:latin typeface="微软雅黑" panose="020B0503020204020204" pitchFamily="34" charset="-122"/>
                    <a:ea typeface="微软雅黑" panose="020B0503020204020204" pitchFamily="34" charset="-122"/>
                  </a:rPr>
                  <a:t> =3×3</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输入通道数：</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i="0" dirty="0">
                            <a:solidFill>
                              <a:srgbClr val="002060"/>
                            </a:solidFill>
                            <a:latin typeface="Cambria Math" panose="02040503050406030204" pitchFamily="18" charset="0"/>
                            <a:ea typeface="微软雅黑" panose="020B0503020204020204" pitchFamily="34" charset="-122"/>
                          </a:rPr>
                          <m:t>𝐃</m:t>
                        </m:r>
                      </m:e>
                      <m:sub>
                        <m:r>
                          <a:rPr lang="en-US" altLang="zh-CN" sz="1800" b="1" i="0" dirty="0">
                            <a:solidFill>
                              <a:srgbClr val="002060"/>
                            </a:solidFill>
                            <a:latin typeface="Cambria Math" panose="02040503050406030204" pitchFamily="18" charset="0"/>
                            <a:ea typeface="微软雅黑" panose="020B0503020204020204" pitchFamily="34" charset="-122"/>
                          </a:rPr>
                          <m:t>𝐢𝐧</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=16</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每个卷积核需要</a:t>
                </a:r>
                <a:r>
                  <a:rPr lang="en-US" altLang="zh-CN" sz="1800" b="1" dirty="0">
                    <a:solidFill>
                      <a:srgbClr val="002060"/>
                    </a:solidFill>
                    <a:latin typeface="微软雅黑" panose="020B0503020204020204" pitchFamily="34" charset="-122"/>
                    <a:ea typeface="微软雅黑" panose="020B0503020204020204" pitchFamily="34" charset="-122"/>
                  </a:rPr>
                  <a:t>3×3</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输出通道数 </a:t>
                </a:r>
                <a14:m>
                  <m:oMath xmlns:m="http://schemas.openxmlformats.org/officeDocument/2006/math">
                    <m:sSub>
                      <m:sSubPr>
                        <m:ctrlPr>
                          <a:rPr lang="en-US" altLang="zh-CN" sz="1800" b="1" i="1" dirty="0">
                            <a:solidFill>
                              <a:srgbClr val="002060"/>
                            </a:solidFill>
                            <a:latin typeface="Cambria Math" panose="02040503050406030204" pitchFamily="18" charset="0"/>
                            <a:ea typeface="微软雅黑" panose="020B0503020204020204" pitchFamily="34" charset="-122"/>
                          </a:rPr>
                        </m:ctrlPr>
                      </m:sSubPr>
                      <m:e>
                        <m:r>
                          <a:rPr lang="en-US" altLang="zh-CN" sz="1800" b="1" dirty="0">
                            <a:solidFill>
                              <a:srgbClr val="002060"/>
                            </a:solidFill>
                            <a:latin typeface="Cambria Math" panose="02040503050406030204" pitchFamily="18" charset="0"/>
                            <a:ea typeface="微软雅黑" panose="020B0503020204020204" pitchFamily="34" charset="-122"/>
                          </a:rPr>
                          <m:t>𝐃</m:t>
                        </m:r>
                      </m:e>
                      <m:sub>
                        <m:r>
                          <m:rPr>
                            <m:sty m:val="p"/>
                          </m:rPr>
                          <a:rPr lang="en-US" altLang="zh-CN" sz="1800" b="1" i="1" dirty="0">
                            <a:solidFill>
                              <a:srgbClr val="002060"/>
                            </a:solidFill>
                            <a:latin typeface="Cambria Math" panose="02040503050406030204" pitchFamily="18" charset="0"/>
                            <a:ea typeface="微软雅黑" panose="020B0503020204020204" pitchFamily="34" charset="-122"/>
                          </a:rPr>
                          <m:t>out</m:t>
                        </m:r>
                      </m:sub>
                    </m:sSub>
                  </m:oMath>
                </a14:m>
                <a:r>
                  <a:rPr lang="en-US" altLang="zh-CN" sz="1800" b="1" dirty="0">
                    <a:solidFill>
                      <a:srgbClr val="002060"/>
                    </a:solidFill>
                    <a:latin typeface="微软雅黑" panose="020B0503020204020204" pitchFamily="34" charset="-122"/>
                    <a:ea typeface="微软雅黑" panose="020B0503020204020204" pitchFamily="34" charset="-122"/>
                  </a:rPr>
                  <a:t>= 128</a:t>
                </a:r>
                <a:endParaRPr lang="en-US" altLang="zh-CN" sz="1800" b="1" dirty="0">
                  <a:solidFill>
                    <a:srgbClr val="002060"/>
                  </a:solidFill>
                  <a:latin typeface="微软雅黑" panose="020B0503020204020204" pitchFamily="34" charset="-122"/>
                  <a:ea typeface="微软雅黑" panose="020B0503020204020204" pitchFamily="34" charset="-122"/>
                </a:endParaRPr>
              </a:p>
              <a:p>
                <a:pP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总共需要</a:t>
                </a:r>
                <a:r>
                  <a:rPr lang="en-US" altLang="zh-CN" sz="1800" b="1" dirty="0">
                    <a:solidFill>
                      <a:srgbClr val="002060"/>
                    </a:solidFill>
                    <a:latin typeface="微软雅黑" panose="020B0503020204020204" pitchFamily="34" charset="-122"/>
                    <a:ea typeface="微软雅黑" panose="020B0503020204020204" pitchFamily="34" charset="-122"/>
                  </a:rPr>
                  <a:t>(3×3)×16+(1×1)×16×128 =</a:t>
                </a:r>
                <a:r>
                  <a:rPr lang="en-US" altLang="zh-CN" sz="1800" b="1" dirty="0">
                    <a:solidFill>
                      <a:srgbClr val="C00000"/>
                    </a:solidFill>
                    <a:latin typeface="微软雅黑" panose="020B0503020204020204" pitchFamily="34" charset="-122"/>
                    <a:ea typeface="微软雅黑" panose="020B0503020204020204" pitchFamily="34" charset="-122"/>
                  </a:rPr>
                  <a:t>2192</a:t>
                </a:r>
                <a:r>
                  <a:rPr lang="zh-CN" altLang="en-US" sz="1800" b="1" dirty="0">
                    <a:solidFill>
                      <a:srgbClr val="002060"/>
                    </a:solidFill>
                    <a:latin typeface="微软雅黑" panose="020B0503020204020204" pitchFamily="34" charset="-122"/>
                    <a:ea typeface="微软雅黑" panose="020B0503020204020204" pitchFamily="34" charset="-122"/>
                  </a:rPr>
                  <a:t>个参数</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flipH="1">
                <a:off x="3858642" y="4763785"/>
                <a:ext cx="6552728" cy="1754326"/>
              </a:xfrm>
              <a:prstGeom prst="rect">
                <a:avLst/>
              </a:prstGeom>
              <a:blipFill rotWithShape="1">
                <a:blip r:embed="rId1"/>
                <a:stretch>
                  <a:fillRect l="-6" t="-1" r="8" b="27"/>
                </a:stretch>
              </a:blipFill>
              <a:ln w="38100" cmpd="dbl" algn="ctr">
                <a:noFill/>
                <a:miter lim="800000"/>
              </a:ln>
              <a:effectLst/>
            </p:spPr>
            <p:txBody>
              <a:bodyPr/>
              <a:lstStyle/>
              <a:p>
                <a:r>
                  <a:rPr lang="zh-CN" altLang="en-US">
                    <a:noFill/>
                  </a:rPr>
                  <a:t> </a:t>
                </a:r>
              </a:p>
            </p:txBody>
          </p:sp>
        </mc:Fallback>
      </mc:AlternateContent>
      <p:pic>
        <p:nvPicPr>
          <p:cNvPr id="20" name="Picture 19"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308" y="2384187"/>
            <a:ext cx="4175364" cy="1764893"/>
          </a:xfrm>
          <a:prstGeom prst="rect">
            <a:avLst/>
          </a:prstGeom>
        </p:spPr>
      </p:pic>
      <p:grpSp>
        <p:nvGrpSpPr>
          <p:cNvPr id="15" name="Group 14"/>
          <p:cNvGrpSpPr/>
          <p:nvPr/>
        </p:nvGrpSpPr>
        <p:grpSpPr>
          <a:xfrm>
            <a:off x="3000756" y="2348880"/>
            <a:ext cx="5255483" cy="1682261"/>
            <a:chOff x="3000756" y="2348880"/>
            <a:chExt cx="5255483" cy="1682261"/>
          </a:xfrm>
        </p:grpSpPr>
        <p:grpSp>
          <p:nvGrpSpPr>
            <p:cNvPr id="5" name="Group 4"/>
            <p:cNvGrpSpPr/>
            <p:nvPr/>
          </p:nvGrpSpPr>
          <p:grpSpPr>
            <a:xfrm>
              <a:off x="3000756" y="2348880"/>
              <a:ext cx="5255483" cy="1682261"/>
              <a:chOff x="3000756" y="2348880"/>
              <a:chExt cx="5255483" cy="1682261"/>
            </a:xfrm>
          </p:grpSpPr>
          <p:pic>
            <p:nvPicPr>
              <p:cNvPr id="2" name="Picture 1" descr="A picture containing text, clip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56" y="2348880"/>
                <a:ext cx="5184576" cy="1682261"/>
              </a:xfrm>
              <a:prstGeom prst="rect">
                <a:avLst/>
              </a:prstGeom>
            </p:spPr>
          </p:pic>
          <p:sp>
            <p:nvSpPr>
              <p:cNvPr id="4" name="Rectangle 3"/>
              <p:cNvSpPr/>
              <p:nvPr/>
            </p:nvSpPr>
            <p:spPr bwMode="auto">
              <a:xfrm>
                <a:off x="7458876" y="3717032"/>
                <a:ext cx="797363"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6" name="Oval 5"/>
            <p:cNvSpPr/>
            <p:nvPr/>
          </p:nvSpPr>
          <p:spPr bwMode="auto">
            <a:xfrm rot="19002981">
              <a:off x="4734323" y="2853075"/>
              <a:ext cx="1540306" cy="930291"/>
            </a:xfrm>
            <a:prstGeom prst="ellipse">
              <a:avLst/>
            </a:prstGeom>
            <a:noFill/>
            <a:ln w="47625" cap="flat" cmpd="sng" algn="ctr">
              <a:solidFill>
                <a:srgbClr val="F4951C"/>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2" name="Group 11"/>
            <p:cNvGrpSpPr/>
            <p:nvPr/>
          </p:nvGrpSpPr>
          <p:grpSpPr>
            <a:xfrm>
              <a:off x="7392144" y="3656045"/>
              <a:ext cx="771765" cy="320076"/>
              <a:chOff x="7392144" y="3656045"/>
              <a:chExt cx="771765" cy="320076"/>
            </a:xfrm>
          </p:grpSpPr>
          <p:sp>
            <p:nvSpPr>
              <p:cNvPr id="9" name="TextBox 8"/>
              <p:cNvSpPr txBox="1"/>
              <p:nvPr/>
            </p:nvSpPr>
            <p:spPr bwMode="auto">
              <a:xfrm flipH="1">
                <a:off x="7392144" y="3656045"/>
                <a:ext cx="627749" cy="292388"/>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en-US" altLang="zh-CN" sz="1300" b="1" dirty="0">
                    <a:solidFill>
                      <a:srgbClr val="C00000"/>
                    </a:solidFill>
                    <a:latin typeface="微软雅黑" panose="020B0503020204020204" pitchFamily="34" charset="-122"/>
                    <a:ea typeface="微软雅黑" panose="020B0503020204020204" pitchFamily="34" charset="-122"/>
                  </a:rPr>
                  <a:t>D</a:t>
                </a:r>
                <a:endParaRPr lang="en-US" altLang="zh-CN" sz="1300" b="1" dirty="0">
                  <a:solidFill>
                    <a:srgbClr val="002060"/>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flipH="1">
                <a:off x="7536160" y="3729900"/>
                <a:ext cx="627749" cy="246221"/>
              </a:xfrm>
              <a:prstGeom prst="rect">
                <a:avLst/>
              </a:prstGeom>
              <a:noFill/>
              <a:ln w="38100" cmpd="dbl" algn="ctr">
                <a:noFill/>
                <a:miter lim="800000"/>
              </a:ln>
              <a:effectLst/>
            </p:spPr>
            <p:txBody>
              <a:bodyPr wrap="square" rtlCol="0" anchor="ctr">
                <a:spAutoFit/>
              </a:bodyPr>
              <a:lstStyle/>
              <a:p>
                <a:pPr defTabSz="609600">
                  <a:buFont typeface="Arial" panose="020B0604020202020204" pitchFamily="34" charset="0"/>
                  <a:buNone/>
                </a:pPr>
                <a:r>
                  <a:rPr lang="en-US" altLang="zh-CN" sz="1000" b="1" dirty="0">
                    <a:solidFill>
                      <a:srgbClr val="C00000"/>
                    </a:solidFill>
                    <a:latin typeface="微软雅黑" panose="020B0503020204020204" pitchFamily="34" charset="-122"/>
                    <a:ea typeface="微软雅黑" panose="020B0503020204020204" pitchFamily="34" charset="-122"/>
                  </a:rPr>
                  <a:t>in</a:t>
                </a:r>
                <a:endParaRPr lang="en-US" altLang="zh-CN" sz="1000" b="1" dirty="0">
                  <a:solidFill>
                    <a:srgbClr val="002060"/>
                  </a:solidFill>
                  <a:latin typeface="微软雅黑" panose="020B0503020204020204" pitchFamily="34" charset="-122"/>
                  <a:ea typeface="微软雅黑" panose="020B0503020204020204" pitchFamily="34" charset="-122"/>
                </a:endParaRPr>
              </a:p>
            </p:txBody>
          </p:sp>
        </p:grpSp>
      </p:grpSp>
      <p:sp>
        <p:nvSpPr>
          <p:cNvPr id="16" name="矩形 6"/>
          <p:cNvSpPr/>
          <p:nvPr/>
        </p:nvSpPr>
        <p:spPr>
          <a:xfrm>
            <a:off x="4899181" y="1547500"/>
            <a:ext cx="1107996" cy="369332"/>
          </a:xfrm>
          <a:prstGeom prst="rect">
            <a:avLst/>
          </a:prstGeom>
        </p:spPr>
        <p:txBody>
          <a:bodyPr wrap="none">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深度卷积</a:t>
            </a:r>
            <a:endParaRPr lang="zh-CN" altLang="en-US" sz="1800" dirty="0"/>
          </a:p>
        </p:txBody>
      </p:sp>
      <p:sp>
        <p:nvSpPr>
          <p:cNvPr id="17" name="矩形 7"/>
          <p:cNvSpPr/>
          <p:nvPr/>
        </p:nvSpPr>
        <p:spPr>
          <a:xfrm>
            <a:off x="9524508" y="1547500"/>
            <a:ext cx="1107996" cy="369332"/>
          </a:xfrm>
          <a:prstGeom prst="rect">
            <a:avLst/>
          </a:prstGeom>
        </p:spPr>
        <p:txBody>
          <a:bodyPr wrap="none">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逐点卷积</a:t>
            </a:r>
            <a:endParaRPr lang="zh-CN" altLang="en-US" sz="1800" dirty="0"/>
          </a:p>
        </p:txBody>
      </p:sp>
      <p:sp>
        <p:nvSpPr>
          <p:cNvPr id="18" name="Right Brace 17"/>
          <p:cNvSpPr/>
          <p:nvPr/>
        </p:nvSpPr>
        <p:spPr bwMode="auto">
          <a:xfrm rot="5400000" flipH="1">
            <a:off x="5304422" y="-143985"/>
            <a:ext cx="400107" cy="4608512"/>
          </a:xfrm>
          <a:prstGeom prst="rightBrace">
            <a:avLst>
              <a:gd name="adj1" fmla="val 37859"/>
              <a:gd name="adj2" fmla="val 50000"/>
            </a:avLst>
          </a:prstGeom>
          <a:noFill/>
          <a:ln w="28575" cap="flat" cmpd="sng" algn="ctr">
            <a:solidFill>
              <a:srgbClr val="0F2D6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Right Brace 18"/>
          <p:cNvSpPr/>
          <p:nvPr/>
        </p:nvSpPr>
        <p:spPr bwMode="auto">
          <a:xfrm rot="5400000" flipH="1">
            <a:off x="9831539" y="107754"/>
            <a:ext cx="400107" cy="4082142"/>
          </a:xfrm>
          <a:prstGeom prst="rightBrace">
            <a:avLst>
              <a:gd name="adj1" fmla="val 37859"/>
              <a:gd name="adj2" fmla="val 50000"/>
            </a:avLst>
          </a:prstGeom>
          <a:noFill/>
          <a:ln w="28575" cap="flat" cmpd="sng" algn="ctr">
            <a:solidFill>
              <a:srgbClr val="0F2D6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TextBox 20"/>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A. </a:t>
            </a:r>
            <a:r>
              <a:rPr lang="en-US" altLang="zh-CN" sz="1100" dirty="0" err="1">
                <a:solidFill>
                  <a:srgbClr val="5F6368"/>
                </a:solidFill>
                <a:latin typeface="Arial" panose="020B0604020202020204" pitchFamily="34" charset="0"/>
              </a:rPr>
              <a:t>Krizhevsky</a:t>
            </a:r>
            <a:r>
              <a:rPr lang="en-US" altLang="zh-CN" sz="1100" dirty="0">
                <a:solidFill>
                  <a:srgbClr val="5F6368"/>
                </a:solidFill>
                <a:latin typeface="Arial" panose="020B0604020202020204" pitchFamily="34" charset="0"/>
              </a:rPr>
              <a:t> et al., “</a:t>
            </a:r>
            <a:r>
              <a:rPr lang="en-US" altLang="zh-CN" sz="1100" dirty="0" err="1">
                <a:solidFill>
                  <a:srgbClr val="5F6368"/>
                </a:solidFill>
                <a:latin typeface="Arial" panose="020B0604020202020204" pitchFamily="34" charset="0"/>
              </a:rPr>
              <a:t>Imagenet</a:t>
            </a:r>
            <a:r>
              <a:rPr lang="en-US" altLang="zh-CN" sz="1100" dirty="0">
                <a:solidFill>
                  <a:srgbClr val="5F6368"/>
                </a:solidFill>
                <a:latin typeface="Arial" panose="020B0604020202020204" pitchFamily="34" charset="0"/>
              </a:rPr>
              <a:t> classification with deep convolutional neural networks ”, Communications of the ACM, 2017</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
          <p:cNvPicPr>
            <a:picLocks noChangeAspect="1"/>
          </p:cNvPicPr>
          <p:nvPr/>
        </p:nvPicPr>
        <p:blipFill>
          <a:blip r:embed="rId1"/>
          <a:stretch>
            <a:fillRect/>
          </a:stretch>
        </p:blipFill>
        <p:spPr>
          <a:xfrm>
            <a:off x="6528048" y="3645024"/>
            <a:ext cx="5335273" cy="2174200"/>
          </a:xfrm>
          <a:prstGeom prst="rect">
            <a:avLst/>
          </a:prstGeom>
        </p:spPr>
      </p:pic>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cxnSp>
        <p:nvCxnSpPr>
          <p:cNvPr id="2" name="Straight Connector 1"/>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A Howard et al. “</a:t>
            </a:r>
            <a:r>
              <a:rPr lang="en-US" altLang="zh-CN" sz="1100" dirty="0" err="1">
                <a:solidFill>
                  <a:srgbClr val="5F6368"/>
                </a:solidFill>
                <a:latin typeface="Arial" panose="020B0604020202020204" pitchFamily="34" charset="0"/>
              </a:rPr>
              <a:t>MobileNets</a:t>
            </a:r>
            <a:r>
              <a:rPr lang="en-US" altLang="zh-CN" sz="1100" dirty="0">
                <a:solidFill>
                  <a:srgbClr val="5F6368"/>
                </a:solidFill>
                <a:latin typeface="Arial" panose="020B0604020202020204" pitchFamily="34" charset="0"/>
              </a:rPr>
              <a:t>: Efficient convolutional neural networks for mobile vision applications”. </a:t>
            </a:r>
            <a:r>
              <a:rPr lang="en-US" altLang="zh-CN" sz="1100" dirty="0" err="1">
                <a:solidFill>
                  <a:srgbClr val="5F6368"/>
                </a:solidFill>
                <a:latin typeface="Arial" panose="020B0604020202020204" pitchFamily="34" charset="0"/>
              </a:rPr>
              <a:t>CoRR</a:t>
            </a:r>
            <a:r>
              <a:rPr lang="en-US" altLang="zh-CN" sz="1100" dirty="0">
                <a:solidFill>
                  <a:srgbClr val="5F6368"/>
                </a:solidFill>
                <a:latin typeface="Arial" panose="020B0604020202020204" pitchFamily="34" charset="0"/>
              </a:rPr>
              <a:t>, 2017.</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9" name="内容占位符 2"/>
          <p:cNvSpPr txBox="1"/>
          <p:nvPr/>
        </p:nvSpPr>
        <p:spPr bwMode="auto">
          <a:xfrm>
            <a:off x="407368" y="980725"/>
            <a:ext cx="5904656" cy="453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MobileNet</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用</a:t>
            </a:r>
            <a:r>
              <a:rPr lang="zh-CN" altLang="en-US" sz="2000" b="1" dirty="0">
                <a:solidFill>
                  <a:srgbClr val="C00000"/>
                </a:solidFill>
                <a:latin typeface="微软雅黑" panose="020B0503020204020204" pitchFamily="34" charset="-122"/>
                <a:ea typeface="微软雅黑" panose="020B0503020204020204" pitchFamily="34" charset="-122"/>
              </a:rPr>
              <a:t>深度可分离卷积</a:t>
            </a:r>
            <a:r>
              <a:rPr lang="zh-CN" altLang="en-US" sz="2000" b="1" dirty="0">
                <a:solidFill>
                  <a:srgbClr val="002060"/>
                </a:solidFill>
                <a:latin typeface="微软雅黑" panose="020B0503020204020204" pitchFamily="34" charset="-122"/>
                <a:ea typeface="微软雅黑" panose="020B0503020204020204" pitchFamily="34" charset="-122"/>
              </a:rPr>
              <a:t>代替</a:t>
            </a:r>
            <a:r>
              <a:rPr lang="zh-CN" altLang="en-US" sz="2000" dirty="0">
                <a:solidFill>
                  <a:srgbClr val="002060"/>
                </a:solidFill>
                <a:latin typeface="微软雅黑" panose="020B0503020204020204" pitchFamily="34" charset="-122"/>
                <a:ea typeface="微软雅黑" panose="020B0503020204020204" pitchFamily="34" charset="-122"/>
              </a:rPr>
              <a:t>常规卷积：有效减少参数量、运算量 </a:t>
            </a:r>
            <a:endParaRPr lang="en-US" altLang="zh-CN" sz="200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C00000"/>
                </a:solidFill>
                <a:latin typeface="微软雅黑" panose="020B0503020204020204" pitchFamily="34" charset="-122"/>
                <a:ea typeface="微软雅黑" panose="020B0503020204020204" pitchFamily="34" charset="-122"/>
              </a:rPr>
              <a:t>深度卷积</a:t>
            </a:r>
            <a:r>
              <a:rPr lang="zh-CN" altLang="en-US" sz="2000" dirty="0">
                <a:solidFill>
                  <a:srgbClr val="002060"/>
                </a:solidFill>
                <a:latin typeface="微软雅黑" panose="020B0503020204020204" pitchFamily="34" charset="-122"/>
                <a:ea typeface="微软雅黑" panose="020B0503020204020204" pitchFamily="34" charset="-122"/>
              </a:rPr>
              <a:t>负责特征</a:t>
            </a:r>
            <a:r>
              <a:rPr lang="zh-CN" altLang="en-US" sz="2000" dirty="0">
                <a:solidFill>
                  <a:srgbClr val="C00000"/>
                </a:solidFill>
                <a:latin typeface="微软雅黑" panose="020B0503020204020204" pitchFamily="34" charset="-122"/>
                <a:ea typeface="微软雅黑" panose="020B0503020204020204" pitchFamily="34" charset="-122"/>
              </a:rPr>
              <a:t>提取</a:t>
            </a:r>
            <a:r>
              <a:rPr lang="zh-CN" altLang="en-US" sz="2000" dirty="0">
                <a:solidFill>
                  <a:srgbClr val="002060"/>
                </a:solidFill>
                <a:latin typeface="微软雅黑" panose="020B0503020204020204" pitchFamily="34" charset="-122"/>
                <a:ea typeface="微软雅黑" panose="020B0503020204020204" pitchFamily="34" charset="-122"/>
              </a:rPr>
              <a:t>（学习</a:t>
            </a:r>
            <a:r>
              <a:rPr lang="zh-CN" altLang="en-US" sz="2000" dirty="0">
                <a:solidFill>
                  <a:srgbClr val="C00000"/>
                </a:solidFill>
                <a:latin typeface="微软雅黑" panose="020B0503020204020204" pitchFamily="34" charset="-122"/>
                <a:ea typeface="微软雅黑" panose="020B0503020204020204" pitchFamily="34" charset="-122"/>
              </a:rPr>
              <a:t>空间</a:t>
            </a:r>
            <a:r>
              <a:rPr lang="zh-CN" altLang="en-US" sz="2000" dirty="0">
                <a:solidFill>
                  <a:srgbClr val="002060"/>
                </a:solidFill>
                <a:latin typeface="微软雅黑" panose="020B0503020204020204" pitchFamily="34" charset="-122"/>
                <a:ea typeface="微软雅黑" panose="020B0503020204020204" pitchFamily="34" charset="-122"/>
              </a:rPr>
              <a:t>相关性）</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C00000"/>
                </a:solidFill>
                <a:latin typeface="微软雅黑" panose="020B0503020204020204" pitchFamily="34" charset="-122"/>
                <a:ea typeface="微软雅黑" panose="020B0503020204020204" pitchFamily="34" charset="-122"/>
              </a:rPr>
              <a:t>点卷积</a:t>
            </a:r>
            <a:r>
              <a:rPr lang="zh-CN" altLang="en-US" sz="2000" dirty="0">
                <a:solidFill>
                  <a:srgbClr val="002060"/>
                </a:solidFill>
                <a:latin typeface="微软雅黑" panose="020B0503020204020204" pitchFamily="34" charset="-122"/>
                <a:ea typeface="微软雅黑" panose="020B0503020204020204" pitchFamily="34" charset="-122"/>
              </a:rPr>
              <a:t>负责特征</a:t>
            </a:r>
            <a:r>
              <a:rPr lang="zh-CN" altLang="en-US" sz="2000" dirty="0">
                <a:solidFill>
                  <a:srgbClr val="C00000"/>
                </a:solidFill>
                <a:latin typeface="微软雅黑" panose="020B0503020204020204" pitchFamily="34" charset="-122"/>
                <a:ea typeface="微软雅黑" panose="020B0503020204020204" pitchFamily="34" charset="-122"/>
              </a:rPr>
              <a:t>组合</a:t>
            </a:r>
            <a:r>
              <a:rPr lang="zh-CN" altLang="en-US" sz="2000" dirty="0">
                <a:solidFill>
                  <a:srgbClr val="002060"/>
                </a:solidFill>
                <a:latin typeface="微软雅黑" panose="020B0503020204020204" pitchFamily="34" charset="-122"/>
                <a:ea typeface="微软雅黑" panose="020B0503020204020204" pitchFamily="34" charset="-122"/>
              </a:rPr>
              <a:t>（学习</a:t>
            </a:r>
            <a:r>
              <a:rPr lang="zh-CN" altLang="en-US" sz="2000" dirty="0">
                <a:solidFill>
                  <a:srgbClr val="C00000"/>
                </a:solidFill>
                <a:latin typeface="微软雅黑" panose="020B0503020204020204" pitchFamily="34" charset="-122"/>
                <a:ea typeface="微软雅黑" panose="020B0503020204020204" pitchFamily="34" charset="-122"/>
              </a:rPr>
              <a:t>通道</a:t>
            </a:r>
            <a:r>
              <a:rPr lang="zh-CN" altLang="en-US" sz="2000" dirty="0">
                <a:solidFill>
                  <a:srgbClr val="002060"/>
                </a:solidFill>
                <a:latin typeface="微软雅黑" panose="020B0503020204020204" pitchFamily="34" charset="-122"/>
                <a:ea typeface="微软雅黑" panose="020B0503020204020204" pitchFamily="34" charset="-122"/>
              </a:rPr>
              <a:t>相关性）</a:t>
            </a: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堆叠成深度神经网络</a:t>
            </a:r>
            <a:endParaRPr lang="en-US" altLang="zh-CN" sz="2000"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r>
              <a:rPr lang="en-US" altLang="zh-CN" sz="700" b="1" dirty="0">
                <a:solidFill>
                  <a:srgbClr val="002060"/>
                </a:solidFill>
                <a:latin typeface="微软雅黑" panose="020B0503020204020204" pitchFamily="34" charset="-122"/>
                <a:ea typeface="微软雅黑" panose="020B0503020204020204" pitchFamily="34" charset="-122"/>
              </a:rPr>
              <a:t>  </a:t>
            </a:r>
            <a:endParaRPr lang="en-US" altLang="zh-CN" sz="700" b="1"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MobileNet</a:t>
            </a:r>
            <a:r>
              <a:rPr lang="en-US" altLang="zh-CN" sz="2300" b="1" dirty="0">
                <a:solidFill>
                  <a:srgbClr val="002060"/>
                </a:solidFill>
                <a:latin typeface="微软雅黑" panose="020B0503020204020204" pitchFamily="34" charset="-122"/>
                <a:ea typeface="微软雅黑" panose="020B0503020204020204" pitchFamily="34" charset="-122"/>
              </a:rPr>
              <a:t> V2</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在</a:t>
            </a:r>
            <a:r>
              <a:rPr lang="en-US" altLang="zh-CN" sz="2000" b="1" dirty="0" err="1">
                <a:solidFill>
                  <a:srgbClr val="002060"/>
                </a:solidFill>
                <a:latin typeface="微软雅黑" panose="020B0503020204020204" pitchFamily="34" charset="-122"/>
                <a:ea typeface="微软雅黑" panose="020B0503020204020204" pitchFamily="34" charset="-122"/>
              </a:rPr>
              <a:t>MobileNet</a:t>
            </a:r>
            <a:r>
              <a:rPr lang="zh-CN" altLang="en-US" sz="2000" b="1" dirty="0">
                <a:solidFill>
                  <a:srgbClr val="002060"/>
                </a:solidFill>
                <a:latin typeface="微软雅黑" panose="020B0503020204020204" pitchFamily="34" charset="-122"/>
                <a:ea typeface="微软雅黑" panose="020B0503020204020204" pitchFamily="34" charset="-122"/>
              </a:rPr>
              <a:t>基础上，引入</a:t>
            </a:r>
            <a:r>
              <a:rPr lang="en-US" altLang="zh-CN" sz="2000" b="1" dirty="0" err="1">
                <a:solidFill>
                  <a:srgbClr val="002060"/>
                </a:solidFill>
                <a:latin typeface="微软雅黑" panose="020B0503020204020204" pitchFamily="34" charset="-122"/>
                <a:ea typeface="微软雅黑" panose="020B0503020204020204" pitchFamily="34" charset="-122"/>
              </a:rPr>
              <a:t>ResNet</a:t>
            </a:r>
            <a:r>
              <a:rPr lang="zh-CN" altLang="en-US" sz="2000" b="1" dirty="0">
                <a:solidFill>
                  <a:srgbClr val="C00000"/>
                </a:solidFill>
                <a:latin typeface="微软雅黑" panose="020B0503020204020204" pitchFamily="34" charset="-122"/>
                <a:ea typeface="微软雅黑" panose="020B0503020204020204" pitchFamily="34" charset="-122"/>
              </a:rPr>
              <a:t>残差结构</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采用</a:t>
            </a:r>
            <a:r>
              <a:rPr lang="zh-CN" altLang="en-US" sz="2000" dirty="0">
                <a:solidFill>
                  <a:srgbClr val="C00000"/>
                </a:solidFill>
                <a:latin typeface="微软雅黑" panose="020B0503020204020204" pitchFamily="34" charset="-122"/>
                <a:ea typeface="微软雅黑" panose="020B0503020204020204" pitchFamily="34" charset="-122"/>
              </a:rPr>
              <a:t>两边窄中间宽</a:t>
            </a:r>
            <a:r>
              <a:rPr lang="zh-CN" altLang="en-US" sz="2000" dirty="0">
                <a:solidFill>
                  <a:srgbClr val="002060"/>
                </a:solidFill>
                <a:latin typeface="微软雅黑" panose="020B0503020204020204" pitchFamily="34" charset="-122"/>
                <a:ea typeface="微软雅黑" panose="020B0503020204020204" pitchFamily="34" charset="-122"/>
              </a:rPr>
              <a:t>的通道结构</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对高维特征做</a:t>
            </a:r>
            <a:r>
              <a:rPr kumimoji="1" lang="zh-CN" altLang="en-US" sz="2000" kern="0" dirty="0">
                <a:solidFill>
                  <a:srgbClr val="C00000"/>
                </a:solidFill>
                <a:latin typeface="微软雅黑" panose="020B0503020204020204" pitchFamily="34" charset="-122"/>
                <a:ea typeface="微软雅黑" panose="020B0503020204020204" pitchFamily="34" charset="-122"/>
              </a:rPr>
              <a:t>深度卷积</a:t>
            </a:r>
            <a:r>
              <a:rPr kumimoji="1" lang="zh-CN" altLang="en-US" sz="2000" kern="0" dirty="0">
                <a:solidFill>
                  <a:srgbClr val="002060"/>
                </a:solidFill>
                <a:latin typeface="微软雅黑" panose="020B0503020204020204" pitchFamily="34" charset="-122"/>
                <a:ea typeface="微软雅黑" panose="020B0503020204020204" pitchFamily="34" charset="-122"/>
              </a:rPr>
              <a:t>代替常规卷积，可保留信息且不失非线性 </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将最后一个</a:t>
            </a:r>
            <a:r>
              <a:rPr kumimoji="1" lang="en-US" altLang="zh-CN" sz="2000" kern="0" dirty="0" err="1">
                <a:solidFill>
                  <a:srgbClr val="002060"/>
                </a:solidFill>
                <a:latin typeface="微软雅黑" panose="020B0503020204020204" pitchFamily="34" charset="-122"/>
                <a:ea typeface="微软雅黑" panose="020B0503020204020204" pitchFamily="34" charset="-122"/>
              </a:rPr>
              <a:t>ReLU</a:t>
            </a:r>
            <a:r>
              <a:rPr kumimoji="1" lang="zh-CN" altLang="en-US" sz="2000" kern="0" dirty="0">
                <a:solidFill>
                  <a:srgbClr val="002060"/>
                </a:solidFill>
                <a:latin typeface="微软雅黑" panose="020B0503020204020204" pitchFamily="34" charset="-122"/>
                <a:ea typeface="微软雅黑" panose="020B0503020204020204" pitchFamily="34" charset="-122"/>
              </a:rPr>
              <a:t>激活层替换为</a:t>
            </a:r>
            <a:r>
              <a:rPr kumimoji="1" lang="zh-CN" altLang="en-US" sz="2000" kern="0" dirty="0">
                <a:solidFill>
                  <a:srgbClr val="C00000"/>
                </a:solidFill>
                <a:latin typeface="微软雅黑" panose="020B0503020204020204" pitchFamily="34" charset="-122"/>
                <a:ea typeface="微软雅黑" panose="020B0503020204020204" pitchFamily="34" charset="-122"/>
              </a:rPr>
              <a:t>映射层</a:t>
            </a:r>
            <a:r>
              <a:rPr kumimoji="1" lang="zh-CN" altLang="en-US" sz="2000" kern="0" dirty="0">
                <a:solidFill>
                  <a:srgbClr val="002060"/>
                </a:solidFill>
                <a:latin typeface="微软雅黑" panose="020B0503020204020204" pitchFamily="34" charset="-122"/>
                <a:ea typeface="微软雅黑" panose="020B0503020204020204" pitchFamily="34" charset="-122"/>
              </a:rPr>
              <a:t>，特征降维</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3" name="内容占位符 2"/>
          <p:cNvSpPr txBox="1"/>
          <p:nvPr/>
        </p:nvSpPr>
        <p:spPr bwMode="auto">
          <a:xfrm>
            <a:off x="407367" y="980725"/>
            <a:ext cx="5328593" cy="453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Xception</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不同于</a:t>
            </a:r>
            <a:r>
              <a:rPr lang="en-US" altLang="zh-CN" sz="2000" dirty="0" err="1">
                <a:solidFill>
                  <a:srgbClr val="002060"/>
                </a:solidFill>
                <a:latin typeface="微软雅黑" panose="020B0503020204020204" pitchFamily="34" charset="-122"/>
                <a:ea typeface="微软雅黑" panose="020B0503020204020204" pitchFamily="34" charset="-122"/>
              </a:rPr>
              <a:t>MobileNet</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dirty="0" err="1">
                <a:solidFill>
                  <a:srgbClr val="002060"/>
                </a:solidFill>
                <a:latin typeface="微软雅黑" panose="020B0503020204020204" pitchFamily="34" charset="-122"/>
                <a:ea typeface="微软雅黑" panose="020B0503020204020204" pitchFamily="34" charset="-122"/>
              </a:rPr>
              <a:t>Xception</a:t>
            </a:r>
            <a:r>
              <a:rPr lang="zh-CN" altLang="en-US" sz="2000" dirty="0">
                <a:solidFill>
                  <a:srgbClr val="002060"/>
                </a:solidFill>
                <a:latin typeface="微软雅黑" panose="020B0503020204020204" pitchFamily="34" charset="-122"/>
                <a:ea typeface="微软雅黑" panose="020B0503020204020204" pitchFamily="34" charset="-122"/>
              </a:rPr>
              <a:t>先</a:t>
            </a:r>
            <a:r>
              <a:rPr lang="zh-CN" altLang="en-US" sz="2000" dirty="0">
                <a:solidFill>
                  <a:srgbClr val="C00000"/>
                </a:solidFill>
                <a:latin typeface="微软雅黑" panose="020B0503020204020204" pitchFamily="34" charset="-122"/>
                <a:ea typeface="微软雅黑" panose="020B0503020204020204" pitchFamily="34" charset="-122"/>
              </a:rPr>
              <a:t>逐点卷积    </a:t>
            </a:r>
            <a:r>
              <a:rPr lang="zh-CN" altLang="en-US" sz="2000" dirty="0">
                <a:solidFill>
                  <a:srgbClr val="002060"/>
                </a:solidFill>
                <a:latin typeface="微软雅黑" panose="020B0503020204020204" pitchFamily="34" charset="-122"/>
                <a:ea typeface="微软雅黑" panose="020B0503020204020204" pitchFamily="34" charset="-122"/>
              </a:rPr>
              <a:t>再</a:t>
            </a:r>
            <a:r>
              <a:rPr lang="zh-CN" altLang="en-US" sz="2000" dirty="0">
                <a:solidFill>
                  <a:srgbClr val="C00000"/>
                </a:solidFill>
                <a:latin typeface="微软雅黑" panose="020B0503020204020204" pitchFamily="34" charset="-122"/>
                <a:ea typeface="微软雅黑" panose="020B0503020204020204" pitchFamily="34" charset="-122"/>
              </a:rPr>
              <a:t>分组卷积</a:t>
            </a:r>
            <a:endParaRPr lang="en-US" altLang="zh-CN" sz="200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不同于</a:t>
            </a:r>
            <a:r>
              <a:rPr lang="en-US" altLang="zh-CN" sz="2000" dirty="0" err="1">
                <a:solidFill>
                  <a:srgbClr val="002060"/>
                </a:solidFill>
                <a:latin typeface="微软雅黑" panose="020B0503020204020204" pitchFamily="34" charset="-122"/>
                <a:ea typeface="微软雅黑" panose="020B0503020204020204" pitchFamily="34" charset="-122"/>
              </a:rPr>
              <a:t>MobileNet</a:t>
            </a:r>
            <a:r>
              <a:rPr lang="zh-CN" altLang="en-US" sz="2000" dirty="0">
                <a:solidFill>
                  <a:srgbClr val="002060"/>
                </a:solidFill>
                <a:latin typeface="微软雅黑" panose="020B0503020204020204" pitchFamily="34" charset="-122"/>
                <a:ea typeface="微软雅黑" panose="020B0503020204020204" pitchFamily="34" charset="-122"/>
              </a:rPr>
              <a:t>， </a:t>
            </a:r>
            <a:r>
              <a:rPr lang="en-US" altLang="zh-CN" sz="2000" dirty="0" err="1">
                <a:solidFill>
                  <a:srgbClr val="002060"/>
                </a:solidFill>
                <a:latin typeface="微软雅黑" panose="020B0503020204020204" pitchFamily="34" charset="-122"/>
                <a:ea typeface="微软雅黑" panose="020B0503020204020204" pitchFamily="34" charset="-122"/>
              </a:rPr>
              <a:t>Xception</a:t>
            </a:r>
            <a:r>
              <a:rPr lang="zh-CN" altLang="en-US" sz="2000" dirty="0">
                <a:solidFill>
                  <a:srgbClr val="002060"/>
                </a:solidFill>
                <a:latin typeface="微软雅黑" panose="020B0503020204020204" pitchFamily="34" charset="-122"/>
                <a:ea typeface="微软雅黑" panose="020B0503020204020204" pitchFamily="34" charset="-122"/>
              </a:rPr>
              <a:t>在逐点卷积、分组卷积中</a:t>
            </a:r>
            <a:r>
              <a:rPr lang="zh-CN" altLang="en-US" sz="2000" dirty="0">
                <a:solidFill>
                  <a:srgbClr val="C00000"/>
                </a:solidFill>
                <a:latin typeface="微软雅黑" panose="020B0503020204020204" pitchFamily="34" charset="-122"/>
                <a:ea typeface="微软雅黑" panose="020B0503020204020204" pitchFamily="34" charset="-122"/>
              </a:rPr>
              <a:t>未使用激活函数</a:t>
            </a:r>
            <a:r>
              <a:rPr lang="zh-CN" altLang="en-US" sz="2000" dirty="0">
                <a:solidFill>
                  <a:srgbClr val="002060"/>
                </a:solidFill>
                <a:latin typeface="微软雅黑" panose="020B0503020204020204" pitchFamily="34" charset="-122"/>
                <a:ea typeface="微软雅黑" panose="020B0503020204020204" pitchFamily="34" charset="-122"/>
              </a:rPr>
              <a:t>，实验证明这能有效加快训练收敛速度，提升网络性能 </a:t>
            </a:r>
            <a:endParaRPr lang="en-US" altLang="zh-CN" sz="2000"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C0000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TW" altLang="en-US" sz="2000" dirty="0">
                <a:solidFill>
                  <a:srgbClr val="002060"/>
                </a:solidFill>
                <a:latin typeface="微软雅黑" panose="020B0503020204020204" pitchFamily="34" charset="-122"/>
                <a:ea typeface="微软雅黑" panose="020B0503020204020204" pitchFamily="34" charset="-122"/>
              </a:rPr>
              <a:t>将残差网络中的卷积层换成</a:t>
            </a:r>
            <a:r>
              <a:rPr lang="en-US" altLang="zh-CN" sz="2000" dirty="0" err="1">
                <a:solidFill>
                  <a:srgbClr val="002060"/>
                </a:solidFill>
                <a:latin typeface="微软雅黑" panose="020B0503020204020204" pitchFamily="34" charset="-122"/>
                <a:ea typeface="微软雅黑" panose="020B0503020204020204" pitchFamily="34" charset="-122"/>
              </a:rPr>
              <a:t>Xception</a:t>
            </a:r>
            <a:r>
              <a:rPr lang="en-US" altLang="zh-CN" sz="2000" dirty="0">
                <a:solidFill>
                  <a:srgbClr val="002060"/>
                </a:solidFill>
                <a:latin typeface="微软雅黑" panose="020B0503020204020204" pitchFamily="34" charset="-122"/>
                <a:ea typeface="微软雅黑" panose="020B0503020204020204" pitchFamily="34" charset="-122"/>
              </a:rPr>
              <a:t> </a:t>
            </a:r>
            <a:r>
              <a:rPr lang="zh-TW" altLang="en-US" sz="2000" dirty="0">
                <a:solidFill>
                  <a:srgbClr val="002060"/>
                </a:solidFill>
                <a:latin typeface="微软雅黑" panose="020B0503020204020204" pitchFamily="34" charset="-122"/>
                <a:ea typeface="微软雅黑" panose="020B0503020204020204" pitchFamily="34" charset="-122"/>
              </a:rPr>
              <a:t>模块</a:t>
            </a:r>
            <a:r>
              <a:rPr lang="zh-CN" altLang="en-US" sz="2000" dirty="0">
                <a:solidFill>
                  <a:srgbClr val="002060"/>
                </a:solidFill>
                <a:latin typeface="微软雅黑" panose="020B0503020204020204" pitchFamily="34" charset="-122"/>
                <a:ea typeface="微软雅黑" panose="020B0503020204020204" pitchFamily="34" charset="-122"/>
              </a:rPr>
              <a:t>，构建</a:t>
            </a:r>
            <a:r>
              <a:rPr lang="en-US" altLang="zh-CN" sz="2000" dirty="0" err="1">
                <a:solidFill>
                  <a:srgbClr val="002060"/>
                </a:solidFill>
                <a:latin typeface="微软雅黑" panose="020B0503020204020204" pitchFamily="34" charset="-122"/>
                <a:ea typeface="微软雅黑" panose="020B0503020204020204" pitchFamily="34" charset="-122"/>
              </a:rPr>
              <a:t>Xception</a:t>
            </a:r>
            <a:r>
              <a:rPr lang="zh-TW" altLang="en-US" sz="2000" dirty="0">
                <a:solidFill>
                  <a:srgbClr val="002060"/>
                </a:solidFill>
                <a:latin typeface="微软雅黑" panose="020B0503020204020204" pitchFamily="34" charset="-122"/>
                <a:ea typeface="微软雅黑" panose="020B0503020204020204" pitchFamily="34" charset="-122"/>
              </a:rPr>
              <a:t>网络</a:t>
            </a:r>
            <a:endParaRPr kumimoji="1" lang="zh-CN" altLang="en-US" sz="2000" kern="0" dirty="0">
              <a:solidFill>
                <a:srgbClr val="002060"/>
              </a:solidFill>
              <a:latin typeface="微软雅黑" panose="020B0503020204020204" pitchFamily="34" charset="-122"/>
              <a:ea typeface="微软雅黑" panose="020B0503020204020204" pitchFamily="34" charset="-122"/>
            </a:endParaRPr>
          </a:p>
        </p:txBody>
      </p:sp>
      <p:pic>
        <p:nvPicPr>
          <p:cNvPr id="4" name="图片 1"/>
          <p:cNvPicPr>
            <a:picLocks noChangeAspect="1"/>
          </p:cNvPicPr>
          <p:nvPr/>
        </p:nvPicPr>
        <p:blipFill>
          <a:blip r:embed="rId1"/>
          <a:stretch>
            <a:fillRect/>
          </a:stretch>
        </p:blipFill>
        <p:spPr>
          <a:xfrm>
            <a:off x="6044952" y="1160759"/>
            <a:ext cx="5739681" cy="4536481"/>
          </a:xfrm>
          <a:prstGeom prst="rect">
            <a:avLst/>
          </a:prstGeom>
        </p:spPr>
      </p:pic>
      <p:sp>
        <p:nvSpPr>
          <p:cNvPr id="6" name="矩形 7"/>
          <p:cNvSpPr/>
          <p:nvPr/>
        </p:nvSpPr>
        <p:spPr>
          <a:xfrm>
            <a:off x="7993436" y="5912689"/>
            <a:ext cx="1846980" cy="400110"/>
          </a:xfrm>
          <a:prstGeom prst="rect">
            <a:avLst/>
          </a:prstGeom>
        </p:spPr>
        <p:txBody>
          <a:bodyPr wrap="none">
            <a:spAutoFit/>
          </a:bodyPr>
          <a:lstStyle/>
          <a:p>
            <a:r>
              <a:rPr lang="en-US" altLang="zh-CN" sz="2000" b="1" dirty="0" err="1">
                <a:solidFill>
                  <a:srgbClr val="002060"/>
                </a:solidFill>
                <a:latin typeface="微软雅黑" panose="020B0503020204020204" pitchFamily="34" charset="-122"/>
                <a:ea typeface="微软雅黑" panose="020B0503020204020204" pitchFamily="34" charset="-122"/>
              </a:rPr>
              <a:t>Xception</a:t>
            </a:r>
            <a:r>
              <a:rPr lang="zh-CN" altLang="en-US" sz="2000" b="1" dirty="0">
                <a:solidFill>
                  <a:srgbClr val="002060"/>
                </a:solidFill>
                <a:latin typeface="微软雅黑" panose="020B0503020204020204" pitchFamily="34" charset="-122"/>
                <a:ea typeface="微软雅黑" panose="020B0503020204020204" pitchFamily="34" charset="-122"/>
              </a:rPr>
              <a:t>模块</a:t>
            </a:r>
            <a:endParaRPr lang="zh-CN" altLang="en-US" sz="2000" dirty="0"/>
          </a:p>
        </p:txBody>
      </p:sp>
      <p:cxnSp>
        <p:nvCxnSpPr>
          <p:cNvPr id="9" name="Straight Connector 8"/>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Francois Chollet. “</a:t>
            </a:r>
            <a:r>
              <a:rPr lang="en-US" altLang="zh-CN" sz="1100" dirty="0" err="1">
                <a:solidFill>
                  <a:srgbClr val="5F6368"/>
                </a:solidFill>
                <a:latin typeface="Arial" panose="020B0604020202020204" pitchFamily="34" charset="0"/>
              </a:rPr>
              <a:t>Xception</a:t>
            </a:r>
            <a:r>
              <a:rPr lang="en-US" altLang="zh-CN" sz="1100" dirty="0">
                <a:solidFill>
                  <a:srgbClr val="5F6368"/>
                </a:solidFill>
                <a:latin typeface="Arial" panose="020B0604020202020204" pitchFamily="34" charset="0"/>
              </a:rPr>
              <a:t>: Deep Learning with </a:t>
            </a:r>
            <a:r>
              <a:rPr lang="en-US" altLang="zh-CN" sz="1100" dirty="0" err="1">
                <a:solidFill>
                  <a:srgbClr val="5F6368"/>
                </a:solidFill>
                <a:latin typeface="Arial" panose="020B0604020202020204" pitchFamily="34" charset="0"/>
              </a:rPr>
              <a:t>Depthwise</a:t>
            </a:r>
            <a:r>
              <a:rPr lang="en-US" altLang="zh-CN" sz="1100" dirty="0">
                <a:solidFill>
                  <a:srgbClr val="5F6368"/>
                </a:solidFill>
                <a:latin typeface="Arial" panose="020B0604020202020204" pitchFamily="34" charset="0"/>
              </a:rPr>
              <a:t> Separable Convolutions”. CVPR, 2017.</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16081" y="1439762"/>
            <a:ext cx="5184575" cy="45815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5" name="矩形 4"/>
          <p:cNvSpPr/>
          <p:nvPr/>
        </p:nvSpPr>
        <p:spPr>
          <a:xfrm>
            <a:off x="7427122" y="5765194"/>
            <a:ext cx="3962495" cy="400110"/>
          </a:xfrm>
          <a:prstGeom prst="rect">
            <a:avLst/>
          </a:prstGeom>
        </p:spPr>
        <p:txBody>
          <a:bodyPr wrap="none">
            <a:spAutoFit/>
          </a:bodyPr>
          <a:lstStyle/>
          <a:p>
            <a:r>
              <a:rPr lang="en-US" altLang="zh-CN" sz="2000" b="1" dirty="0" err="1">
                <a:solidFill>
                  <a:srgbClr val="002060"/>
                </a:solidFill>
                <a:latin typeface="微软雅黑" panose="020B0503020204020204" pitchFamily="34" charset="-122"/>
                <a:ea typeface="微软雅黑" panose="020B0503020204020204" pitchFamily="34" charset="-122"/>
              </a:rPr>
              <a:t>ShuffleNet</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核心思想：通道混洗</a:t>
            </a:r>
            <a:endParaRPr lang="zh-CN" altLang="en-US" sz="2000" dirty="0"/>
          </a:p>
        </p:txBody>
      </p:sp>
      <p:sp>
        <p:nvSpPr>
          <p:cNvPr id="8" name="矩形: 圆角 7"/>
          <p:cNvSpPr/>
          <p:nvPr/>
        </p:nvSpPr>
        <p:spPr bwMode="auto">
          <a:xfrm>
            <a:off x="6563027" y="1340768"/>
            <a:ext cx="5332062" cy="5040560"/>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内容占位符 2"/>
          <p:cNvSpPr txBox="1"/>
          <p:nvPr/>
        </p:nvSpPr>
        <p:spPr bwMode="auto">
          <a:xfrm>
            <a:off x="407368" y="980726"/>
            <a:ext cx="6264696" cy="532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ShuffleNet</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先做</a:t>
            </a:r>
            <a:r>
              <a:rPr lang="zh-CN" altLang="en-US" sz="2000" b="1" dirty="0">
                <a:solidFill>
                  <a:srgbClr val="C00000"/>
                </a:solidFill>
                <a:latin typeface="微软雅黑" panose="020B0503020204020204" pitchFamily="34" charset="-122"/>
                <a:ea typeface="微软雅黑" panose="020B0503020204020204" pitchFamily="34" charset="-122"/>
              </a:rPr>
              <a:t>组卷积</a:t>
            </a:r>
            <a:r>
              <a:rPr lang="zh-CN" altLang="en-US" sz="2000" b="1" dirty="0">
                <a:solidFill>
                  <a:srgbClr val="002060"/>
                </a:solidFill>
                <a:latin typeface="微软雅黑" panose="020B0503020204020204" pitchFamily="34" charset="-122"/>
                <a:ea typeface="微软雅黑" panose="020B0503020204020204" pitchFamily="34" charset="-122"/>
              </a:rPr>
              <a:t>，提取特征图</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b="1" dirty="0">
                <a:solidFill>
                  <a:srgbClr val="C00000"/>
                </a:solidFill>
                <a:latin typeface="微软雅黑" panose="020B0503020204020204" pitchFamily="34" charset="-122"/>
                <a:ea typeface="微软雅黑" panose="020B0503020204020204" pitchFamily="34" charset="-122"/>
              </a:rPr>
              <a:t>随机均匀打乱</a:t>
            </a:r>
            <a:r>
              <a:rPr lang="zh-CN" altLang="en-US" sz="2000" b="1" dirty="0">
                <a:solidFill>
                  <a:srgbClr val="002060"/>
                </a:solidFill>
                <a:latin typeface="微软雅黑" panose="020B0503020204020204" pitchFamily="34" charset="-122"/>
                <a:ea typeface="微软雅黑" panose="020B0503020204020204" pitchFamily="34" charset="-122"/>
              </a:rPr>
              <a:t>各通道上的特征图，再做组卷积</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196850" indent="0">
              <a:buClr>
                <a:srgbClr val="002060"/>
              </a:buClr>
              <a:buNone/>
            </a:pPr>
            <a:r>
              <a:rPr lang="zh-CN" altLang="en-US" sz="2000" b="1" dirty="0">
                <a:solidFill>
                  <a:srgbClr val="002060"/>
                </a:solidFill>
                <a:latin typeface="微软雅黑" panose="020B0503020204020204" pitchFamily="34" charset="-122"/>
                <a:ea typeface="微软雅黑" panose="020B0503020204020204" pitchFamily="34" charset="-122"/>
              </a:rPr>
              <a:t> </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通道混洗实现了跨组信息流动</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在</a:t>
            </a:r>
            <a:r>
              <a:rPr lang="en-US" altLang="zh-CN" sz="2000" b="1" dirty="0">
                <a:solidFill>
                  <a:srgbClr val="002060"/>
                </a:solidFill>
                <a:latin typeface="微软雅黑" panose="020B0503020204020204" pitchFamily="34" charset="-122"/>
                <a:ea typeface="微软雅黑" panose="020B0503020204020204" pitchFamily="34" charset="-122"/>
              </a:rPr>
              <a:t>ImageNet</a:t>
            </a:r>
            <a:r>
              <a:rPr lang="zh-CN" altLang="en-US" sz="2000" b="1" dirty="0">
                <a:solidFill>
                  <a:srgbClr val="002060"/>
                </a:solidFill>
                <a:latin typeface="微软雅黑" panose="020B0503020204020204" pitchFamily="34" charset="-122"/>
                <a:ea typeface="微软雅黑" panose="020B0503020204020204" pitchFamily="34" charset="-122"/>
              </a:rPr>
              <a:t>竞赛、</a:t>
            </a:r>
            <a:r>
              <a:rPr lang="en-US" altLang="zh-CN" sz="2000" b="1" dirty="0">
                <a:solidFill>
                  <a:srgbClr val="002060"/>
                </a:solidFill>
                <a:latin typeface="微软雅黑" panose="020B0503020204020204" pitchFamily="34" charset="-122"/>
                <a:ea typeface="微软雅黑" panose="020B0503020204020204" pitchFamily="34" charset="-122"/>
              </a:rPr>
              <a:t>MS COCO</a:t>
            </a:r>
            <a:r>
              <a:rPr lang="zh-CN" altLang="en-US" sz="2000" b="1" dirty="0">
                <a:solidFill>
                  <a:srgbClr val="002060"/>
                </a:solidFill>
                <a:latin typeface="微软雅黑" panose="020B0503020204020204" pitchFamily="34" charset="-122"/>
                <a:ea typeface="微软雅黑" panose="020B0503020204020204" pitchFamily="34" charset="-122"/>
              </a:rPr>
              <a:t>竞赛中性能优于其他移动端先进网络</a:t>
            </a:r>
            <a:endParaRPr lang="zh-CN" altLang="en-US" sz="20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flipH="1">
            <a:off x="8691189" y="1475492"/>
            <a:ext cx="1223221"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不同通道</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flipH="1">
            <a:off x="6737543" y="1835532"/>
            <a:ext cx="1152128"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输入特征</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flipH="1">
            <a:off x="6737543" y="2508573"/>
            <a:ext cx="1152128"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组卷积</a:t>
            </a:r>
            <a:r>
              <a:rPr lang="en-US" altLang="zh-CN" sz="1800" b="1" dirty="0">
                <a:solidFill>
                  <a:srgbClr val="002060"/>
                </a:solidFill>
                <a:latin typeface="微软雅黑" panose="020B0503020204020204" pitchFamily="34" charset="-122"/>
                <a:ea typeface="微软雅黑" panose="020B0503020204020204" pitchFamily="34" charset="-122"/>
              </a:rPr>
              <a:t>1</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2" name="TextBox 11"/>
          <p:cNvSpPr txBox="1"/>
          <p:nvPr/>
        </p:nvSpPr>
        <p:spPr bwMode="auto">
          <a:xfrm flipH="1">
            <a:off x="6737543" y="4498667"/>
            <a:ext cx="1152128"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组卷积</a:t>
            </a:r>
            <a:r>
              <a:rPr lang="en-US" altLang="zh-CN" sz="1800" b="1" dirty="0">
                <a:solidFill>
                  <a:srgbClr val="002060"/>
                </a:solidFill>
                <a:latin typeface="微软雅黑" panose="020B0503020204020204" pitchFamily="34" charset="-122"/>
                <a:ea typeface="微软雅黑" panose="020B0503020204020204" pitchFamily="34" charset="-122"/>
              </a:rPr>
              <a:t>2</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flipH="1">
            <a:off x="6746131" y="3491716"/>
            <a:ext cx="1152128"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输出特征</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flipH="1">
            <a:off x="6746131" y="5003884"/>
            <a:ext cx="1152128" cy="369332"/>
          </a:xfrm>
          <a:prstGeom prst="rect">
            <a:avLst/>
          </a:prstGeom>
          <a:solidFill>
            <a:schemeClr val="bg1"/>
          </a:solid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输出特征</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7" name="Rectangle 16"/>
          <p:cNvSpPr/>
          <p:nvPr/>
        </p:nvSpPr>
        <p:spPr bwMode="auto">
          <a:xfrm>
            <a:off x="10955514" y="3933056"/>
            <a:ext cx="720080" cy="400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bwMode="auto">
          <a:xfrm flipH="1">
            <a:off x="10754568" y="3959189"/>
            <a:ext cx="1152128" cy="369332"/>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Cambria Math" panose="02040503050406030204" pitchFamily="18" charset="0"/>
                <a:ea typeface="微软雅黑" panose="020B0503020204020204" pitchFamily="34" charset="-122"/>
              </a:rPr>
              <a:t>通道混洗</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cxnSp>
        <p:nvCxnSpPr>
          <p:cNvPr id="18" name="Straight Connector 17"/>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X Zhang et al. “</a:t>
            </a:r>
            <a:r>
              <a:rPr lang="en-US" altLang="zh-CN" sz="1100" dirty="0" err="1">
                <a:solidFill>
                  <a:srgbClr val="5F6368"/>
                </a:solidFill>
                <a:latin typeface="Arial" panose="020B0604020202020204" pitchFamily="34" charset="0"/>
              </a:rPr>
              <a:t>ShuffleNet</a:t>
            </a:r>
            <a:r>
              <a:rPr lang="en-US" altLang="zh-CN" sz="1100" dirty="0">
                <a:solidFill>
                  <a:srgbClr val="5F6368"/>
                </a:solidFill>
                <a:latin typeface="Arial" panose="020B0604020202020204" pitchFamily="34" charset="0"/>
              </a:rPr>
              <a:t>: An Extremely Efficient Convolutional Neural Network for Mobile Devices”. CVPR, 2018.</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pic>
        <p:nvPicPr>
          <p:cNvPr id="6" name="图片 5"/>
          <p:cNvPicPr>
            <a:picLocks noChangeAspect="1"/>
          </p:cNvPicPr>
          <p:nvPr/>
        </p:nvPicPr>
        <p:blipFill rotWithShape="1">
          <a:blip r:embed="rId1"/>
          <a:srcRect r="53945" b="6940"/>
          <a:stretch>
            <a:fillRect/>
          </a:stretch>
        </p:blipFill>
        <p:spPr>
          <a:xfrm>
            <a:off x="1217458" y="1078509"/>
            <a:ext cx="3888432" cy="4591773"/>
          </a:xfrm>
          <a:prstGeom prst="rect">
            <a:avLst/>
          </a:prstGeom>
        </p:spPr>
      </p:pic>
      <p:sp>
        <p:nvSpPr>
          <p:cNvPr id="9" name="矩形 8"/>
          <p:cNvSpPr/>
          <p:nvPr/>
        </p:nvSpPr>
        <p:spPr>
          <a:xfrm>
            <a:off x="1717489" y="5894390"/>
            <a:ext cx="2896947" cy="400110"/>
          </a:xfrm>
          <a:prstGeom prst="rect">
            <a:avLst/>
          </a:prstGeom>
        </p:spPr>
        <p:txBody>
          <a:bodyPr wrap="none">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）输入特征尺寸不变</a:t>
            </a:r>
            <a:endParaRPr lang="zh-CN" altLang="en-US" sz="2000" dirty="0"/>
          </a:p>
        </p:txBody>
      </p:sp>
      <p:sp>
        <p:nvSpPr>
          <p:cNvPr id="10" name="矩形 9"/>
          <p:cNvSpPr/>
          <p:nvPr/>
        </p:nvSpPr>
        <p:spPr>
          <a:xfrm>
            <a:off x="7032105" y="5877272"/>
            <a:ext cx="2920992" cy="400110"/>
          </a:xfrm>
          <a:prstGeom prst="rect">
            <a:avLst/>
          </a:prstGeom>
        </p:spPr>
        <p:txBody>
          <a:bodyPr wrap="none">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b</a:t>
            </a:r>
            <a:r>
              <a:rPr lang="zh-CN" altLang="en-US" sz="2000" b="1" dirty="0">
                <a:solidFill>
                  <a:srgbClr val="002060"/>
                </a:solidFill>
                <a:latin typeface="微软雅黑" panose="020B0503020204020204" pitchFamily="34" charset="-122"/>
                <a:ea typeface="微软雅黑" panose="020B0503020204020204" pitchFamily="34" charset="-122"/>
              </a:rPr>
              <a:t>）输入特征尺寸缩小</a:t>
            </a:r>
            <a:endParaRPr lang="zh-CN" altLang="en-US" sz="2000" dirty="0"/>
          </a:p>
        </p:txBody>
      </p:sp>
      <p:sp>
        <p:nvSpPr>
          <p:cNvPr id="11" name="矩形 10"/>
          <p:cNvSpPr/>
          <p:nvPr/>
        </p:nvSpPr>
        <p:spPr>
          <a:xfrm>
            <a:off x="4645431" y="6325069"/>
            <a:ext cx="2475101" cy="461665"/>
          </a:xfrm>
          <a:prstGeom prst="rect">
            <a:avLst/>
          </a:prstGeom>
        </p:spPr>
        <p:txBody>
          <a:bodyPr wrap="none">
            <a:spAutoFit/>
          </a:bodyPr>
          <a:lstStyle/>
          <a:p>
            <a:r>
              <a:rPr lang="en-US" altLang="zh-CN" b="1" dirty="0" err="1">
                <a:solidFill>
                  <a:srgbClr val="002060"/>
                </a:solidFill>
                <a:latin typeface="微软雅黑" panose="020B0503020204020204" pitchFamily="34" charset="-122"/>
                <a:ea typeface="微软雅黑" panose="020B0503020204020204" pitchFamily="34" charset="-122"/>
              </a:rPr>
              <a:t>ShuffleNet</a:t>
            </a:r>
            <a:r>
              <a:rPr lang="zh-CN" altLang="en-US" b="1" dirty="0">
                <a:solidFill>
                  <a:srgbClr val="002060"/>
                </a:solidFill>
                <a:latin typeface="微软雅黑" panose="020B0503020204020204" pitchFamily="34" charset="-122"/>
                <a:ea typeface="微软雅黑" panose="020B0503020204020204" pitchFamily="34" charset="-122"/>
              </a:rPr>
              <a:t>结构</a:t>
            </a:r>
            <a:endParaRPr lang="zh-CN" altLang="en-US" dirty="0"/>
          </a:p>
        </p:txBody>
      </p:sp>
      <p:sp>
        <p:nvSpPr>
          <p:cNvPr id="12" name="矩形: 圆角 11"/>
          <p:cNvSpPr/>
          <p:nvPr/>
        </p:nvSpPr>
        <p:spPr bwMode="auto">
          <a:xfrm>
            <a:off x="983432" y="1052736"/>
            <a:ext cx="4459836" cy="4680519"/>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圆角 12"/>
          <p:cNvSpPr/>
          <p:nvPr/>
        </p:nvSpPr>
        <p:spPr bwMode="auto">
          <a:xfrm>
            <a:off x="6384033" y="1052736"/>
            <a:ext cx="4608511" cy="4680519"/>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rotWithShape="1">
          <a:blip r:embed="rId1"/>
          <a:srcRect l="50107" b="6940"/>
          <a:stretch>
            <a:fillRect/>
          </a:stretch>
        </p:blipFill>
        <p:spPr>
          <a:xfrm>
            <a:off x="6618059" y="1097108"/>
            <a:ext cx="4212468" cy="4591773"/>
          </a:xfrm>
          <a:prstGeom prst="rect">
            <a:avLst/>
          </a:prstGeom>
        </p:spPr>
      </p:pic>
      <p:sp>
        <p:nvSpPr>
          <p:cNvPr id="2" name="Rectangle 1"/>
          <p:cNvSpPr/>
          <p:nvPr/>
        </p:nvSpPr>
        <p:spPr bwMode="auto">
          <a:xfrm>
            <a:off x="6456040" y="2348880"/>
            <a:ext cx="1512166" cy="792088"/>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 name="Rectangle 2"/>
          <p:cNvSpPr/>
          <p:nvPr/>
        </p:nvSpPr>
        <p:spPr bwMode="auto">
          <a:xfrm>
            <a:off x="9399370" y="2986268"/>
            <a:ext cx="1431157" cy="586748"/>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mc:AlternateContent xmlns:mc="http://schemas.openxmlformats.org/markup-compatibility/2006">
        <mc:Choice xmlns:a14="http://schemas.microsoft.com/office/drawing/2010/main" Requires="a14">
          <p:sp>
            <p:nvSpPr>
              <p:cNvPr id="5" name="矩形 4"/>
              <p:cNvSpPr/>
              <p:nvPr/>
            </p:nvSpPr>
            <p:spPr>
              <a:xfrm>
                <a:off x="263352" y="1052736"/>
                <a:ext cx="11458932" cy="5472267"/>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基于</a:t>
                </a:r>
                <a:r>
                  <a:rPr lang="en-US" altLang="zh-CN" b="1" dirty="0" err="1">
                    <a:solidFill>
                      <a:srgbClr val="002060"/>
                    </a:solidFill>
                    <a:latin typeface="微软雅黑" panose="020B0503020204020204" pitchFamily="34" charset="-122"/>
                    <a:ea typeface="微软雅黑" panose="020B0503020204020204" pitchFamily="34" charset="-122"/>
                  </a:rPr>
                  <a:t>ShuffleNet</a:t>
                </a:r>
                <a:r>
                  <a:rPr lang="zh-CN" altLang="en-US" b="1" dirty="0">
                    <a:solidFill>
                      <a:srgbClr val="002060"/>
                    </a:solidFill>
                    <a:latin typeface="微软雅黑" panose="020B0503020204020204" pitchFamily="34" charset="-122"/>
                    <a:ea typeface="微软雅黑" panose="020B0503020204020204" pitchFamily="34" charset="-122"/>
                  </a:rPr>
                  <a:t>，相关研究提出</a:t>
                </a:r>
                <a:r>
                  <a:rPr lang="zh-CN" altLang="en-US" b="1" dirty="0">
                    <a:solidFill>
                      <a:srgbClr val="FF0000"/>
                    </a:solidFill>
                    <a:latin typeface="微软雅黑" panose="020B0503020204020204" pitchFamily="34" charset="-122"/>
                    <a:ea typeface="微软雅黑" panose="020B0503020204020204" pitchFamily="34" charset="-122"/>
                  </a:rPr>
                  <a:t>轻量化网络</a:t>
                </a:r>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solidFill>
                      <a:srgbClr val="FF0000"/>
                    </a:solidFill>
                    <a:latin typeface="微软雅黑" panose="020B0503020204020204" pitchFamily="34" charset="-122"/>
                    <a:ea typeface="微软雅黑" panose="020B0503020204020204" pitchFamily="34" charset="-122"/>
                  </a:rPr>
                  <a:t>条实用指导原则</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1</a:t>
                </a:r>
                <a:r>
                  <a:rPr lang="zh-CN" altLang="en-US"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尽量使用和输入特征通道数相同的卷积核个数来最小化内存使用量</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以点卷积为例，假设输入特征尺寸为</a:t>
                </a:r>
                <a14:m>
                  <m:oMath xmlns:m="http://schemas.openxmlformats.org/officeDocument/2006/math">
                    <m:r>
                      <a:rPr lang="en-US" altLang="zh-CN" b="1" i="1" smtClean="0">
                        <a:solidFill>
                          <a:srgbClr val="002060"/>
                        </a:solidFill>
                        <a:latin typeface="Cambria Math" panose="02040503050406030204" pitchFamily="18" charset="0"/>
                        <a:ea typeface="微软雅黑" panose="020B0503020204020204" pitchFamily="34" charset="-122"/>
                      </a:rPr>
                      <m:t>𝒉</m:t>
                    </m:r>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smtClean="0">
                        <a:solidFill>
                          <a:srgbClr val="002060"/>
                        </a:solidFill>
                        <a:latin typeface="Cambria Math" panose="02040503050406030204" pitchFamily="18" charset="0"/>
                        <a:ea typeface="Cambria Math" panose="02040503050406030204" pitchFamily="18" charset="0"/>
                      </a:rPr>
                      <m:t>𝒘</m:t>
                    </m:r>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Cambria Math" panose="02040503050406030204" pitchFamily="18" charset="0"/>
                          </a:rPr>
                        </m:ctrlPr>
                      </m:sSubPr>
                      <m:e>
                        <m:r>
                          <a:rPr lang="en-US" altLang="zh-CN" b="1" i="1" smtClean="0">
                            <a:solidFill>
                              <a:srgbClr val="002060"/>
                            </a:solidFill>
                            <a:latin typeface="Cambria Math" panose="02040503050406030204" pitchFamily="18" charset="0"/>
                            <a:ea typeface="Cambria Math" panose="02040503050406030204" pitchFamily="18" charset="0"/>
                          </a:rPr>
                          <m:t>𝒄</m:t>
                        </m:r>
                      </m:e>
                      <m:sub>
                        <m:r>
                          <a:rPr lang="en-US" altLang="zh-CN" b="1" i="1" smtClean="0">
                            <a:solidFill>
                              <a:srgbClr val="002060"/>
                            </a:solidFill>
                            <a:latin typeface="Cambria Math" panose="02040503050406030204" pitchFamily="18" charset="0"/>
                            <a:ea typeface="Cambria Math" panose="02040503050406030204" pitchFamily="18" charset="0"/>
                          </a:rPr>
                          <m:t>𝒊𝒏</m:t>
                        </m:r>
                      </m:sub>
                    </m:sSub>
                    <m:r>
                      <a:rPr lang="zh-CN" altLang="en-US" b="1" i="1">
                        <a:solidFill>
                          <a:srgbClr val="002060"/>
                        </a:solidFill>
                        <a:latin typeface="Cambria Math" panose="02040503050406030204" pitchFamily="18" charset="0"/>
                        <a:ea typeface="Cambria Math" panose="02040503050406030204" pitchFamily="18" charset="0"/>
                      </a:rPr>
                      <m:t>，</m:t>
                    </m:r>
                  </m:oMath>
                </a14:m>
                <a:r>
                  <a:rPr lang="zh-CN" altLang="en-US" b="1" dirty="0">
                    <a:solidFill>
                      <a:srgbClr val="002060"/>
                    </a:solidFill>
                    <a:latin typeface="微软雅黑" panose="020B0503020204020204" pitchFamily="34" charset="-122"/>
                    <a:ea typeface="微软雅黑" panose="020B0503020204020204" pitchFamily="34" charset="-122"/>
                  </a:rPr>
                  <a:t>输出通道数为</a:t>
                </a:r>
                <a14:m>
                  <m:oMath xmlns:m="http://schemas.openxmlformats.org/officeDocument/2006/math">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点卷积的</a:t>
                </a:r>
                <a:r>
                  <a:rPr lang="zh-CN" altLang="en-US" b="1" dirty="0">
                    <a:solidFill>
                      <a:srgbClr val="C00000"/>
                    </a:solidFill>
                    <a:latin typeface="微软雅黑" panose="020B0503020204020204" pitchFamily="34" charset="-122"/>
                    <a:ea typeface="微软雅黑" panose="020B0503020204020204" pitchFamily="34" charset="-122"/>
                  </a:rPr>
                  <a:t>计算量</a:t>
                </a:r>
                <a:r>
                  <a:rPr lang="zh-CN" altLang="en-US" b="1" dirty="0">
                    <a:solidFill>
                      <a:srgbClr val="002060"/>
                    </a:solidFill>
                    <a:latin typeface="微软雅黑" panose="020B0503020204020204" pitchFamily="34" charset="-122"/>
                    <a:ea typeface="微软雅黑" panose="020B0503020204020204" pitchFamily="34" charset="-122"/>
                  </a:rPr>
                  <a:t>为：</a:t>
                </a:r>
                <a:r>
                  <a:rPr lang="en-US" altLang="zh-CN" b="1" dirty="0">
                    <a:solidFill>
                      <a:srgbClr val="002060"/>
                    </a:solidFill>
                    <a:ea typeface="微软雅黑" panose="020B0503020204020204" pitchFamily="34" charset="-122"/>
                  </a:rPr>
                  <a:t> </a:t>
                </a:r>
                <a14:m>
                  <m:oMath xmlns:m="http://schemas.openxmlformats.org/officeDocument/2006/math">
                    <m:sSub>
                      <m:sSubPr>
                        <m:ctrlPr>
                          <a:rPr lang="en-US" altLang="zh-CN" b="1" i="1" smtClean="0">
                            <a:solidFill>
                              <a:srgbClr val="002060"/>
                            </a:solidFill>
                            <a:latin typeface="Cambria Math" panose="02040503050406030204" pitchFamily="18" charset="0"/>
                            <a:ea typeface="微软雅黑" panose="020B0503020204020204" pitchFamily="34" charset="-122"/>
                          </a:rPr>
                        </m:ctrlPr>
                      </m:sSubPr>
                      <m:e>
                        <m:r>
                          <a:rPr lang="en-US" altLang="zh-CN" b="1" i="1" smtClean="0">
                            <a:solidFill>
                              <a:srgbClr val="002060"/>
                            </a:solidFill>
                            <a:latin typeface="Cambria Math" panose="02040503050406030204" pitchFamily="18" charset="0"/>
                            <a:ea typeface="微软雅黑" panose="020B0503020204020204" pitchFamily="34" charset="-122"/>
                          </a:rPr>
                          <m:t>𝑭</m:t>
                        </m:r>
                      </m:e>
                      <m:sub>
                        <m:r>
                          <a:rPr lang="en-US" altLang="zh-CN" b="1" i="1" smtClean="0">
                            <a:solidFill>
                              <a:srgbClr val="002060"/>
                            </a:solidFill>
                            <a:latin typeface="Cambria Math" panose="02040503050406030204" pitchFamily="18" charset="0"/>
                            <a:ea typeface="微软雅黑" panose="020B0503020204020204" pitchFamily="34" charset="-122"/>
                          </a:rPr>
                          <m:t>𝑭𝑳𝑶𝑷𝑺</m:t>
                        </m:r>
                      </m:sub>
                    </m:sSub>
                    <m:r>
                      <a:rPr lang="en-US" altLang="zh-CN" b="1" i="1" smtClean="0">
                        <a:solidFill>
                          <a:srgbClr val="002060"/>
                        </a:solidFill>
                        <a:latin typeface="Cambria Math" panose="02040503050406030204" pitchFamily="18" charset="0"/>
                        <a:ea typeface="微软雅黑" panose="020B0503020204020204" pitchFamily="34" charset="-122"/>
                      </a:rPr>
                      <m:t>=</m:t>
                    </m:r>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点卷积的</a:t>
                </a:r>
                <a:r>
                  <a:rPr lang="zh-CN" altLang="en-US" b="1" dirty="0">
                    <a:solidFill>
                      <a:srgbClr val="C00000"/>
                    </a:solidFill>
                    <a:latin typeface="微软雅黑" panose="020B0503020204020204" pitchFamily="34" charset="-122"/>
                    <a:ea typeface="微软雅黑" panose="020B0503020204020204" pitchFamily="34" charset="-122"/>
                  </a:rPr>
                  <a:t>内存使用量</a:t>
                </a:r>
                <a:r>
                  <a:rPr lang="zh-CN" altLang="en-US" b="1" dirty="0">
                    <a:solidFill>
                      <a:srgbClr val="002060"/>
                    </a:solidFill>
                    <a:latin typeface="微软雅黑" panose="020B0503020204020204" pitchFamily="34" charset="-122"/>
                    <a:ea typeface="微软雅黑" panose="020B0503020204020204" pitchFamily="34" charset="-122"/>
                  </a:rPr>
                  <a:t>为：</a:t>
                </a:r>
                <a:r>
                  <a:rPr lang="en-US" altLang="zh-CN" b="1" dirty="0">
                    <a:solidFill>
                      <a:srgbClr val="002060"/>
                    </a:solidFill>
                    <a:ea typeface="微软雅黑" panose="020B0503020204020204" pitchFamily="34" charset="-122"/>
                  </a:rPr>
                  <a:t> </a:t>
                </a:r>
                <a14:m>
                  <m:oMath xmlns:m="http://schemas.openxmlformats.org/officeDocument/2006/math">
                    <m:sSub>
                      <m:sSubPr>
                        <m:ctrlPr>
                          <a:rPr lang="en-US" altLang="zh-CN" b="1" i="1" smtClean="0">
                            <a:solidFill>
                              <a:srgbClr val="002060"/>
                            </a:solidFill>
                            <a:latin typeface="Cambria Math" panose="02040503050406030204" pitchFamily="18" charset="0"/>
                            <a:ea typeface="微软雅黑" panose="020B0503020204020204" pitchFamily="34" charset="-122"/>
                          </a:rPr>
                        </m:ctrlPr>
                      </m:sSubPr>
                      <m:e>
                        <m:r>
                          <a:rPr lang="en-US" altLang="zh-CN" b="1" i="1" smtClean="0">
                            <a:solidFill>
                              <a:srgbClr val="002060"/>
                            </a:solidFill>
                            <a:latin typeface="Cambria Math" panose="02040503050406030204" pitchFamily="18" charset="0"/>
                            <a:ea typeface="微软雅黑" panose="020B0503020204020204" pitchFamily="34" charset="-122"/>
                          </a:rPr>
                          <m:t>𝑴</m:t>
                        </m:r>
                      </m:e>
                      <m:sub>
                        <m:r>
                          <a:rPr lang="en-US" altLang="zh-CN" b="1" i="1" smtClean="0">
                            <a:solidFill>
                              <a:srgbClr val="002060"/>
                            </a:solidFill>
                            <a:latin typeface="Cambria Math" panose="02040503050406030204" pitchFamily="18" charset="0"/>
                            <a:ea typeface="微软雅黑" panose="020B0503020204020204" pitchFamily="34" charset="-122"/>
                          </a:rPr>
                          <m:t>𝑴𝑨𝑪</m:t>
                        </m:r>
                      </m:sub>
                    </m:sSub>
                    <m:r>
                      <a:rPr lang="en-US" altLang="zh-CN" b="1" i="1">
                        <a:solidFill>
                          <a:srgbClr val="002060"/>
                        </a:solidFill>
                        <a:latin typeface="Cambria Math" panose="02040503050406030204" pitchFamily="18" charset="0"/>
                        <a:ea typeface="微软雅黑" panose="020B0503020204020204" pitchFamily="34" charset="-122"/>
                      </a:rPr>
                      <m:t>=</m:t>
                    </m:r>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a:solidFill>
                          <a:srgbClr val="002060"/>
                        </a:solidFill>
                        <a:latin typeface="Cambria Math" panose="02040503050406030204" pitchFamily="18" charset="0"/>
                        <a:ea typeface="Cambria Math" panose="02040503050406030204" pitchFamily="18" charset="0"/>
                      </a:rPr>
                      <m:t>×</m:t>
                    </m:r>
                    <m:d>
                      <m:dPr>
                        <m:ctrlPr>
                          <a:rPr lang="en-US" altLang="zh-CN" b="1" i="1" smtClean="0">
                            <a:solidFill>
                              <a:srgbClr val="002060"/>
                            </a:solidFill>
                            <a:latin typeface="Cambria Math" panose="02040503050406030204" pitchFamily="18" charset="0"/>
                            <a:ea typeface="Cambria Math" panose="02040503050406030204" pitchFamily="18" charset="0"/>
                          </a:rPr>
                        </m:ctrlPr>
                      </m:dPr>
                      <m:e>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e>
                    </m:d>
                    <m:r>
                      <a:rPr lang="en-US" altLang="zh-CN" b="1" i="1" smtClean="0">
                        <a:solidFill>
                          <a:srgbClr val="002060"/>
                        </a:solidFill>
                        <a:latin typeface="Cambria Math" panose="02040503050406030204" pitchFamily="18" charset="0"/>
                        <a:ea typeface="Cambria Math" panose="02040503050406030204" pitchFamily="18" charset="0"/>
                      </a:rPr>
                      <m:t>+</m:t>
                    </m:r>
                  </m:oMath>
                </a14:m>
                <a:r>
                  <a:rPr lang="en-US" altLang="zh-CN" b="1" dirty="0">
                    <a:solidFill>
                      <a:srgbClr val="002060"/>
                    </a:solidFill>
                    <a:ea typeface="Cambria Math" panose="02040503050406030204" pitchFamily="18" charset="0"/>
                  </a:rPr>
                  <a:t> </a:t>
                </a:r>
                <a14:m>
                  <m:oMath xmlns:m="http://schemas.openxmlformats.org/officeDocument/2006/math">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oMath>
                </a14:m>
                <a:endParaRPr lang="en-US" altLang="zh-CN" b="1" i="1" dirty="0">
                  <a:solidFill>
                    <a:srgbClr val="002060"/>
                  </a:solidFill>
                  <a:latin typeface="Cambria Math" panose="02040503050406030204" pitchFamily="18" charset="0"/>
                  <a:ea typeface="Cambria Math" panose="02040503050406030204" pitchFamily="18" charset="0"/>
                </a:endParaRPr>
              </a:p>
              <a:p>
                <a:pPr algn="just">
                  <a:lnSpc>
                    <a:spcPct val="200000"/>
                  </a:lnSpc>
                </a:pPr>
                <a:r>
                  <a:rPr lang="zh-CN" altLang="en-US" b="1" dirty="0">
                    <a:solidFill>
                      <a:srgbClr val="002060"/>
                    </a:solidFill>
                    <a:ea typeface="微软雅黑" panose="020B0503020204020204" pitchFamily="34" charset="-122"/>
                  </a:rPr>
                  <a:t>     固定</a:t>
                </a:r>
                <a14:m>
                  <m:oMath xmlns:m="http://schemas.openxmlformats.org/officeDocument/2006/math">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oMath>
                </a14:m>
                <a:r>
                  <a:rPr lang="zh-CN" altLang="en-US" b="1" dirty="0">
                    <a:solidFill>
                      <a:srgbClr val="002060"/>
                    </a:solidFill>
                    <a:ea typeface="微软雅黑" panose="020B0503020204020204" pitchFamily="34" charset="-122"/>
                  </a:rPr>
                  <a:t>时，根据均值不等式得到：</a:t>
                </a:r>
                <a:r>
                  <a:rPr lang="en-US" altLang="zh-CN" b="1" dirty="0">
                    <a:solidFill>
                      <a:srgbClr val="002060"/>
                    </a:solidFill>
                    <a:ea typeface="微软雅黑" panose="020B0503020204020204" pitchFamily="34" charset="-122"/>
                  </a:rPr>
                  <a:t> </a:t>
                </a:r>
                <a14:m>
                  <m:oMath xmlns:m="http://schemas.openxmlformats.org/officeDocument/2006/math">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𝑴</m:t>
                        </m:r>
                      </m:e>
                      <m:sub>
                        <m:r>
                          <a:rPr lang="en-US" altLang="zh-CN" b="1" i="1">
                            <a:solidFill>
                              <a:srgbClr val="002060"/>
                            </a:solidFill>
                            <a:latin typeface="Cambria Math" panose="02040503050406030204" pitchFamily="18" charset="0"/>
                            <a:ea typeface="微软雅黑" panose="020B0503020204020204" pitchFamily="34" charset="-122"/>
                          </a:rPr>
                          <m:t>𝑴𝑨𝑪</m:t>
                        </m:r>
                      </m:sub>
                    </m:sSub>
                    <m:r>
                      <a:rPr lang="en-US" altLang="zh-CN" b="1" i="1">
                        <a:solidFill>
                          <a:srgbClr val="002060"/>
                        </a:solidFill>
                        <a:latin typeface="Cambria Math" panose="02040503050406030204" pitchFamily="18" charset="0"/>
                        <a:ea typeface="微软雅黑" panose="020B0503020204020204" pitchFamily="34" charset="-122"/>
                      </a:rPr>
                      <m:t> </m:t>
                    </m:r>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smtClean="0">
                        <a:solidFill>
                          <a:srgbClr val="002060"/>
                        </a:solidFill>
                        <a:latin typeface="Cambria Math" panose="02040503050406030204" pitchFamily="18" charset="0"/>
                        <a:ea typeface="Cambria Math" panose="02040503050406030204" pitchFamily="18" charset="0"/>
                      </a:rPr>
                      <m:t>𝟐</m:t>
                    </m:r>
                    <m:rad>
                      <m:radPr>
                        <m:degHide m:val="on"/>
                        <m:ctrlPr>
                          <a:rPr lang="en-US" altLang="zh-CN" b="1" i="1" smtClean="0">
                            <a:solidFill>
                              <a:srgbClr val="002060"/>
                            </a:solidFill>
                            <a:latin typeface="Cambria Math" panose="02040503050406030204" pitchFamily="18" charset="0"/>
                            <a:ea typeface="Cambria Math" panose="02040503050406030204" pitchFamily="18" charset="0"/>
                          </a:rPr>
                        </m:ctrlPr>
                      </m:radPr>
                      <m:deg/>
                      <m:e>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e>
                    </m:rad>
                    <m:r>
                      <a:rPr lang="en-US" altLang="zh-CN" b="1" i="1" smtClean="0">
                        <a:solidFill>
                          <a:srgbClr val="002060"/>
                        </a:solidFill>
                        <a:latin typeface="Cambria Math" panose="02040503050406030204" pitchFamily="18" charset="0"/>
                        <a:ea typeface="Cambria Math" panose="02040503050406030204" pitchFamily="18" charset="0"/>
                      </a:rPr>
                      <m:t>+</m:t>
                    </m:r>
                    <m:f>
                      <m:fPr>
                        <m:ctrlPr>
                          <a:rPr lang="en-US" altLang="zh-CN" b="1" i="1" smtClean="0">
                            <a:solidFill>
                              <a:srgbClr val="002060"/>
                            </a:solidFill>
                            <a:latin typeface="Cambria Math" panose="02040503050406030204" pitchFamily="18" charset="0"/>
                            <a:ea typeface="Cambria Math" panose="02040503050406030204" pitchFamily="18" charset="0"/>
                          </a:rPr>
                        </m:ctrlPr>
                      </m:fPr>
                      <m:num>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num>
                      <m:den>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den>
                    </m:f>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当</a:t>
                </a:r>
                <a14:m>
                  <m:oMath xmlns:m="http://schemas.openxmlformats.org/officeDocument/2006/math">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b="1" i="1">
                            <a:solidFill>
                              <a:srgbClr val="C00000"/>
                            </a:solidFill>
                            <a:latin typeface="Cambria Math" panose="02040503050406030204" pitchFamily="18" charset="0"/>
                            <a:ea typeface="Cambria Math" panose="02040503050406030204" pitchFamily="18" charset="0"/>
                          </a:rPr>
                          <m:t>𝒄</m:t>
                        </m:r>
                      </m:e>
                      <m:sub>
                        <m:r>
                          <a:rPr lang="en-US" altLang="zh-CN" b="1" i="1">
                            <a:solidFill>
                              <a:srgbClr val="C00000"/>
                            </a:solidFill>
                            <a:latin typeface="Cambria Math" panose="02040503050406030204" pitchFamily="18" charset="0"/>
                            <a:ea typeface="Cambria Math" panose="02040503050406030204" pitchFamily="18" charset="0"/>
                          </a:rPr>
                          <m:t>𝒊𝒏</m:t>
                        </m:r>
                      </m:sub>
                    </m:sSub>
                    <m:r>
                      <a:rPr lang="en-US" altLang="zh-CN" b="1" i="1" smtClean="0">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b="1" i="1">
                            <a:solidFill>
                              <a:srgbClr val="C00000"/>
                            </a:solidFill>
                            <a:latin typeface="Cambria Math" panose="02040503050406030204" pitchFamily="18" charset="0"/>
                            <a:ea typeface="Cambria Math" panose="02040503050406030204" pitchFamily="18" charset="0"/>
                          </a:rPr>
                          <m:t>𝒄</m:t>
                        </m:r>
                      </m:e>
                      <m:sub>
                        <m:r>
                          <a:rPr lang="en-US" altLang="zh-CN" b="1" i="1">
                            <a:solidFill>
                              <a:srgbClr val="C00000"/>
                            </a:solidFill>
                            <a:latin typeface="Cambria Math" panose="02040503050406030204" pitchFamily="18" charset="0"/>
                            <a:ea typeface="Cambria Math" panose="02040503050406030204" pitchFamily="18" charset="0"/>
                          </a:rPr>
                          <m:t>𝒐𝒖𝒕</m:t>
                        </m:r>
                      </m:sub>
                    </m:sSub>
                  </m:oMath>
                </a14:m>
                <a:r>
                  <a:rPr lang="zh-CN" altLang="en-US" b="1" dirty="0">
                    <a:solidFill>
                      <a:srgbClr val="C00000"/>
                    </a:solidFill>
                    <a:latin typeface="微软雅黑" panose="020B0503020204020204" pitchFamily="34" charset="-122"/>
                    <a:ea typeface="微软雅黑" panose="020B0503020204020204" pitchFamily="34" charset="-122"/>
                  </a:rPr>
                  <a:t>时，</a:t>
                </a:r>
                <a:r>
                  <a:rPr lang="en-US" altLang="zh-CN" b="1" dirty="0">
                    <a:solidFill>
                      <a:srgbClr val="C00000"/>
                    </a:solidFill>
                    <a:ea typeface="微软雅黑" panose="020B0503020204020204" pitchFamily="34" charset="-122"/>
                  </a:rPr>
                  <a:t> </a:t>
                </a:r>
                <a14:m>
                  <m:oMath xmlns:m="http://schemas.openxmlformats.org/officeDocument/2006/math">
                    <m:sSub>
                      <m:sSubPr>
                        <m:ctrlPr>
                          <a:rPr lang="en-US" altLang="zh-CN" b="1" i="1">
                            <a:solidFill>
                              <a:srgbClr val="C00000"/>
                            </a:solidFill>
                            <a:latin typeface="Cambria Math" panose="02040503050406030204" pitchFamily="18" charset="0"/>
                            <a:ea typeface="微软雅黑" panose="020B0503020204020204" pitchFamily="34" charset="-122"/>
                          </a:rPr>
                        </m:ctrlPr>
                      </m:sSubPr>
                      <m:e>
                        <m:r>
                          <a:rPr lang="en-US" altLang="zh-CN" b="1" i="1">
                            <a:solidFill>
                              <a:srgbClr val="C00000"/>
                            </a:solidFill>
                            <a:latin typeface="Cambria Math" panose="02040503050406030204" pitchFamily="18" charset="0"/>
                            <a:ea typeface="微软雅黑" panose="020B0503020204020204" pitchFamily="34" charset="-122"/>
                          </a:rPr>
                          <m:t>𝑴</m:t>
                        </m:r>
                      </m:e>
                      <m:sub>
                        <m:r>
                          <a:rPr lang="en-US" altLang="zh-CN" b="1" i="1">
                            <a:solidFill>
                              <a:srgbClr val="C00000"/>
                            </a:solidFill>
                            <a:latin typeface="Cambria Math" panose="02040503050406030204" pitchFamily="18" charset="0"/>
                            <a:ea typeface="微软雅黑" panose="020B0503020204020204" pitchFamily="34" charset="-122"/>
                          </a:rPr>
                          <m:t>𝑴𝑨𝑪</m:t>
                        </m:r>
                      </m:sub>
                    </m:sSub>
                  </m:oMath>
                </a14:m>
                <a:r>
                  <a:rPr lang="zh-CN" altLang="en-US" b="1" dirty="0">
                    <a:solidFill>
                      <a:srgbClr val="C00000"/>
                    </a:solidFill>
                    <a:latin typeface="微软雅黑" panose="020B0503020204020204" pitchFamily="34" charset="-122"/>
                    <a:ea typeface="微软雅黑" panose="020B0503020204020204" pitchFamily="34" charset="-122"/>
                  </a:rPr>
                  <a:t>取值最小，此时内存使用量最小</a:t>
                </a:r>
                <a:endParaRPr lang="en-US" altLang="zh-CN" b="1" dirty="0">
                  <a:solidFill>
                    <a:srgbClr val="002060"/>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63352" y="1052736"/>
                <a:ext cx="11458932" cy="5472267"/>
              </a:xfrm>
              <a:prstGeom prst="rect">
                <a:avLst/>
              </a:prstGeom>
              <a:blipFill rotWithShape="1">
                <a:blip r:embed="rId1"/>
                <a:stretch>
                  <a:fillRect l="-4" t="-10" r="2" b="-63"/>
                </a:stretch>
              </a:blipFill>
            </p:spPr>
            <p:txBody>
              <a:bodyPr/>
              <a:lstStyle/>
              <a:p>
                <a:r>
                  <a:rPr lang="zh-CN" altLang="en-US">
                    <a:noFill/>
                  </a:rPr>
                  <a:t> </a:t>
                </a:r>
              </a:p>
            </p:txBody>
          </p:sp>
        </mc:Fallback>
      </mc:AlternateContent>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mc:AlternateContent xmlns:mc="http://schemas.openxmlformats.org/markup-compatibility/2006">
        <mc:Choice xmlns:a14="http://schemas.microsoft.com/office/drawing/2010/main" Requires="a14">
          <p:sp>
            <p:nvSpPr>
              <p:cNvPr id="5" name="矩形 4"/>
              <p:cNvSpPr/>
              <p:nvPr/>
            </p:nvSpPr>
            <p:spPr>
              <a:xfrm>
                <a:off x="263352" y="1052736"/>
                <a:ext cx="11458932" cy="4832220"/>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2</a:t>
                </a:r>
                <a:r>
                  <a:rPr lang="zh-CN" altLang="en-US"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适量使用组卷积以降低内存使用量</a:t>
                </a:r>
                <a:endParaRPr lang="en-US" altLang="zh-CN" b="1" dirty="0">
                  <a:solidFill>
                    <a:srgbClr val="FF000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在组卷积中，假设输入特征尺寸为</a:t>
                </a:r>
                <a14:m>
                  <m:oMath xmlns:m="http://schemas.openxmlformats.org/officeDocument/2006/math">
                    <m:r>
                      <a:rPr lang="en-US" altLang="zh-CN" b="1" i="1" smtClean="0">
                        <a:solidFill>
                          <a:srgbClr val="002060"/>
                        </a:solidFill>
                        <a:latin typeface="Cambria Math" panose="02040503050406030204" pitchFamily="18" charset="0"/>
                        <a:ea typeface="微软雅黑" panose="020B0503020204020204" pitchFamily="34" charset="-122"/>
                      </a:rPr>
                      <m:t>𝒉</m:t>
                    </m:r>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smtClean="0">
                        <a:solidFill>
                          <a:srgbClr val="002060"/>
                        </a:solidFill>
                        <a:latin typeface="Cambria Math" panose="02040503050406030204" pitchFamily="18" charset="0"/>
                        <a:ea typeface="Cambria Math" panose="02040503050406030204" pitchFamily="18" charset="0"/>
                      </a:rPr>
                      <m:t>𝒘</m:t>
                    </m:r>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smtClean="0">
                            <a:solidFill>
                              <a:srgbClr val="002060"/>
                            </a:solidFill>
                            <a:latin typeface="Cambria Math" panose="02040503050406030204" pitchFamily="18" charset="0"/>
                            <a:ea typeface="Cambria Math" panose="02040503050406030204" pitchFamily="18" charset="0"/>
                          </a:rPr>
                        </m:ctrlPr>
                      </m:sSubPr>
                      <m:e>
                        <m:r>
                          <a:rPr lang="en-US" altLang="zh-CN" b="1" i="1" smtClean="0">
                            <a:solidFill>
                              <a:srgbClr val="002060"/>
                            </a:solidFill>
                            <a:latin typeface="Cambria Math" panose="02040503050406030204" pitchFamily="18" charset="0"/>
                            <a:ea typeface="Cambria Math" panose="02040503050406030204" pitchFamily="18" charset="0"/>
                          </a:rPr>
                          <m:t>𝒄</m:t>
                        </m:r>
                      </m:e>
                      <m:sub>
                        <m:r>
                          <a:rPr lang="en-US" altLang="zh-CN" b="1" i="1" smtClean="0">
                            <a:solidFill>
                              <a:srgbClr val="002060"/>
                            </a:solidFill>
                            <a:latin typeface="Cambria Math" panose="02040503050406030204" pitchFamily="18" charset="0"/>
                            <a:ea typeface="Cambria Math" panose="02040503050406030204" pitchFamily="18" charset="0"/>
                          </a:rPr>
                          <m:t>𝒊𝒏</m:t>
                        </m:r>
                      </m:sub>
                    </m:sSub>
                    <m:r>
                      <a:rPr lang="zh-CN" altLang="en-US" b="1" i="1">
                        <a:solidFill>
                          <a:srgbClr val="002060"/>
                        </a:solidFill>
                        <a:latin typeface="Cambria Math" panose="02040503050406030204" pitchFamily="18" charset="0"/>
                        <a:ea typeface="Cambria Math" panose="02040503050406030204" pitchFamily="18" charset="0"/>
                      </a:rPr>
                      <m:t>，</m:t>
                    </m:r>
                  </m:oMath>
                </a14:m>
                <a:r>
                  <a:rPr lang="zh-CN" altLang="en-US" b="1" dirty="0">
                    <a:solidFill>
                      <a:srgbClr val="002060"/>
                    </a:solidFill>
                    <a:latin typeface="微软雅黑" panose="020B0503020204020204" pitchFamily="34" charset="-122"/>
                    <a:ea typeface="微软雅黑" panose="020B0503020204020204" pitchFamily="34" charset="-122"/>
                  </a:rPr>
                  <a:t>输出通道数为</a:t>
                </a:r>
                <a14:m>
                  <m:oMath xmlns:m="http://schemas.openxmlformats.org/officeDocument/2006/math">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组卷积的</a:t>
                </a:r>
                <a:r>
                  <a:rPr lang="zh-CN" altLang="en-US" b="1" dirty="0">
                    <a:solidFill>
                      <a:srgbClr val="C00000"/>
                    </a:solidFill>
                    <a:latin typeface="微软雅黑" panose="020B0503020204020204" pitchFamily="34" charset="-122"/>
                    <a:ea typeface="微软雅黑" panose="020B0503020204020204" pitchFamily="34" charset="-122"/>
                  </a:rPr>
                  <a:t>计算量</a:t>
                </a:r>
                <a:r>
                  <a:rPr lang="zh-CN" altLang="en-US" b="1" dirty="0">
                    <a:solidFill>
                      <a:srgbClr val="002060"/>
                    </a:solidFill>
                    <a:latin typeface="微软雅黑" panose="020B0503020204020204" pitchFamily="34" charset="-122"/>
                    <a:ea typeface="微软雅黑" panose="020B0503020204020204" pitchFamily="34" charset="-122"/>
                  </a:rPr>
                  <a:t>为：</a:t>
                </a:r>
                <a:r>
                  <a:rPr lang="en-US" altLang="zh-CN" b="1" dirty="0">
                    <a:solidFill>
                      <a:srgbClr val="002060"/>
                    </a:solidFill>
                    <a:ea typeface="微软雅黑" panose="020B0503020204020204" pitchFamily="34" charset="-122"/>
                  </a:rPr>
                  <a:t> </a:t>
                </a:r>
                <a14:m>
                  <m:oMath xmlns:m="http://schemas.openxmlformats.org/officeDocument/2006/math">
                    <m:sSub>
                      <m:sSubPr>
                        <m:ctrlPr>
                          <a:rPr lang="en-US" altLang="zh-CN" b="1" i="1" smtClean="0">
                            <a:solidFill>
                              <a:srgbClr val="002060"/>
                            </a:solidFill>
                            <a:latin typeface="Cambria Math" panose="02040503050406030204" pitchFamily="18" charset="0"/>
                            <a:ea typeface="微软雅黑" panose="020B0503020204020204" pitchFamily="34" charset="-122"/>
                          </a:rPr>
                        </m:ctrlPr>
                      </m:sSubPr>
                      <m:e>
                        <m:r>
                          <a:rPr lang="en-US" altLang="zh-CN" b="1" i="1" smtClean="0">
                            <a:solidFill>
                              <a:srgbClr val="002060"/>
                            </a:solidFill>
                            <a:latin typeface="Cambria Math" panose="02040503050406030204" pitchFamily="18" charset="0"/>
                            <a:ea typeface="微软雅黑" panose="020B0503020204020204" pitchFamily="34" charset="-122"/>
                          </a:rPr>
                          <m:t>𝑭</m:t>
                        </m:r>
                      </m:e>
                      <m:sub>
                        <m:r>
                          <a:rPr lang="en-US" altLang="zh-CN" b="1" i="1" smtClean="0">
                            <a:solidFill>
                              <a:srgbClr val="002060"/>
                            </a:solidFill>
                            <a:latin typeface="Cambria Math" panose="02040503050406030204" pitchFamily="18" charset="0"/>
                            <a:ea typeface="微软雅黑" panose="020B0503020204020204" pitchFamily="34" charset="-122"/>
                          </a:rPr>
                          <m:t>𝑭𝑳𝑶𝑷𝑺</m:t>
                        </m:r>
                      </m:sub>
                    </m:sSub>
                    <m:r>
                      <a:rPr lang="en-US" altLang="zh-CN" b="1" i="1" smtClean="0">
                        <a:solidFill>
                          <a:srgbClr val="002060"/>
                        </a:solidFill>
                        <a:latin typeface="Cambria Math" panose="02040503050406030204" pitchFamily="18" charset="0"/>
                        <a:ea typeface="微软雅黑" panose="020B0503020204020204" pitchFamily="34" charset="-122"/>
                      </a:rPr>
                      <m:t>=</m:t>
                    </m:r>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smtClean="0">
                        <a:solidFill>
                          <a:srgbClr val="002060"/>
                        </a:solidFill>
                        <a:latin typeface="Cambria Math" panose="02040503050406030204" pitchFamily="18" charset="0"/>
                        <a:ea typeface="Cambria Math" panose="02040503050406030204" pitchFamily="18" charset="0"/>
                      </a:rPr>
                      <m:t>𝑮</m:t>
                    </m:r>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a:solidFill>
                      <a:srgbClr val="002060"/>
                    </a:solidFill>
                    <a:latin typeface="微软雅黑" panose="020B0503020204020204" pitchFamily="34" charset="-122"/>
                    <a:ea typeface="微软雅黑" panose="020B0503020204020204" pitchFamily="34" charset="-122"/>
                  </a:rPr>
                  <a:t>         组卷积</a:t>
                </a:r>
                <a:r>
                  <a:rPr lang="zh-CN" altLang="en-US" b="1" dirty="0">
                    <a:solidFill>
                      <a:srgbClr val="002060"/>
                    </a:solidFill>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内存使用量</a:t>
                </a:r>
                <a:r>
                  <a:rPr lang="zh-CN" altLang="en-US" b="1" dirty="0">
                    <a:solidFill>
                      <a:srgbClr val="002060"/>
                    </a:solidFill>
                    <a:latin typeface="微软雅黑" panose="020B0503020204020204" pitchFamily="34" charset="-122"/>
                    <a:ea typeface="微软雅黑" panose="020B0503020204020204" pitchFamily="34" charset="-122"/>
                  </a:rPr>
                  <a:t>为：</a:t>
                </a:r>
                <a:r>
                  <a:rPr lang="en-US" altLang="zh-CN" b="1" dirty="0">
                    <a:solidFill>
                      <a:srgbClr val="002060"/>
                    </a:solidFill>
                    <a:ea typeface="微软雅黑" panose="020B0503020204020204" pitchFamily="34" charset="-122"/>
                  </a:rPr>
                  <a:t> </a:t>
                </a:r>
                <a14:m>
                  <m:oMath xmlns:m="http://schemas.openxmlformats.org/officeDocument/2006/math">
                    <m:sSub>
                      <m:sSubPr>
                        <m:ctrlPr>
                          <a:rPr lang="en-US" altLang="zh-CN" b="1" i="1" smtClean="0">
                            <a:solidFill>
                              <a:srgbClr val="002060"/>
                            </a:solidFill>
                            <a:latin typeface="Cambria Math" panose="02040503050406030204" pitchFamily="18" charset="0"/>
                            <a:ea typeface="微软雅黑" panose="020B0503020204020204" pitchFamily="34" charset="-122"/>
                          </a:rPr>
                        </m:ctrlPr>
                      </m:sSubPr>
                      <m:e>
                        <m:r>
                          <a:rPr lang="en-US" altLang="zh-CN" b="1" i="1" smtClean="0">
                            <a:solidFill>
                              <a:srgbClr val="002060"/>
                            </a:solidFill>
                            <a:latin typeface="Cambria Math" panose="02040503050406030204" pitchFamily="18" charset="0"/>
                            <a:ea typeface="微软雅黑" panose="020B0503020204020204" pitchFamily="34" charset="-122"/>
                          </a:rPr>
                          <m:t>𝑴</m:t>
                        </m:r>
                      </m:e>
                      <m:sub>
                        <m:r>
                          <a:rPr lang="en-US" altLang="zh-CN" b="1" i="1" smtClean="0">
                            <a:solidFill>
                              <a:srgbClr val="002060"/>
                            </a:solidFill>
                            <a:latin typeface="Cambria Math" panose="02040503050406030204" pitchFamily="18" charset="0"/>
                            <a:ea typeface="微软雅黑" panose="020B0503020204020204" pitchFamily="34" charset="-122"/>
                          </a:rPr>
                          <m:t>𝑴𝑨𝑪</m:t>
                        </m:r>
                      </m:sub>
                    </m:sSub>
                    <m:r>
                      <a:rPr lang="en-US" altLang="zh-CN" b="1" i="1">
                        <a:solidFill>
                          <a:srgbClr val="002060"/>
                        </a:solidFill>
                        <a:latin typeface="Cambria Math" panose="02040503050406030204" pitchFamily="18" charset="0"/>
                        <a:ea typeface="微软雅黑" panose="020B0503020204020204" pitchFamily="34" charset="-122"/>
                      </a:rPr>
                      <m:t>=</m:t>
                    </m:r>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a:solidFill>
                          <a:srgbClr val="002060"/>
                        </a:solidFill>
                        <a:latin typeface="Cambria Math" panose="02040503050406030204" pitchFamily="18" charset="0"/>
                        <a:ea typeface="Cambria Math" panose="02040503050406030204" pitchFamily="18" charset="0"/>
                      </a:rPr>
                      <m:t>×</m:t>
                    </m:r>
                    <m:d>
                      <m:dPr>
                        <m:ctrlPr>
                          <a:rPr lang="en-US" altLang="zh-CN" b="1" i="1" smtClean="0">
                            <a:solidFill>
                              <a:srgbClr val="002060"/>
                            </a:solidFill>
                            <a:latin typeface="Cambria Math" panose="02040503050406030204" pitchFamily="18" charset="0"/>
                            <a:ea typeface="Cambria Math" panose="02040503050406030204" pitchFamily="18" charset="0"/>
                          </a:rPr>
                        </m:ctrlPr>
                      </m:dPr>
                      <m:e>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e>
                    </m:d>
                    <m:r>
                      <a:rPr lang="en-US" altLang="zh-CN" b="1" i="1" smtClean="0">
                        <a:solidFill>
                          <a:srgbClr val="002060"/>
                        </a:solidFill>
                        <a:latin typeface="Cambria Math" panose="02040503050406030204" pitchFamily="18" charset="0"/>
                        <a:ea typeface="Cambria Math" panose="02040503050406030204" pitchFamily="18" charset="0"/>
                      </a:rPr>
                      <m:t>+</m:t>
                    </m:r>
                  </m:oMath>
                </a14:m>
                <a:r>
                  <a:rPr lang="en-US" altLang="zh-CN" b="1" dirty="0">
                    <a:solidFill>
                      <a:srgbClr val="002060"/>
                    </a:solidFill>
                    <a:ea typeface="Cambria Math" panose="02040503050406030204" pitchFamily="18" charset="0"/>
                  </a:rPr>
                  <a:t> </a:t>
                </a:r>
                <a14:m>
                  <m:oMath xmlns:m="http://schemas.openxmlformats.org/officeDocument/2006/math">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𝒐𝒖𝒕</m:t>
                        </m:r>
                      </m:sub>
                    </m:sSub>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smtClean="0">
                        <a:solidFill>
                          <a:srgbClr val="002060"/>
                        </a:solidFill>
                        <a:latin typeface="Cambria Math" panose="02040503050406030204" pitchFamily="18" charset="0"/>
                        <a:ea typeface="Cambria Math" panose="02040503050406030204" pitchFamily="18" charset="0"/>
                      </a:rPr>
                      <m:t>𝑮</m:t>
                    </m:r>
                  </m:oMath>
                </a14:m>
                <a:endParaRPr lang="en-US" altLang="zh-CN" b="1" i="1" dirty="0">
                  <a:solidFill>
                    <a:srgbClr val="002060"/>
                  </a:solidFill>
                  <a:latin typeface="Cambria Math" panose="02040503050406030204" pitchFamily="18" charset="0"/>
                  <a:ea typeface="Cambria Math" panose="02040503050406030204" pitchFamily="18" charset="0"/>
                </a:endParaRPr>
              </a:p>
              <a:p>
                <a:pPr algn="just">
                  <a:lnSpc>
                    <a:spcPct val="200000"/>
                  </a:lnSpc>
                </a:pPr>
                <a:r>
                  <a:rPr lang="zh-CN" altLang="en-US" b="1" dirty="0">
                    <a:solidFill>
                      <a:srgbClr val="002060"/>
                    </a:solidFill>
                    <a:ea typeface="微软雅黑" panose="020B0503020204020204" pitchFamily="34" charset="-122"/>
                  </a:rPr>
                  <a:t>     固定</a:t>
                </a:r>
                <a14:m>
                  <m:oMath xmlns:m="http://schemas.openxmlformats.org/officeDocument/2006/math">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oMath>
                </a14:m>
                <a:r>
                  <a:rPr lang="zh-CN" altLang="en-US" b="1" dirty="0">
                    <a:solidFill>
                      <a:srgbClr val="002060"/>
                    </a:solidFill>
                    <a:ea typeface="微软雅黑" panose="020B0503020204020204" pitchFamily="34" charset="-122"/>
                  </a:rPr>
                  <a:t>时，得到：</a:t>
                </a:r>
                <a14:m>
                  <m:oMath xmlns:m="http://schemas.openxmlformats.org/officeDocument/2006/math">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𝑴</m:t>
                        </m:r>
                      </m:e>
                      <m:sub>
                        <m:r>
                          <a:rPr lang="en-US" altLang="zh-CN" b="1" i="1">
                            <a:solidFill>
                              <a:srgbClr val="002060"/>
                            </a:solidFill>
                            <a:latin typeface="Cambria Math" panose="02040503050406030204" pitchFamily="18" charset="0"/>
                            <a:ea typeface="微软雅黑" panose="020B0503020204020204" pitchFamily="34" charset="-122"/>
                          </a:rPr>
                          <m:t>𝑴𝑨𝑪</m:t>
                        </m:r>
                      </m:sub>
                    </m:sSub>
                    <m:r>
                      <a:rPr lang="en-US" altLang="zh-CN" b="1" i="1" smtClean="0">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r>
                      <a:rPr lang="en-US" altLang="zh-CN" b="1" i="1">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r>
                      <a:rPr lang="en-US" altLang="zh-CN" b="1" i="1" smtClean="0">
                        <a:solidFill>
                          <a:srgbClr val="002060"/>
                        </a:solidFill>
                        <a:latin typeface="Cambria Math" panose="02040503050406030204" pitchFamily="18" charset="0"/>
                        <a:ea typeface="Cambria Math" panose="02040503050406030204" pitchFamily="18" charset="0"/>
                      </a:rPr>
                      <m:t>+</m:t>
                    </m:r>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r>
                      <a:rPr lang="en-US" altLang="zh-CN" b="1" i="1" smtClean="0">
                        <a:solidFill>
                          <a:srgbClr val="002060"/>
                        </a:solidFill>
                        <a:latin typeface="Cambria Math" panose="02040503050406030204" pitchFamily="18" charset="0"/>
                        <a:ea typeface="Cambria Math" panose="02040503050406030204" pitchFamily="18" charset="0"/>
                      </a:rPr>
                      <m:t>×</m:t>
                    </m:r>
                    <m:f>
                      <m:fPr>
                        <m:ctrlPr>
                          <a:rPr lang="en-US" altLang="zh-CN" b="1" i="1" smtClean="0">
                            <a:solidFill>
                              <a:srgbClr val="002060"/>
                            </a:solidFill>
                            <a:latin typeface="Cambria Math" panose="02040503050406030204" pitchFamily="18" charset="0"/>
                            <a:ea typeface="Cambria Math" panose="02040503050406030204" pitchFamily="18" charset="0"/>
                          </a:rPr>
                        </m:ctrlPr>
                      </m:fPr>
                      <m:num>
                        <m:r>
                          <a:rPr lang="en-US" altLang="zh-CN" b="1" i="1" smtClean="0">
                            <a:solidFill>
                              <a:srgbClr val="002060"/>
                            </a:solidFill>
                            <a:latin typeface="Cambria Math" panose="02040503050406030204" pitchFamily="18" charset="0"/>
                            <a:ea typeface="Cambria Math" panose="02040503050406030204" pitchFamily="18" charset="0"/>
                          </a:rPr>
                          <m:t>𝑮</m:t>
                        </m:r>
                      </m:num>
                      <m:den>
                        <m:sSub>
                          <m:sSubPr>
                            <m:ctrlPr>
                              <a:rPr lang="en-US" altLang="zh-CN" b="1" i="1">
                                <a:solidFill>
                                  <a:srgbClr val="002060"/>
                                </a:solidFill>
                                <a:latin typeface="Cambria Math" panose="02040503050406030204" pitchFamily="18" charset="0"/>
                                <a:ea typeface="Cambria Math" panose="02040503050406030204" pitchFamily="18" charset="0"/>
                              </a:rPr>
                            </m:ctrlPr>
                          </m:sSubPr>
                          <m:e>
                            <m:r>
                              <a:rPr lang="en-US" altLang="zh-CN" b="1" i="1">
                                <a:solidFill>
                                  <a:srgbClr val="002060"/>
                                </a:solidFill>
                                <a:latin typeface="Cambria Math" panose="02040503050406030204" pitchFamily="18" charset="0"/>
                                <a:ea typeface="Cambria Math" panose="02040503050406030204" pitchFamily="18" charset="0"/>
                              </a:rPr>
                              <m:t>𝒄</m:t>
                            </m:r>
                          </m:e>
                          <m:sub>
                            <m:r>
                              <a:rPr lang="en-US" altLang="zh-CN" b="1" i="1">
                                <a:solidFill>
                                  <a:srgbClr val="002060"/>
                                </a:solidFill>
                                <a:latin typeface="Cambria Math" panose="02040503050406030204" pitchFamily="18" charset="0"/>
                                <a:ea typeface="Cambria Math" panose="02040503050406030204" pitchFamily="18" charset="0"/>
                              </a:rPr>
                              <m:t>𝒊𝒏</m:t>
                            </m:r>
                          </m:sub>
                        </m:sSub>
                      </m:den>
                    </m:f>
                    <m:r>
                      <a:rPr lang="en-US" altLang="zh-CN" b="1" i="1" smtClean="0">
                        <a:solidFill>
                          <a:srgbClr val="002060"/>
                        </a:solidFill>
                        <a:latin typeface="Cambria Math" panose="02040503050406030204" pitchFamily="18" charset="0"/>
                        <a:ea typeface="Cambria Math" panose="02040503050406030204" pitchFamily="18" charset="0"/>
                      </a:rPr>
                      <m:t>+</m:t>
                    </m:r>
                    <m:f>
                      <m:fPr>
                        <m:ctrlPr>
                          <a:rPr lang="en-US" altLang="zh-CN" b="1" i="1">
                            <a:solidFill>
                              <a:srgbClr val="002060"/>
                            </a:solidFill>
                            <a:latin typeface="Cambria Math" panose="02040503050406030204" pitchFamily="18" charset="0"/>
                            <a:ea typeface="Cambria Math" panose="02040503050406030204" pitchFamily="18" charset="0"/>
                          </a:rPr>
                        </m:ctrlPr>
                      </m:fPr>
                      <m:num>
                        <m:sSub>
                          <m:sSubPr>
                            <m:ctrlPr>
                              <a:rPr lang="en-US" altLang="zh-CN" b="1" i="1">
                                <a:solidFill>
                                  <a:srgbClr val="002060"/>
                                </a:solidFill>
                                <a:latin typeface="Cambria Math" panose="02040503050406030204" pitchFamily="18" charset="0"/>
                                <a:ea typeface="微软雅黑" panose="020B0503020204020204" pitchFamily="34" charset="-122"/>
                              </a:rPr>
                            </m:ctrlPr>
                          </m:sSubPr>
                          <m:e>
                            <m:r>
                              <a:rPr lang="en-US" altLang="zh-CN" b="1" i="1">
                                <a:solidFill>
                                  <a:srgbClr val="002060"/>
                                </a:solidFill>
                                <a:latin typeface="Cambria Math" panose="02040503050406030204" pitchFamily="18" charset="0"/>
                                <a:ea typeface="微软雅黑" panose="020B0503020204020204" pitchFamily="34" charset="-122"/>
                              </a:rPr>
                              <m:t>𝑭</m:t>
                            </m:r>
                          </m:e>
                          <m:sub>
                            <m:r>
                              <a:rPr lang="en-US" altLang="zh-CN" b="1" i="1">
                                <a:solidFill>
                                  <a:srgbClr val="002060"/>
                                </a:solidFill>
                                <a:latin typeface="Cambria Math" panose="02040503050406030204" pitchFamily="18" charset="0"/>
                                <a:ea typeface="微软雅黑" panose="020B0503020204020204" pitchFamily="34" charset="-122"/>
                              </a:rPr>
                              <m:t>𝑭𝑳𝑶𝑷𝑺</m:t>
                            </m:r>
                          </m:sub>
                        </m:sSub>
                      </m:num>
                      <m:den>
                        <m:r>
                          <a:rPr lang="en-US" altLang="zh-CN" b="1" i="1">
                            <a:solidFill>
                              <a:srgbClr val="002060"/>
                            </a:solidFill>
                            <a:latin typeface="Cambria Math" panose="02040503050406030204" pitchFamily="18" charset="0"/>
                            <a:ea typeface="微软雅黑" panose="020B0503020204020204" pitchFamily="34" charset="-122"/>
                          </a:rPr>
                          <m:t>𝒉</m:t>
                        </m:r>
                        <m:r>
                          <a:rPr lang="en-US" altLang="zh-CN" b="1" i="1">
                            <a:solidFill>
                              <a:srgbClr val="002060"/>
                            </a:solidFill>
                            <a:latin typeface="Cambria Math" panose="02040503050406030204" pitchFamily="18" charset="0"/>
                            <a:ea typeface="Cambria Math" panose="02040503050406030204" pitchFamily="18" charset="0"/>
                          </a:rPr>
                          <m:t>×</m:t>
                        </m:r>
                        <m:r>
                          <a:rPr lang="en-US" altLang="zh-CN" b="1" i="1">
                            <a:solidFill>
                              <a:srgbClr val="002060"/>
                            </a:solidFill>
                            <a:latin typeface="Cambria Math" panose="02040503050406030204" pitchFamily="18" charset="0"/>
                            <a:ea typeface="Cambria Math" panose="02040503050406030204" pitchFamily="18" charset="0"/>
                          </a:rPr>
                          <m:t>𝒘</m:t>
                        </m:r>
                      </m:den>
                    </m:f>
                  </m:oMath>
                </a14:m>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b="1" i="1" smtClean="0">
                        <a:solidFill>
                          <a:srgbClr val="C00000"/>
                        </a:solidFill>
                        <a:latin typeface="Cambria Math" panose="02040503050406030204" pitchFamily="18" charset="0"/>
                        <a:ea typeface="Cambria Math" panose="02040503050406030204" pitchFamily="18" charset="0"/>
                      </a:rPr>
                      <m:t>𝑮</m:t>
                    </m:r>
                  </m:oMath>
                </a14:m>
                <a:r>
                  <a:rPr lang="zh-CN" altLang="en-US" b="1" dirty="0">
                    <a:solidFill>
                      <a:srgbClr val="C00000"/>
                    </a:solidFill>
                    <a:latin typeface="微软雅黑" panose="020B0503020204020204" pitchFamily="34" charset="-122"/>
                    <a:ea typeface="微软雅黑" panose="020B0503020204020204" pitchFamily="34" charset="-122"/>
                  </a:rPr>
                  <a:t>增加时，内存使用量增加</a:t>
                </a:r>
                <a:endParaRPr lang="en-US" altLang="zh-CN" b="1" dirty="0">
                  <a:solidFill>
                    <a:srgbClr val="002060"/>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63352" y="1052736"/>
                <a:ext cx="11458932" cy="4832220"/>
              </a:xfrm>
              <a:prstGeom prst="rect">
                <a:avLst/>
              </a:prstGeom>
              <a:blipFill rotWithShape="1">
                <a:blip r:embed="rId1"/>
                <a:stretch>
                  <a:fillRect l="-4" t="-11" r="2" b="-123"/>
                </a:stretch>
              </a:blipFill>
            </p:spPr>
            <p:txBody>
              <a:bodyPr/>
              <a:lstStyle/>
              <a:p>
                <a:r>
                  <a:rPr lang="zh-CN" altLang="en-US">
                    <a:noFill/>
                  </a:rPr>
                  <a:t> </a:t>
                </a:r>
              </a:p>
            </p:txBody>
          </p:sp>
        </mc:Fallback>
      </mc:AlternateContent>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5" name="矩形 4"/>
          <p:cNvSpPr/>
          <p:nvPr/>
        </p:nvSpPr>
        <p:spPr>
          <a:xfrm>
            <a:off x="263352" y="1052736"/>
            <a:ext cx="11458932" cy="719556"/>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3</a:t>
            </a:r>
            <a:r>
              <a:rPr lang="zh-CN" altLang="en-US" b="1" dirty="0">
                <a:solidFill>
                  <a:srgbClr val="002060"/>
                </a:solidFill>
                <a:latin typeface="微软雅黑" panose="020B0503020204020204" pitchFamily="34" charset="-122"/>
                <a:ea typeface="微软雅黑" panose="020B0503020204020204" pitchFamily="34" charset="-122"/>
              </a:rPr>
              <a:t>）尽量</a:t>
            </a:r>
            <a:r>
              <a:rPr lang="zh-CN" altLang="en-US" b="1" dirty="0">
                <a:solidFill>
                  <a:srgbClr val="FF0000"/>
                </a:solidFill>
                <a:latin typeface="微软雅黑" panose="020B0503020204020204" pitchFamily="34" charset="-122"/>
                <a:ea typeface="微软雅黑" panose="020B0503020204020204" pitchFamily="34" charset="-122"/>
              </a:rPr>
              <a:t>减少碎片化的网络结构</a:t>
            </a:r>
            <a:r>
              <a:rPr lang="zh-CN" altLang="en-US" b="1" dirty="0">
                <a:solidFill>
                  <a:srgbClr val="002060"/>
                </a:solidFill>
                <a:latin typeface="微软雅黑" panose="020B0503020204020204" pitchFamily="34" charset="-122"/>
                <a:ea typeface="微软雅黑" panose="020B0503020204020204" pitchFamily="34" charset="-122"/>
              </a:rPr>
              <a:t>以增加并行度</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l="20786" t="12403" r="64265" b="63677"/>
          <a:stretch>
            <a:fillRect/>
          </a:stretch>
        </p:blipFill>
        <p:spPr>
          <a:xfrm>
            <a:off x="479375" y="2466758"/>
            <a:ext cx="5180574" cy="2664296"/>
          </a:xfrm>
          <a:prstGeom prst="rect">
            <a:avLst/>
          </a:prstGeom>
        </p:spPr>
      </p:pic>
      <p:sp>
        <p:nvSpPr>
          <p:cNvPr id="3" name="矩形 2"/>
          <p:cNvSpPr/>
          <p:nvPr/>
        </p:nvSpPr>
        <p:spPr>
          <a:xfrm>
            <a:off x="6127259" y="2331132"/>
            <a:ext cx="5595025" cy="2935547"/>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在</a:t>
            </a:r>
            <a:r>
              <a:rPr lang="en-US" altLang="zh-CN" b="1" dirty="0">
                <a:solidFill>
                  <a:srgbClr val="002060"/>
                </a:solidFill>
                <a:latin typeface="微软雅黑" panose="020B0503020204020204" pitchFamily="34" charset="-122"/>
                <a:ea typeface="微软雅黑" panose="020B0503020204020204" pitchFamily="34" charset="-122"/>
              </a:rPr>
              <a:t>Inception </a:t>
            </a:r>
            <a:r>
              <a:rPr lang="zh-CN" altLang="en-US" b="1" dirty="0">
                <a:solidFill>
                  <a:srgbClr val="002060"/>
                </a:solidFill>
                <a:latin typeface="微软雅黑" panose="020B0503020204020204" pitchFamily="34" charset="-122"/>
                <a:ea typeface="微软雅黑" panose="020B0503020204020204" pitchFamily="34" charset="-122"/>
              </a:rPr>
              <a:t>模块和机器学习自动生成的神经网络中，通常趋向于</a:t>
            </a:r>
            <a:r>
              <a:rPr lang="zh-CN" altLang="en-US" b="1" dirty="0">
                <a:solidFill>
                  <a:srgbClr val="FF0000"/>
                </a:solidFill>
                <a:latin typeface="微软雅黑" panose="020B0503020204020204" pitchFamily="34" charset="-122"/>
                <a:ea typeface="微软雅黑" panose="020B0503020204020204" pitchFamily="34" charset="-122"/>
              </a:rPr>
              <a:t>使用多路异构网络结构</a:t>
            </a:r>
            <a:r>
              <a:rPr lang="zh-CN" altLang="en-US" b="1" dirty="0">
                <a:solidFill>
                  <a:srgbClr val="002060"/>
                </a:solidFill>
                <a:latin typeface="微软雅黑" panose="020B0503020204020204" pitchFamily="34" charset="-122"/>
                <a:ea typeface="微软雅黑" panose="020B0503020204020204" pitchFamily="34" charset="-122"/>
              </a:rPr>
              <a:t>，易造成</a:t>
            </a:r>
            <a:r>
              <a:rPr lang="zh-CN" altLang="en-US" b="1" dirty="0">
                <a:solidFill>
                  <a:srgbClr val="C00000"/>
                </a:solidFill>
                <a:latin typeface="微软雅黑" panose="020B0503020204020204" pitchFamily="34" charset="-122"/>
                <a:ea typeface="微软雅黑" panose="020B0503020204020204" pitchFamily="34" charset="-122"/>
              </a:rPr>
              <a:t>网络结构碎片化，降低模型并行度，减缓运行速度</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4" name="矩形 3"/>
          <p:cNvSpPr/>
          <p:nvPr/>
        </p:nvSpPr>
        <p:spPr>
          <a:xfrm>
            <a:off x="1891295" y="5505705"/>
            <a:ext cx="2972289" cy="461665"/>
          </a:xfrm>
          <a:prstGeom prst="rect">
            <a:avLst/>
          </a:prstGeom>
        </p:spPr>
        <p:txBody>
          <a:bodyPr wrap="none">
            <a:spAutoFit/>
          </a:bodyPr>
          <a:lstStyle/>
          <a:p>
            <a:r>
              <a:rPr lang="en-US" altLang="zh-CN" b="1" dirty="0">
                <a:solidFill>
                  <a:srgbClr val="002060"/>
                </a:solidFill>
                <a:latin typeface="微软雅黑" panose="020B0503020204020204" pitchFamily="34" charset="-122"/>
                <a:ea typeface="微软雅黑" panose="020B0503020204020204" pitchFamily="34" charset="-122"/>
              </a:rPr>
              <a:t>Inception </a:t>
            </a:r>
            <a:r>
              <a:rPr lang="zh-CN" altLang="en-US" b="1" dirty="0">
                <a:solidFill>
                  <a:srgbClr val="002060"/>
                </a:solidFill>
                <a:latin typeface="微软雅黑" panose="020B0503020204020204" pitchFamily="34" charset="-122"/>
                <a:ea typeface="微软雅黑" panose="020B0503020204020204" pitchFamily="34" charset="-122"/>
              </a:rPr>
              <a:t>模块结构</a:t>
            </a:r>
            <a:endParaRPr lang="zh-CN" altLang="en-US" dirty="0"/>
          </a:p>
        </p:txBody>
      </p:sp>
      <p:sp>
        <p:nvSpPr>
          <p:cNvPr id="7" name="矩形: 圆角 6"/>
          <p:cNvSpPr/>
          <p:nvPr/>
        </p:nvSpPr>
        <p:spPr bwMode="auto">
          <a:xfrm>
            <a:off x="263352" y="1988841"/>
            <a:ext cx="5760639" cy="4176464"/>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bwMode="auto">
          <a:xfrm>
            <a:off x="335360" y="1052230"/>
            <a:ext cx="10277716" cy="3046095"/>
          </a:xfrm>
          <a:prstGeom prst="rect">
            <a:avLst/>
          </a:prstGeom>
          <a:noFill/>
          <a:ln w="19050" cmpd="dbl" algn="ctr">
            <a:noFill/>
            <a:miter lim="800000"/>
          </a:ln>
          <a:effectLst/>
        </p:spPr>
        <p:txBody>
          <a:bodyPr wrap="square">
            <a:spAutoFit/>
          </a:bodyPr>
          <a:lstStyle/>
          <a:p>
            <a:pPr>
              <a:lnSpc>
                <a:spcPct val="150000"/>
              </a:lnSpc>
              <a:buClr>
                <a:srgbClr val="002060"/>
              </a:buClr>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对称量化 </a:t>
            </a:r>
            <a:r>
              <a:rPr lang="en-US" altLang="zh-CN" b="1" dirty="0">
                <a:solidFill>
                  <a:srgbClr val="002060"/>
                </a:solidFill>
                <a:latin typeface="微软雅黑" panose="020B0503020204020204" pitchFamily="34" charset="-122"/>
                <a:ea typeface="微软雅黑" panose="020B0503020204020204" pitchFamily="34" charset="-122"/>
              </a:rPr>
              <a:t>&amp; </a:t>
            </a:r>
            <a:r>
              <a:rPr lang="zh-CN" altLang="en-US" b="1" dirty="0">
                <a:solidFill>
                  <a:srgbClr val="002060"/>
                </a:solidFill>
                <a:latin typeface="微软雅黑" panose="020B0503020204020204" pitchFamily="34" charset="-122"/>
                <a:ea typeface="微软雅黑" panose="020B0503020204020204" pitchFamily="34" charset="-122"/>
              </a:rPr>
              <a:t>非对称量化</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i="0" dirty="0">
                <a:solidFill>
                  <a:srgbClr val="002060"/>
                </a:solidFill>
                <a:effectLst/>
                <a:latin typeface="微软雅黑" panose="020B0503020204020204" pitchFamily="34" charset="-122"/>
                <a:ea typeface="微软雅黑" panose="020B0503020204020204" pitchFamily="34" charset="-122"/>
              </a:rPr>
              <a:t>对称量化</a:t>
            </a:r>
            <a:r>
              <a:rPr lang="en-US" altLang="zh-CN" sz="2000" b="1" i="0" dirty="0">
                <a:solidFill>
                  <a:srgbClr val="002060"/>
                </a:solidFill>
                <a:effectLst/>
                <a:latin typeface="微软雅黑" panose="020B0503020204020204" pitchFamily="34" charset="-122"/>
                <a:ea typeface="微软雅黑" panose="020B0503020204020204" pitchFamily="34" charset="-122"/>
              </a:rPr>
              <a:t>: FP32</a:t>
            </a:r>
            <a:r>
              <a:rPr lang="zh-CN" altLang="en-US" sz="2000" b="1" i="0" dirty="0">
                <a:solidFill>
                  <a:srgbClr val="002060"/>
                </a:solidFill>
                <a:effectLst/>
                <a:latin typeface="微软雅黑" panose="020B0503020204020204" pitchFamily="34" charset="-122"/>
                <a:ea typeface="微软雅黑" panose="020B0503020204020204" pitchFamily="34" charset="-122"/>
              </a:rPr>
              <a:t>的</a:t>
            </a:r>
            <a:r>
              <a:rPr lang="en-US" altLang="zh-CN" sz="2000" b="1" i="0" dirty="0">
                <a:solidFill>
                  <a:srgbClr val="002060"/>
                </a:solidFill>
                <a:effectLst/>
                <a:latin typeface="微软雅黑" panose="020B0503020204020204" pitchFamily="34" charset="-122"/>
                <a:ea typeface="微软雅黑" panose="020B0503020204020204" pitchFamily="34" charset="-122"/>
              </a:rPr>
              <a:t>0</a:t>
            </a:r>
            <a:r>
              <a:rPr lang="zh-CN" altLang="en-US" sz="2000" b="1" i="0" dirty="0">
                <a:solidFill>
                  <a:srgbClr val="002060"/>
                </a:solidFill>
                <a:effectLst/>
                <a:latin typeface="微软雅黑" panose="020B0503020204020204" pitchFamily="34" charset="-122"/>
                <a:ea typeface="微软雅黑" panose="020B0503020204020204" pitchFamily="34" charset="-122"/>
              </a:rPr>
              <a:t>点被映射到了</a:t>
            </a:r>
            <a:r>
              <a:rPr lang="en-US" altLang="zh-CN" sz="2000" b="1" i="0" dirty="0">
                <a:solidFill>
                  <a:srgbClr val="002060"/>
                </a:solidFill>
                <a:effectLst/>
                <a:latin typeface="微软雅黑" panose="020B0503020204020204" pitchFamily="34" charset="-122"/>
                <a:ea typeface="微软雅黑" panose="020B0503020204020204" pitchFamily="34" charset="-122"/>
              </a:rPr>
              <a:t>int</a:t>
            </a:r>
            <a:r>
              <a:rPr lang="zh-CN" altLang="en-US" sz="2000" b="1" i="0" dirty="0">
                <a:solidFill>
                  <a:srgbClr val="002060"/>
                </a:solidFill>
                <a:effectLst/>
                <a:latin typeface="微软雅黑" panose="020B0503020204020204" pitchFamily="34" charset="-122"/>
                <a:ea typeface="微软雅黑" panose="020B0503020204020204" pitchFamily="34" charset="-122"/>
              </a:rPr>
              <a:t>的</a:t>
            </a:r>
            <a:r>
              <a:rPr lang="en-US" altLang="zh-CN" sz="2000" b="1" i="0" dirty="0">
                <a:solidFill>
                  <a:srgbClr val="002060"/>
                </a:solidFill>
                <a:effectLst/>
                <a:latin typeface="微软雅黑" panose="020B0503020204020204" pitchFamily="34" charset="-122"/>
                <a:ea typeface="微软雅黑" panose="020B0503020204020204" pitchFamily="34" charset="-122"/>
              </a:rPr>
              <a:t>0</a:t>
            </a:r>
            <a:r>
              <a:rPr lang="zh-CN" altLang="en-US" sz="2000" b="1" i="0" dirty="0">
                <a:solidFill>
                  <a:srgbClr val="002060"/>
                </a:solidFill>
                <a:effectLst/>
                <a:latin typeface="微软雅黑" panose="020B0503020204020204" pitchFamily="34" charset="-122"/>
                <a:ea typeface="微软雅黑" panose="020B0503020204020204" pitchFamily="34" charset="-122"/>
              </a:rPr>
              <a:t>点</a:t>
            </a:r>
            <a:endParaRPr lang="en-US" altLang="zh-CN" sz="2000" b="1" i="0" dirty="0">
              <a:solidFill>
                <a:srgbClr val="002060"/>
              </a:solidFill>
              <a:effectLst/>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i="0" dirty="0">
                <a:solidFill>
                  <a:srgbClr val="002060"/>
                </a:solidFill>
                <a:effectLst/>
                <a:latin typeface="微软雅黑" panose="020B0503020204020204" pitchFamily="34" charset="-122"/>
                <a:ea typeface="微软雅黑" panose="020B0503020204020204" pitchFamily="34" charset="-122"/>
              </a:rPr>
              <a:t>非对称量化</a:t>
            </a:r>
            <a:r>
              <a:rPr lang="en-US" altLang="zh-CN" sz="2000" b="1" i="0" dirty="0">
                <a:solidFill>
                  <a:srgbClr val="002060"/>
                </a:solidFill>
                <a:effectLst/>
                <a:latin typeface="微软雅黑" panose="020B0503020204020204" pitchFamily="34" charset="-122"/>
                <a:ea typeface="微软雅黑" panose="020B0503020204020204" pitchFamily="34" charset="-122"/>
              </a:rPr>
              <a:t>: FP32</a:t>
            </a:r>
            <a:r>
              <a:rPr lang="zh-CN" altLang="en-US" sz="2000" b="1" i="0" dirty="0">
                <a:solidFill>
                  <a:srgbClr val="002060"/>
                </a:solidFill>
                <a:effectLst/>
                <a:latin typeface="微软雅黑" panose="020B0503020204020204" pitchFamily="34" charset="-122"/>
                <a:ea typeface="微软雅黑" panose="020B0503020204020204" pitchFamily="34" charset="-122"/>
              </a:rPr>
              <a:t>的</a:t>
            </a:r>
            <a:r>
              <a:rPr lang="en-US" altLang="zh-CN" sz="2000" b="1" i="0" dirty="0">
                <a:solidFill>
                  <a:srgbClr val="002060"/>
                </a:solidFill>
                <a:effectLst/>
                <a:latin typeface="微软雅黑" panose="020B0503020204020204" pitchFamily="34" charset="-122"/>
                <a:ea typeface="微软雅黑" panose="020B0503020204020204" pitchFamily="34" charset="-122"/>
              </a:rPr>
              <a:t>0</a:t>
            </a:r>
            <a:r>
              <a:rPr lang="zh-CN" altLang="en-US" sz="2000" b="1" i="0" dirty="0">
                <a:solidFill>
                  <a:srgbClr val="002060"/>
                </a:solidFill>
                <a:effectLst/>
                <a:latin typeface="微软雅黑" panose="020B0503020204020204" pitchFamily="34" charset="-122"/>
                <a:ea typeface="微软雅黑" panose="020B0503020204020204" pitchFamily="34" charset="-122"/>
              </a:rPr>
              <a:t>点不映射到</a:t>
            </a:r>
            <a:r>
              <a:rPr lang="en-US" altLang="zh-CN" sz="2000" b="1" i="0" dirty="0">
                <a:solidFill>
                  <a:srgbClr val="002060"/>
                </a:solidFill>
                <a:effectLst/>
                <a:latin typeface="微软雅黑" panose="020B0503020204020204" pitchFamily="34" charset="-122"/>
                <a:ea typeface="微软雅黑" panose="020B0503020204020204" pitchFamily="34" charset="-122"/>
              </a:rPr>
              <a:t>int0</a:t>
            </a:r>
            <a:r>
              <a:rPr lang="zh-CN" altLang="en-US" sz="2000" b="1" i="0" dirty="0">
                <a:solidFill>
                  <a:srgbClr val="002060"/>
                </a:solidFill>
                <a:effectLst/>
                <a:latin typeface="微软雅黑" panose="020B0503020204020204" pitchFamily="34" charset="-122"/>
                <a:ea typeface="微软雅黑" panose="020B0503020204020204" pitchFamily="34" charset="-122"/>
              </a:rPr>
              <a:t>点</a:t>
            </a:r>
            <a:endParaRPr lang="en-US" altLang="zh-CN" sz="2000" b="1" i="0" dirty="0">
              <a:solidFill>
                <a:srgbClr val="002060"/>
              </a:solidFill>
              <a:effectLst/>
              <a:latin typeface="微软雅黑" panose="020B0503020204020204" pitchFamily="34" charset="-122"/>
              <a:ea typeface="微软雅黑" panose="020B0503020204020204" pitchFamily="34" charset="-122"/>
            </a:endParaRPr>
          </a:p>
          <a:p>
            <a:pPr>
              <a:lnSpc>
                <a:spcPct val="150000"/>
              </a:lnSpc>
              <a:buClr>
                <a:srgbClr val="002060"/>
              </a:buClr>
            </a:pPr>
            <a:endParaRPr lang="en-US" altLang="zh-CN" sz="2000" b="1" i="0" dirty="0">
              <a:solidFill>
                <a:srgbClr val="002060"/>
              </a:solidFill>
              <a:effectLst/>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endParaRPr lang="zh-CN" altLang="en-US" sz="2000" b="1" i="0" dirty="0">
              <a:solidFill>
                <a:srgbClr val="002060"/>
              </a:solidFill>
              <a:effectLst/>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23120" y="1107376"/>
            <a:ext cx="2385448" cy="961634"/>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6167" y="2465364"/>
            <a:ext cx="2304373" cy="958916"/>
          </a:xfrm>
          <a:prstGeom prst="rect">
            <a:avLst/>
          </a:prstGeom>
        </p:spPr>
      </p:pic>
      <p:sp>
        <p:nvSpPr>
          <p:cNvPr id="8" name="矩形 7"/>
          <p:cNvSpPr/>
          <p:nvPr/>
        </p:nvSpPr>
        <p:spPr>
          <a:xfrm>
            <a:off x="9286787" y="2064350"/>
            <a:ext cx="1528275" cy="369332"/>
          </a:xfrm>
          <a:prstGeom prst="rect">
            <a:avLst/>
          </a:prstGeom>
        </p:spPr>
        <p:txBody>
          <a:bodyPr wrap="square">
            <a:spAutoFit/>
          </a:bodyPr>
          <a:lstStyle/>
          <a:p>
            <a:pPr algn="ctr">
              <a:buClr>
                <a:srgbClr val="002060"/>
              </a:buClr>
              <a:buSzPct val="75000"/>
            </a:pPr>
            <a:r>
              <a:rPr lang="zh-CN" altLang="en-US" sz="1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对称量化</a:t>
            </a:r>
            <a:endParaRPr lang="en-US" altLang="zh-CN" sz="1800" dirty="0"/>
          </a:p>
        </p:txBody>
      </p:sp>
      <p:sp>
        <p:nvSpPr>
          <p:cNvPr id="9" name="矩形 8"/>
          <p:cNvSpPr/>
          <p:nvPr/>
        </p:nvSpPr>
        <p:spPr>
          <a:xfrm>
            <a:off x="9141337" y="3350603"/>
            <a:ext cx="1819173" cy="369332"/>
          </a:xfrm>
          <a:prstGeom prst="rect">
            <a:avLst/>
          </a:prstGeom>
        </p:spPr>
        <p:txBody>
          <a:bodyPr wrap="square">
            <a:spAutoFit/>
          </a:bodyPr>
          <a:lstStyle/>
          <a:p>
            <a:pPr algn="ctr">
              <a:buClr>
                <a:srgbClr val="002060"/>
              </a:buClr>
              <a:buSzPct val="75000"/>
            </a:pPr>
            <a:r>
              <a:rPr lang="zh-CN" altLang="en-US" sz="1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非对称量化</a:t>
            </a:r>
            <a:endParaRPr lang="en-US" altLang="zh-CN" sz="1800" dirty="0"/>
          </a:p>
        </p:txBody>
      </p:sp>
      <p:sp>
        <p:nvSpPr>
          <p:cNvPr id="10" name="文本框 9"/>
          <p:cNvSpPr txBox="1"/>
          <p:nvPr/>
        </p:nvSpPr>
        <p:spPr bwMode="auto">
          <a:xfrm>
            <a:off x="335361" y="2975781"/>
            <a:ext cx="7837588" cy="3507740"/>
          </a:xfrm>
          <a:prstGeom prst="rect">
            <a:avLst/>
          </a:prstGeom>
          <a:noFill/>
          <a:ln w="19050" cmpd="dbl" algn="ctr">
            <a:noFill/>
            <a:miter lim="800000"/>
          </a:ln>
          <a:effectLst/>
        </p:spPr>
        <p:txBody>
          <a:bodyPr wrap="square">
            <a:spAutoFit/>
          </a:bodyPr>
          <a:lstStyle/>
          <a:p>
            <a:pPr>
              <a:lnSpc>
                <a:spcPct val="150000"/>
              </a:lnSpc>
              <a:buClr>
                <a:srgbClr val="002060"/>
              </a:buClr>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饱和量化 </a:t>
            </a:r>
            <a:r>
              <a:rPr lang="en-US" altLang="zh-CN" b="1" dirty="0">
                <a:solidFill>
                  <a:srgbClr val="002060"/>
                </a:solidFill>
                <a:latin typeface="微软雅黑" panose="020B0503020204020204" pitchFamily="34" charset="-122"/>
                <a:ea typeface="微软雅黑" panose="020B0503020204020204" pitchFamily="34" charset="-122"/>
              </a:rPr>
              <a:t>&amp; </a:t>
            </a:r>
            <a:r>
              <a:rPr lang="zh-CN" altLang="en-US" b="1" dirty="0">
                <a:solidFill>
                  <a:srgbClr val="002060"/>
                </a:solidFill>
                <a:latin typeface="微软雅黑" panose="020B0503020204020204" pitchFamily="34" charset="-122"/>
                <a:ea typeface="微软雅黑" panose="020B0503020204020204" pitchFamily="34" charset="-122"/>
              </a:rPr>
              <a:t>非饱和量化</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i="0" dirty="0">
                <a:solidFill>
                  <a:srgbClr val="FF0000"/>
                </a:solidFill>
                <a:effectLst/>
                <a:latin typeface="微软雅黑" panose="020B0503020204020204" pitchFamily="34" charset="-122"/>
                <a:ea typeface="微软雅黑" panose="020B0503020204020204" pitchFamily="34" charset="-122"/>
              </a:rPr>
              <a:t>权重常用非饱和量化，激活常用饱和量化</a:t>
            </a:r>
            <a:endParaRPr lang="en-US" altLang="zh-CN" sz="2000" b="1" i="0" dirty="0">
              <a:solidFill>
                <a:srgbClr val="002060"/>
              </a:solidFill>
              <a:effectLst/>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非饱和量化：</a:t>
            </a:r>
            <a:r>
              <a:rPr lang="en-US" altLang="zh-CN" sz="2000" b="1" dirty="0">
                <a:solidFill>
                  <a:srgbClr val="002060"/>
                </a:solidFill>
                <a:latin typeface="微软雅黑" panose="020B0503020204020204" pitchFamily="34" charset="-122"/>
                <a:ea typeface="微软雅黑" panose="020B0503020204020204" pitchFamily="34" charset="-122"/>
              </a:rPr>
              <a:t>FP32</a:t>
            </a:r>
            <a:r>
              <a:rPr lang="zh-CN" altLang="en-US" sz="2000" b="1" dirty="0">
                <a:solidFill>
                  <a:srgbClr val="002060"/>
                </a:solidFill>
                <a:latin typeface="微软雅黑" panose="020B0503020204020204" pitchFamily="34" charset="-122"/>
                <a:ea typeface="微软雅黑" panose="020B0503020204020204" pitchFamily="34" charset="-122"/>
              </a:rPr>
              <a:t>绝对值最大</a:t>
            </a:r>
            <a:r>
              <a:rPr lang="en-US" altLang="zh-CN" sz="2000" b="1" dirty="0" err="1">
                <a:solidFill>
                  <a:srgbClr val="002060"/>
                </a:solidFill>
                <a:latin typeface="微软雅黑" panose="020B0503020204020204" pitchFamily="34" charset="-122"/>
                <a:ea typeface="微软雅黑" panose="020B0503020204020204" pitchFamily="34" charset="-122"/>
              </a:rPr>
              <a:t>abs_max</a:t>
            </a:r>
            <a:r>
              <a:rPr lang="zh-CN" altLang="en-US" sz="2000" b="1" dirty="0">
                <a:solidFill>
                  <a:srgbClr val="002060"/>
                </a:solidFill>
                <a:latin typeface="微软雅黑" panose="020B0503020204020204" pitchFamily="34" charset="-122"/>
                <a:ea typeface="微软雅黑" panose="020B0503020204020204" pitchFamily="34" charset="-122"/>
              </a:rPr>
              <a:t>映射为</a:t>
            </a:r>
            <a:r>
              <a:rPr lang="en-US" altLang="zh-CN" sz="2000" b="1" dirty="0">
                <a:solidFill>
                  <a:srgbClr val="002060"/>
                </a:solidFill>
                <a:latin typeface="微软雅黑" panose="020B0503020204020204" pitchFamily="34" charset="-122"/>
                <a:ea typeface="微软雅黑" panose="020B0503020204020204" pitchFamily="34" charset="-122"/>
              </a:rPr>
              <a:t>127</a:t>
            </a:r>
            <a:r>
              <a:rPr lang="zh-CN" altLang="en-US" sz="2000" b="1" dirty="0">
                <a:solidFill>
                  <a:srgbClr val="002060"/>
                </a:solidFill>
                <a:latin typeface="微软雅黑" panose="020B0503020204020204" pitchFamily="34" charset="-122"/>
                <a:ea typeface="微软雅黑" panose="020B0503020204020204" pitchFamily="34" charset="-122"/>
              </a:rPr>
              <a:t>，比例因子</a:t>
            </a:r>
            <a:r>
              <a:rPr lang="en-US" altLang="zh-CN" sz="2000" b="1" dirty="0" err="1">
                <a:solidFill>
                  <a:srgbClr val="002060"/>
                </a:solidFill>
                <a:latin typeface="微软雅黑" panose="020B0503020204020204" pitchFamily="34" charset="-122"/>
                <a:ea typeface="微软雅黑" panose="020B0503020204020204" pitchFamily="34" charset="-122"/>
              </a:rPr>
              <a:t>abs_max</a:t>
            </a:r>
            <a:r>
              <a:rPr lang="en-US" altLang="zh-CN" sz="2000" b="1" dirty="0">
                <a:solidFill>
                  <a:srgbClr val="002060"/>
                </a:solidFill>
                <a:latin typeface="微软雅黑" panose="020B0503020204020204" pitchFamily="34" charset="-122"/>
                <a:ea typeface="微软雅黑" panose="020B0503020204020204" pitchFamily="34" charset="-122"/>
              </a:rPr>
              <a:t>/127</a:t>
            </a:r>
            <a:r>
              <a:rPr lang="zh-CN" altLang="en-US" sz="2000" b="1" dirty="0">
                <a:solidFill>
                  <a:srgbClr val="002060"/>
                </a:solidFill>
                <a:latin typeface="微软雅黑" panose="020B0503020204020204" pitchFamily="34" charset="-122"/>
                <a:ea typeface="微软雅黑" panose="020B0503020204020204" pitchFamily="34" charset="-122"/>
              </a:rPr>
              <a:t>，由于正负分布不均，一部分值域浪费</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Clr>
                <a:srgbClr val="002060"/>
              </a:buClr>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饱和</a:t>
            </a:r>
            <a:r>
              <a:rPr lang="zh-CN" altLang="en-US" sz="2000" b="1" i="0" dirty="0">
                <a:solidFill>
                  <a:srgbClr val="002060"/>
                </a:solidFill>
                <a:effectLst/>
                <a:latin typeface="微软雅黑" panose="020B0503020204020204" pitchFamily="34" charset="-122"/>
                <a:ea typeface="微软雅黑" panose="020B0503020204020204" pitchFamily="34" charset="-122"/>
              </a:rPr>
              <a:t>量化：选择合适阈值</a:t>
            </a:r>
            <a:r>
              <a:rPr lang="en-US" altLang="zh-CN" sz="2000" b="1" i="0" dirty="0">
                <a:solidFill>
                  <a:srgbClr val="002060"/>
                </a:solidFill>
                <a:effectLst/>
                <a:latin typeface="微软雅黑" panose="020B0503020204020204" pitchFamily="34" charset="-122"/>
                <a:ea typeface="微软雅黑" panose="020B0503020204020204" pitchFamily="34" charset="-122"/>
              </a:rPr>
              <a:t>T(T&lt;</a:t>
            </a:r>
            <a:r>
              <a:rPr lang="en-US" altLang="zh-CN" sz="2000" b="1" i="0" dirty="0" err="1">
                <a:solidFill>
                  <a:srgbClr val="002060"/>
                </a:solidFill>
                <a:effectLst/>
                <a:latin typeface="微软雅黑" panose="020B0503020204020204" pitchFamily="34" charset="-122"/>
                <a:ea typeface="微软雅黑" panose="020B0503020204020204" pitchFamily="34" charset="-122"/>
              </a:rPr>
              <a:t>abs_max</a:t>
            </a:r>
            <a:r>
              <a:rPr lang="en-US" altLang="zh-CN" sz="2000" b="1" i="0" dirty="0">
                <a:solidFill>
                  <a:srgbClr val="002060"/>
                </a:solidFill>
                <a:effectLst/>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映射为</a:t>
            </a:r>
            <a:r>
              <a:rPr lang="en-US" altLang="zh-CN" sz="2000" b="1" dirty="0">
                <a:solidFill>
                  <a:srgbClr val="002060"/>
                </a:solidFill>
                <a:latin typeface="微软雅黑" panose="020B0503020204020204" pitchFamily="34" charset="-122"/>
                <a:ea typeface="微软雅黑" panose="020B0503020204020204" pitchFamily="34" charset="-122"/>
              </a:rPr>
              <a:t>127</a:t>
            </a:r>
            <a:r>
              <a:rPr lang="zh-CN" altLang="en-US" sz="2000" b="1" dirty="0">
                <a:solidFill>
                  <a:srgbClr val="002060"/>
                </a:solidFill>
                <a:latin typeface="微软雅黑" panose="020B0503020204020204" pitchFamily="34" charset="-122"/>
                <a:ea typeface="微软雅黑" panose="020B0503020204020204" pitchFamily="34" charset="-122"/>
              </a:rPr>
              <a:t>，比例因子</a:t>
            </a:r>
            <a:r>
              <a:rPr lang="en-US" altLang="zh-CN" sz="2000" b="1" dirty="0">
                <a:solidFill>
                  <a:srgbClr val="002060"/>
                </a:solidFill>
                <a:latin typeface="微软雅黑" panose="020B0503020204020204" pitchFamily="34" charset="-122"/>
                <a:ea typeface="微软雅黑" panose="020B0503020204020204" pitchFamily="34" charset="-122"/>
              </a:rPr>
              <a:t>T/127</a:t>
            </a:r>
            <a:endParaRPr lang="en-US" altLang="zh-CN" sz="2000" b="1" i="0" dirty="0">
              <a:solidFill>
                <a:srgbClr val="002060"/>
              </a:solidFill>
              <a:effectLst/>
              <a:latin typeface="微软雅黑" panose="020B0503020204020204" pitchFamily="34" charset="-122"/>
              <a:ea typeface="微软雅黑" panose="020B0503020204020204" pitchFamily="34" charset="-122"/>
            </a:endParaRPr>
          </a:p>
          <a:p>
            <a:pPr>
              <a:lnSpc>
                <a:spcPct val="150000"/>
              </a:lnSpc>
              <a:buClr>
                <a:srgbClr val="002060"/>
              </a:buClr>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8908657" y="3780870"/>
            <a:ext cx="2397638" cy="1011836"/>
          </a:xfrm>
          <a:prstGeom prst="rect">
            <a:avLst/>
          </a:prstGeom>
        </p:spPr>
      </p:pic>
      <p:sp>
        <p:nvSpPr>
          <p:cNvPr id="12" name="矩形 11"/>
          <p:cNvSpPr/>
          <p:nvPr/>
        </p:nvSpPr>
        <p:spPr>
          <a:xfrm>
            <a:off x="9285776" y="4753708"/>
            <a:ext cx="1528275" cy="369332"/>
          </a:xfrm>
          <a:prstGeom prst="rect">
            <a:avLst/>
          </a:prstGeom>
        </p:spPr>
        <p:txBody>
          <a:bodyPr wrap="square">
            <a:spAutoFit/>
          </a:bodyPr>
          <a:lstStyle/>
          <a:p>
            <a:pPr algn="ctr">
              <a:buClr>
                <a:srgbClr val="002060"/>
              </a:buClr>
              <a:buSzPct val="75000"/>
            </a:pPr>
            <a:r>
              <a:rPr lang="zh-CN" altLang="en-US" sz="1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非饱和量化</a:t>
            </a:r>
            <a:endParaRPr lang="en-US" altLang="zh-CN" sz="1800" dirty="0"/>
          </a:p>
        </p:txBody>
      </p:sp>
      <p:pic>
        <p:nvPicPr>
          <p:cNvPr id="13" name="图片 12"/>
          <p:cNvPicPr>
            <a:picLocks noChangeAspect="1"/>
          </p:cNvPicPr>
          <p:nvPr/>
        </p:nvPicPr>
        <p:blipFill>
          <a:blip r:embed="rId4"/>
          <a:stretch>
            <a:fillRect/>
          </a:stretch>
        </p:blipFill>
        <p:spPr>
          <a:xfrm>
            <a:off x="8908657" y="5163149"/>
            <a:ext cx="2397637" cy="1011836"/>
          </a:xfrm>
          <a:prstGeom prst="rect">
            <a:avLst/>
          </a:prstGeom>
        </p:spPr>
      </p:pic>
      <p:sp>
        <p:nvSpPr>
          <p:cNvPr id="14" name="矩形 13"/>
          <p:cNvSpPr/>
          <p:nvPr/>
        </p:nvSpPr>
        <p:spPr>
          <a:xfrm>
            <a:off x="9343337" y="6135234"/>
            <a:ext cx="1528275" cy="369332"/>
          </a:xfrm>
          <a:prstGeom prst="rect">
            <a:avLst/>
          </a:prstGeom>
        </p:spPr>
        <p:txBody>
          <a:bodyPr wrap="square">
            <a:spAutoFit/>
          </a:bodyPr>
          <a:lstStyle/>
          <a:p>
            <a:pPr algn="ctr">
              <a:buClr>
                <a:srgbClr val="002060"/>
              </a:buClr>
              <a:buSzPct val="75000"/>
            </a:pPr>
            <a:r>
              <a:rPr lang="zh-CN" altLang="en-US" sz="18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饱和量化</a:t>
            </a:r>
            <a:endParaRPr lang="en-US" altLang="zh-CN" sz="1800" dirty="0"/>
          </a:p>
        </p:txBody>
      </p:sp>
      <p:sp>
        <p:nvSpPr>
          <p:cNvPr id="15" name="矩形 39"/>
          <p:cNvSpPr>
            <a:spLocks noChangeArrowheads="1"/>
          </p:cNvSpPr>
          <p:nvPr/>
        </p:nvSpPr>
        <p:spPr bwMode="auto">
          <a:xfrm>
            <a:off x="767408" y="5997276"/>
            <a:ext cx="6048671" cy="461962"/>
          </a:xfrm>
          <a:prstGeom prst="rect">
            <a:avLst/>
          </a:prstGeom>
          <a:solidFill>
            <a:srgbClr val="071F65"/>
          </a:solidFill>
        </p:spPr>
        <p:style>
          <a:lnRef idx="3">
            <a:schemeClr val="lt1"/>
          </a:lnRef>
          <a:fillRef idx="1">
            <a:schemeClr val="accent5"/>
          </a:fillRef>
          <a:effectRef idx="1">
            <a:schemeClr val="accent5"/>
          </a:effectRef>
          <a:fontRef idx="minor">
            <a:schemeClr val="lt1"/>
          </a:fontRef>
        </p:style>
        <p:txBody>
          <a:bodyPr anchor="ct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defRPr/>
            </a:pPr>
            <a:r>
              <a:rPr kumimoji="1" lang="zh-CN" altLang="en-US" sz="20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选择依据：</a:t>
            </a:r>
            <a:r>
              <a:rPr kumimoji="1"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模型权重和激活数据分布特性</a:t>
            </a:r>
            <a:endParaRPr kumimoji="1"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4.1.1</a:t>
            </a:r>
            <a:r>
              <a:rPr kumimoji="1" lang="zh-CN" altLang="en-US" sz="3600" b="1" dirty="0">
                <a:solidFill>
                  <a:srgbClr val="002060"/>
                </a:solidFill>
                <a:latin typeface="微软雅黑" panose="020B0503020204020204" pitchFamily="34" charset="-122"/>
                <a:ea typeface="微软雅黑" panose="020B0503020204020204" pitchFamily="34" charset="-122"/>
              </a:rPr>
              <a:t> 线性量化简介</a:t>
            </a:r>
            <a:endParaRPr lang="zh-CN" altLang="en-US" sz="3600" b="1" dirty="0"/>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5" name="矩形 4"/>
          <p:cNvSpPr/>
          <p:nvPr/>
        </p:nvSpPr>
        <p:spPr>
          <a:xfrm>
            <a:off x="263352" y="1052736"/>
            <a:ext cx="11458932" cy="719556"/>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4</a:t>
            </a:r>
            <a:r>
              <a:rPr lang="zh-CN" altLang="en-US" b="1" dirty="0">
                <a:solidFill>
                  <a:srgbClr val="002060"/>
                </a:solidFill>
                <a:latin typeface="微软雅黑" panose="020B0503020204020204" pitchFamily="34" charset="-122"/>
                <a:ea typeface="微软雅黑" panose="020B0503020204020204" pitchFamily="34" charset="-122"/>
              </a:rPr>
              <a:t>）重视</a:t>
            </a:r>
            <a:r>
              <a:rPr lang="zh-CN" altLang="en-US" b="1" dirty="0">
                <a:solidFill>
                  <a:srgbClr val="FF0000"/>
                </a:solidFill>
                <a:latin typeface="微软雅黑" panose="020B0503020204020204" pitchFamily="34" charset="-122"/>
                <a:ea typeface="微软雅黑" panose="020B0503020204020204" pitchFamily="34" charset="-122"/>
              </a:rPr>
              <a:t>元素级操作</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055440" y="1796865"/>
            <a:ext cx="10369152" cy="1458220"/>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激活函数（例如</a:t>
            </a:r>
            <a:r>
              <a:rPr lang="en-US" altLang="zh-CN" b="1" dirty="0" err="1">
                <a:solidFill>
                  <a:srgbClr val="002060"/>
                </a:solidFill>
                <a:latin typeface="微软雅黑" panose="020B0503020204020204" pitchFamily="34" charset="-122"/>
                <a:ea typeface="微软雅黑" panose="020B0503020204020204" pitchFamily="34" charset="-122"/>
              </a:rPr>
              <a:t>ReLU</a:t>
            </a:r>
            <a:r>
              <a:rPr lang="zh-CN" altLang="en-US" b="1" dirty="0">
                <a:solidFill>
                  <a:srgbClr val="002060"/>
                </a:solidFill>
                <a:latin typeface="微软雅黑" panose="020B0503020204020204" pitchFamily="34" charset="-122"/>
                <a:ea typeface="微软雅黑" panose="020B0503020204020204" pitchFamily="34" charset="-122"/>
              </a:rPr>
              <a:t>）和特征图的相加（</a:t>
            </a:r>
            <a:r>
              <a:rPr lang="en-US" altLang="zh-CN" b="1" dirty="0">
                <a:solidFill>
                  <a:srgbClr val="002060"/>
                </a:solidFill>
                <a:latin typeface="微软雅黑" panose="020B0503020204020204" pitchFamily="34" charset="-122"/>
                <a:ea typeface="微软雅黑" panose="020B0503020204020204" pitchFamily="34" charset="-122"/>
              </a:rPr>
              <a:t>add</a:t>
            </a:r>
            <a:r>
              <a:rPr lang="zh-CN" altLang="en-US" b="1" dirty="0">
                <a:solidFill>
                  <a:srgbClr val="002060"/>
                </a:solidFill>
                <a:latin typeface="微软雅黑" panose="020B0503020204020204" pitchFamily="34" charset="-122"/>
                <a:ea typeface="微软雅黑" panose="020B0503020204020204" pitchFamily="34" charset="-122"/>
              </a:rPr>
              <a:t>）虽然对于浮点运算力的影响很小，但它们对于内存使用量会产生较大的影响。</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7368" y="980728"/>
            <a:ext cx="11458932" cy="5151538"/>
          </a:xfrm>
          <a:prstGeom prst="rect">
            <a:avLst/>
          </a:prstGeom>
        </p:spPr>
        <p:txBody>
          <a:bodyPr wrap="square">
            <a:spAutoFit/>
          </a:bodyPr>
          <a:lstStyle/>
          <a:p>
            <a:pPr algn="just">
              <a:lnSpc>
                <a:spcPct val="200000"/>
              </a:lnSpc>
            </a:pPr>
            <a:r>
              <a:rPr lang="zh-CN" altLang="en-US" b="1" dirty="0">
                <a:solidFill>
                  <a:srgbClr val="002060"/>
                </a:solidFill>
                <a:latin typeface="微软雅黑" panose="020B0503020204020204" pitchFamily="34" charset="-122"/>
                <a:ea typeface="微软雅黑" panose="020B0503020204020204" pitchFamily="34" charset="-122"/>
              </a:rPr>
              <a:t>针对上述</a:t>
            </a:r>
            <a:r>
              <a:rPr lang="en-US" altLang="zh-CN" b="1" dirty="0">
                <a:solidFill>
                  <a:srgbClr val="002060"/>
                </a:solidFill>
                <a:latin typeface="微软雅黑" panose="020B0503020204020204" pitchFamily="34" charset="-122"/>
                <a:ea typeface="微软雅黑" panose="020B0503020204020204" pitchFamily="34" charset="-122"/>
              </a:rPr>
              <a:t>4</a:t>
            </a:r>
            <a:r>
              <a:rPr lang="zh-CN" altLang="en-US" b="1" dirty="0">
                <a:solidFill>
                  <a:srgbClr val="002060"/>
                </a:solidFill>
                <a:latin typeface="微软雅黑" panose="020B0503020204020204" pitchFamily="34" charset="-122"/>
                <a:ea typeface="微软雅黑" panose="020B0503020204020204" pitchFamily="34" charset="-122"/>
              </a:rPr>
              <a:t>个原则可知</a:t>
            </a:r>
            <a:r>
              <a:rPr lang="en-US" altLang="zh-CN" b="1" dirty="0" err="1">
                <a:solidFill>
                  <a:srgbClr val="002060"/>
                </a:solidFill>
                <a:latin typeface="微软雅黑" panose="020B0503020204020204" pitchFamily="34" charset="-122"/>
                <a:ea typeface="微软雅黑" panose="020B0503020204020204" pitchFamily="34" charset="-122"/>
              </a:rPr>
              <a:t>ShuffleNet</a:t>
            </a:r>
            <a:r>
              <a:rPr lang="en-US" altLang="zh-CN" b="1"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rPr>
              <a:t>存在以下问题：</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在基本单元中大量使用了</a:t>
            </a:r>
            <a:r>
              <a:rPr lang="en-US" altLang="zh-CN" b="1" dirty="0">
                <a:solidFill>
                  <a:srgbClr val="002060"/>
                </a:solidFill>
                <a:latin typeface="微软雅黑" panose="020B0503020204020204" pitchFamily="34" charset="-122"/>
                <a:ea typeface="微软雅黑" panose="020B0503020204020204" pitchFamily="34" charset="-122"/>
              </a:rPr>
              <a:t>1×1 </a:t>
            </a:r>
            <a:r>
              <a:rPr lang="zh-CN" altLang="en-US" b="1" dirty="0">
                <a:solidFill>
                  <a:srgbClr val="002060"/>
                </a:solidFill>
                <a:latin typeface="微软雅黑" panose="020B0503020204020204" pitchFamily="34" charset="-122"/>
                <a:ea typeface="微软雅黑" panose="020B0503020204020204" pitchFamily="34" charset="-122"/>
              </a:rPr>
              <a:t>的</a:t>
            </a:r>
            <a:r>
              <a:rPr lang="zh-CN" altLang="en-US" b="1" dirty="0">
                <a:solidFill>
                  <a:srgbClr val="FF0000"/>
                </a:solidFill>
                <a:latin typeface="微软雅黑" panose="020B0503020204020204" pitchFamily="34" charset="-122"/>
                <a:ea typeface="微软雅黑" panose="020B0503020204020204" pitchFamily="34" charset="-122"/>
              </a:rPr>
              <a:t>组卷积</a:t>
            </a:r>
            <a:r>
              <a:rPr lang="zh-CN" altLang="en-US" b="1" dirty="0">
                <a:solidFill>
                  <a:srgbClr val="002060"/>
                </a:solidFill>
                <a:latin typeface="微软雅黑" panose="020B0503020204020204" pitchFamily="34" charset="-122"/>
                <a:ea typeface="微软雅黑" panose="020B0503020204020204" pitchFamily="34" charset="-122"/>
              </a:rPr>
              <a:t>操作；</a:t>
            </a:r>
            <a:endParaRPr lang="zh-CN" altLang="en-US"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在残差网络的瓶颈层中，输入特征和输出特征的</a:t>
            </a:r>
            <a:r>
              <a:rPr lang="zh-CN" altLang="en-US" b="1" dirty="0">
                <a:solidFill>
                  <a:srgbClr val="FF0000"/>
                </a:solidFill>
                <a:latin typeface="微软雅黑" panose="020B0503020204020204" pitchFamily="34" charset="-122"/>
                <a:ea typeface="微软雅黑" panose="020B0503020204020204" pitchFamily="34" charset="-122"/>
              </a:rPr>
              <a:t>通道数不同</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过量使用组卷积</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在</a:t>
            </a:r>
            <a:r>
              <a:rPr lang="en-US" altLang="zh-CN" b="1" dirty="0">
                <a:solidFill>
                  <a:srgbClr val="002060"/>
                </a:solidFill>
                <a:latin typeface="微软雅黑" panose="020B0503020204020204" pitchFamily="34" charset="-122"/>
                <a:ea typeface="微软雅黑" panose="020B0503020204020204" pitchFamily="34" charset="-122"/>
              </a:rPr>
              <a:t>Shortcut </a:t>
            </a:r>
            <a:r>
              <a:rPr lang="zh-CN" altLang="en-US" b="1" dirty="0">
                <a:solidFill>
                  <a:srgbClr val="002060"/>
                </a:solidFill>
                <a:latin typeface="微软雅黑" panose="020B0503020204020204" pitchFamily="34" charset="-122"/>
                <a:ea typeface="微软雅黑" panose="020B0503020204020204" pitchFamily="34" charset="-122"/>
              </a:rPr>
              <a:t>中</a:t>
            </a:r>
            <a:r>
              <a:rPr lang="zh-CN" altLang="en-US" b="1" dirty="0">
                <a:solidFill>
                  <a:srgbClr val="FF0000"/>
                </a:solidFill>
                <a:latin typeface="微软雅黑" panose="020B0503020204020204" pitchFamily="34" charset="-122"/>
                <a:ea typeface="微软雅黑" panose="020B0503020204020204" pitchFamily="34" charset="-122"/>
              </a:rPr>
              <a:t>过量使用元素级操作</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200000"/>
              </a:lnSpc>
            </a:pPr>
            <a:r>
              <a:rPr lang="en-US" altLang="zh-CN" b="1" dirty="0">
                <a:solidFill>
                  <a:srgbClr val="002060"/>
                </a:solidFill>
                <a:latin typeface="微软雅黑" panose="020B0503020204020204" pitchFamily="34" charset="-122"/>
                <a:ea typeface="微软雅黑" panose="020B0503020204020204" pitchFamily="34" charset="-122"/>
              </a:rPr>
              <a:t>    </a:t>
            </a:r>
            <a:r>
              <a:rPr lang="en-US" altLang="zh-CN" b="1" dirty="0" err="1">
                <a:solidFill>
                  <a:srgbClr val="002060"/>
                </a:solidFill>
                <a:latin typeface="微软雅黑" panose="020B0503020204020204" pitchFamily="34" charset="-122"/>
                <a:ea typeface="微软雅黑" panose="020B0503020204020204" pitchFamily="34" charset="-122"/>
              </a:rPr>
              <a:t>ShuffleNet</a:t>
            </a:r>
            <a:r>
              <a:rPr lang="en-US" altLang="zh-CN" b="1" dirty="0">
                <a:solidFill>
                  <a:srgbClr val="002060"/>
                </a:solidFill>
                <a:latin typeface="微软雅黑" panose="020B0503020204020204" pitchFamily="34" charset="-122"/>
                <a:ea typeface="微软雅黑" panose="020B0503020204020204" pitchFamily="34" charset="-122"/>
              </a:rPr>
              <a:t> V2</a:t>
            </a:r>
            <a:r>
              <a:rPr lang="zh-CN" altLang="en-US" b="1" dirty="0">
                <a:solidFill>
                  <a:srgbClr val="002060"/>
                </a:solidFill>
                <a:latin typeface="微软雅黑" panose="020B0503020204020204" pitchFamily="34" charset="-122"/>
                <a:ea typeface="微软雅黑" panose="020B0503020204020204" pitchFamily="34" charset="-122"/>
              </a:rPr>
              <a:t>是在上述</a:t>
            </a:r>
            <a:r>
              <a:rPr lang="en-US" altLang="zh-CN" b="1" dirty="0">
                <a:solidFill>
                  <a:srgbClr val="002060"/>
                </a:solidFill>
                <a:latin typeface="微软雅黑" panose="020B0503020204020204" pitchFamily="34" charset="-122"/>
                <a:ea typeface="微软雅黑" panose="020B0503020204020204" pitchFamily="34" charset="-122"/>
              </a:rPr>
              <a:t>4 </a:t>
            </a:r>
            <a:r>
              <a:rPr lang="zh-CN" altLang="en-US" b="1" dirty="0">
                <a:solidFill>
                  <a:srgbClr val="002060"/>
                </a:solidFill>
                <a:latin typeface="微软雅黑" panose="020B0503020204020204" pitchFamily="34" charset="-122"/>
                <a:ea typeface="微软雅黑" panose="020B0503020204020204" pitchFamily="34" charset="-122"/>
              </a:rPr>
              <a:t>条原则的基础上对</a:t>
            </a:r>
            <a:r>
              <a:rPr lang="en-US" altLang="zh-CN" b="1" dirty="0" err="1">
                <a:solidFill>
                  <a:srgbClr val="002060"/>
                </a:solidFill>
                <a:latin typeface="微软雅黑" panose="020B0503020204020204" pitchFamily="34" charset="-122"/>
                <a:ea typeface="微软雅黑" panose="020B0503020204020204" pitchFamily="34" charset="-122"/>
              </a:rPr>
              <a:t>ShuffleNet</a:t>
            </a:r>
            <a:r>
              <a:rPr lang="zh-CN" altLang="en-US" b="1" dirty="0">
                <a:solidFill>
                  <a:srgbClr val="002060"/>
                </a:solidFill>
                <a:latin typeface="微软雅黑" panose="020B0503020204020204" pitchFamily="34" charset="-122"/>
                <a:ea typeface="微软雅黑" panose="020B0503020204020204" pitchFamily="34" charset="-122"/>
              </a:rPr>
              <a:t>进行的改进，并引入了</a:t>
            </a:r>
            <a:r>
              <a:rPr lang="zh-CN" altLang="en-US" b="1" dirty="0">
                <a:solidFill>
                  <a:srgbClr val="C00000"/>
                </a:solidFill>
                <a:latin typeface="微软雅黑" panose="020B0503020204020204" pitchFamily="34" charset="-122"/>
                <a:ea typeface="微软雅黑" panose="020B0503020204020204" pitchFamily="34" charset="-122"/>
              </a:rPr>
              <a:t>通道分离</a:t>
            </a:r>
            <a:r>
              <a:rPr lang="zh-CN" altLang="en-US" b="1" dirty="0">
                <a:solidFill>
                  <a:srgbClr val="002060"/>
                </a:solidFill>
                <a:latin typeface="微软雅黑" panose="020B0503020204020204" pitchFamily="34" charset="-122"/>
                <a:ea typeface="微软雅黑" panose="020B0503020204020204" pitchFamily="34" charset="-122"/>
              </a:rPr>
              <a:t>操作。</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67408" y="6211479"/>
            <a:ext cx="2896947" cy="400110"/>
          </a:xfrm>
          <a:prstGeom prst="rect">
            <a:avLst/>
          </a:prstGeom>
        </p:spPr>
        <p:txBody>
          <a:bodyPr wrap="none">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）输入特征尺寸不变</a:t>
            </a:r>
            <a:endParaRPr lang="zh-CN" altLang="en-US" sz="2000" dirty="0"/>
          </a:p>
        </p:txBody>
      </p:sp>
      <p:sp>
        <p:nvSpPr>
          <p:cNvPr id="2"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pic>
        <p:nvPicPr>
          <p:cNvPr id="4" name="图片 1"/>
          <p:cNvPicPr>
            <a:picLocks noChangeAspect="1"/>
          </p:cNvPicPr>
          <p:nvPr/>
        </p:nvPicPr>
        <p:blipFill rotWithShape="1">
          <a:blip r:embed="rId1"/>
          <a:srcRect l="833" r="56667"/>
          <a:stretch>
            <a:fillRect/>
          </a:stretch>
        </p:blipFill>
        <p:spPr>
          <a:xfrm>
            <a:off x="906100" y="1517904"/>
            <a:ext cx="3672408" cy="4563927"/>
          </a:xfrm>
          <a:prstGeom prst="rect">
            <a:avLst/>
          </a:prstGeom>
        </p:spPr>
      </p:pic>
      <p:sp>
        <p:nvSpPr>
          <p:cNvPr id="8" name="内容占位符 2"/>
          <p:cNvSpPr txBox="1"/>
          <p:nvPr/>
        </p:nvSpPr>
        <p:spPr bwMode="auto">
          <a:xfrm>
            <a:off x="407368" y="980726"/>
            <a:ext cx="8496944" cy="34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ShuffleNet</a:t>
            </a:r>
            <a:r>
              <a:rPr lang="en-US" altLang="zh-CN" sz="2300" b="1" dirty="0">
                <a:solidFill>
                  <a:srgbClr val="002060"/>
                </a:solidFill>
                <a:latin typeface="微软雅黑" panose="020B0503020204020204" pitchFamily="34" charset="-122"/>
                <a:ea typeface="微软雅黑" panose="020B0503020204020204" pitchFamily="34" charset="-122"/>
              </a:rPr>
              <a:t> V2</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0" name="内容占位符 2"/>
          <p:cNvSpPr txBox="1"/>
          <p:nvPr/>
        </p:nvSpPr>
        <p:spPr bwMode="auto">
          <a:xfrm>
            <a:off x="5015880" y="1858535"/>
            <a:ext cx="6984775"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30000"/>
              </a:lnSpc>
              <a:buClr>
                <a:srgbClr val="002060"/>
              </a:buClr>
              <a:buNone/>
            </a:pPr>
            <a:r>
              <a:rPr lang="zh-CN" altLang="en-US" sz="23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通道分离</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本质上是将输入特征按通道分成两部分，      一部分通道数为</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c'</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，另一部分为</a:t>
            </a:r>
            <a:r>
              <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c - c’</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buClr>
                <a:srgbClr val="002060"/>
              </a:buClr>
              <a:buNone/>
            </a:pP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左分支等同于恒等映射，对应残差网络中的</a:t>
            </a:r>
            <a:r>
              <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Shortcut</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，右分支包含了</a:t>
            </a:r>
            <a:r>
              <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3 </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个连续的卷积操作，且满足输入特征和输出特征</a:t>
            </a:r>
            <a:r>
              <a:rPr lang="zh-CN" altLang="en-US"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通道</a:t>
            </a:r>
            <a:r>
              <a:rPr lang="zh-CN" altLang="en-US"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数相同</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的原则；</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en-US" altLang="zh-CN"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1×1 </a:t>
            </a:r>
            <a:r>
              <a:rPr lang="zh-CN" altLang="en-US"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卷积不再使用组卷积</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，而是使用常规卷积，弥补了过度使用组卷积的缺陷；</a:t>
            </a: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3359785" y="3644900"/>
            <a:ext cx="1007745" cy="287655"/>
          </a:xfrm>
          <a:prstGeom prst="rect">
            <a:avLst/>
          </a:prstGeom>
          <a:noFill/>
          <a:ln w="254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67408" y="6211479"/>
            <a:ext cx="2920992" cy="400110"/>
          </a:xfrm>
          <a:prstGeom prst="rect">
            <a:avLst/>
          </a:prstGeom>
        </p:spPr>
        <p:txBody>
          <a:bodyPr wrap="none">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b</a:t>
            </a:r>
            <a:r>
              <a:rPr lang="zh-CN" altLang="en-US" sz="2000" b="1" dirty="0">
                <a:solidFill>
                  <a:srgbClr val="002060"/>
                </a:solidFill>
                <a:latin typeface="微软雅黑" panose="020B0503020204020204" pitchFamily="34" charset="-122"/>
                <a:ea typeface="微软雅黑" panose="020B0503020204020204" pitchFamily="34" charset="-122"/>
              </a:rPr>
              <a:t>）输入特征尺寸缩小</a:t>
            </a:r>
            <a:endParaRPr lang="zh-CN" altLang="en-US" sz="2000" dirty="0"/>
          </a:p>
        </p:txBody>
      </p:sp>
      <p:pic>
        <p:nvPicPr>
          <p:cNvPr id="11" name="图片 10"/>
          <p:cNvPicPr>
            <a:picLocks noChangeAspect="1"/>
          </p:cNvPicPr>
          <p:nvPr/>
        </p:nvPicPr>
        <p:blipFill rotWithShape="1">
          <a:blip r:embed="rId1"/>
          <a:srcRect l="50062"/>
          <a:stretch>
            <a:fillRect/>
          </a:stretch>
        </p:blipFill>
        <p:spPr>
          <a:xfrm>
            <a:off x="263352" y="1556792"/>
            <a:ext cx="4315156" cy="4563927"/>
          </a:xfrm>
          <a:prstGeom prst="rect">
            <a:avLst/>
          </a:prstGeom>
        </p:spPr>
      </p:pic>
      <p:sp>
        <p:nvSpPr>
          <p:cNvPr id="2"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4.3.1 </a:t>
            </a:r>
            <a:r>
              <a:rPr kumimoji="1" lang="zh-CN" altLang="en-US" sz="3600" b="1" dirty="0">
                <a:solidFill>
                  <a:srgbClr val="002060"/>
                </a:solidFill>
                <a:latin typeface="微软雅黑" panose="020B0503020204020204" pitchFamily="34" charset="-122"/>
                <a:ea typeface="微软雅黑" panose="020B0503020204020204" pitchFamily="34" charset="-122"/>
              </a:rPr>
              <a:t>基于不同卷积类型的轻量化网络</a:t>
            </a:r>
            <a:endParaRPr lang="zh-CN" altLang="en-US" sz="3600" b="1" dirty="0"/>
          </a:p>
        </p:txBody>
      </p:sp>
      <p:sp>
        <p:nvSpPr>
          <p:cNvPr id="4" name="内容占位符 2"/>
          <p:cNvSpPr txBox="1"/>
          <p:nvPr/>
        </p:nvSpPr>
        <p:spPr bwMode="auto">
          <a:xfrm>
            <a:off x="407368" y="980726"/>
            <a:ext cx="8496944" cy="48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ShuffleNet</a:t>
            </a:r>
            <a:r>
              <a:rPr lang="en-US" altLang="zh-CN" sz="2300" b="1" dirty="0">
                <a:solidFill>
                  <a:srgbClr val="002060"/>
                </a:solidFill>
                <a:latin typeface="微软雅黑" panose="020B0503020204020204" pitchFamily="34" charset="-122"/>
                <a:ea typeface="微软雅黑" panose="020B0503020204020204" pitchFamily="34" charset="-122"/>
              </a:rPr>
              <a:t> V2</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5" name="内容占位符 2"/>
          <p:cNvSpPr txBox="1"/>
          <p:nvPr/>
        </p:nvSpPr>
        <p:spPr bwMode="auto">
          <a:xfrm>
            <a:off x="5015881" y="1858535"/>
            <a:ext cx="6768752"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0" indent="0">
              <a:lnSpc>
                <a:spcPct val="130000"/>
              </a:lnSpc>
              <a:buClr>
                <a:srgbClr val="002060"/>
              </a:buClr>
              <a:buNone/>
            </a:pP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buClr>
                <a:srgbClr val="002060"/>
              </a:buClr>
              <a:buNone/>
            </a:pP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buClr>
                <a:srgbClr val="002060"/>
              </a:buClr>
              <a:buNone/>
            </a:pPr>
            <a:endPar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两个分支聚合时不再使用相加元素级操作，而是连接   （</a:t>
            </a:r>
            <a:r>
              <a:rPr lang="en-US" altLang="zh-CN" sz="2000" kern="0" dirty="0" err="1">
                <a:solidFill>
                  <a:srgbClr val="002060"/>
                </a:solidFill>
                <a:latin typeface="微软雅黑" panose="020B0503020204020204" pitchFamily="34" charset="-122"/>
                <a:ea typeface="微软雅黑" panose="020B0503020204020204" pitchFamily="34" charset="-122"/>
                <a:cs typeface="宋体" panose="02010600030101010101" pitchFamily="2" charset="-122"/>
              </a:rPr>
              <a:t>concat</a:t>
            </a: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）在一起</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对其进行通道变换以保证两个分支的信息交流</a:t>
            </a: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endParaRPr lang="en-US" altLang="zh-CN"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连接和通道变换可以与下一个模块单元的通道分离合成一个元素级运算，</a:t>
            </a:r>
            <a:r>
              <a:rPr lang="zh-CN" altLang="en-US"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减少了元素级操作次数</a:t>
            </a:r>
            <a:r>
              <a:rPr lang="en-US" altLang="zh-CN"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marL="196850" indent="0">
              <a:lnSpc>
                <a:spcPct val="130000"/>
              </a:lnSpc>
              <a:buClr>
                <a:srgbClr val="002060"/>
              </a:buClr>
              <a:buNone/>
            </a:pPr>
            <a:endParaRPr kumimoji="1" lang="en-US" altLang="zh-CN" sz="200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07368" y="980725"/>
            <a:ext cx="5400600" cy="439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a:solidFill>
                  <a:srgbClr val="002060"/>
                </a:solidFill>
                <a:latin typeface="微软雅黑" panose="020B0503020204020204" pitchFamily="34" charset="-122"/>
                <a:ea typeface="微软雅黑" panose="020B0503020204020204" pitchFamily="34" charset="-122"/>
              </a:rPr>
              <a:t>Ghost </a:t>
            </a:r>
            <a:r>
              <a:rPr lang="zh-CN" altLang="en-US" sz="2300" b="1" dirty="0">
                <a:solidFill>
                  <a:srgbClr val="002060"/>
                </a:solidFill>
                <a:latin typeface="微软雅黑" panose="020B0503020204020204" pitchFamily="34" charset="-122"/>
                <a:ea typeface="微软雅黑" panose="020B0503020204020204" pitchFamily="34" charset="-122"/>
              </a:rPr>
              <a:t>特征 </a:t>
            </a:r>
            <a:r>
              <a:rPr lang="en-US" altLang="zh-CN" sz="2300" b="1" dirty="0">
                <a:solidFill>
                  <a:srgbClr val="002060"/>
                </a:solidFill>
                <a:latin typeface="微软雅黑" panose="020B0503020204020204" pitchFamily="34" charset="-122"/>
                <a:ea typeface="微软雅黑" panose="020B0503020204020204" pitchFamily="34" charset="-122"/>
              </a:rPr>
              <a:t>vs. </a:t>
            </a:r>
            <a:r>
              <a:rPr lang="zh-CN" altLang="en-US" sz="2300" b="1" dirty="0">
                <a:solidFill>
                  <a:srgbClr val="002060"/>
                </a:solidFill>
                <a:latin typeface="微软雅黑" panose="020B0503020204020204" pitchFamily="34" charset="-122"/>
                <a:ea typeface="微软雅黑" panose="020B0503020204020204" pitchFamily="34" charset="-122"/>
              </a:rPr>
              <a:t>固有特征 </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buClr>
                <a:srgbClr val="002060"/>
              </a:buClr>
              <a:buFont typeface="Wingdings" panose="05000000000000000000" pitchFamily="2" charset="2"/>
              <a:buChar char="u"/>
            </a:pPr>
            <a:r>
              <a:rPr lang="zh-CN" altLang="en-US" sz="2000" dirty="0">
                <a:solidFill>
                  <a:srgbClr val="002060"/>
                </a:solidFill>
                <a:latin typeface="微软雅黑" panose="020B0503020204020204" pitchFamily="34" charset="-122"/>
                <a:ea typeface="微软雅黑" panose="020B0503020204020204" pitchFamily="34" charset="-122"/>
              </a:rPr>
              <a:t>观察：</a:t>
            </a:r>
            <a:r>
              <a:rPr lang="zh-CN" altLang="en-US" sz="2000" b="1" dirty="0">
                <a:solidFill>
                  <a:srgbClr val="002060"/>
                </a:solidFill>
                <a:latin typeface="微软雅黑" panose="020B0503020204020204" pitchFamily="34" charset="-122"/>
                <a:ea typeface="微软雅黑" panose="020B0503020204020204" pitchFamily="34" charset="-122"/>
              </a:rPr>
              <a:t>特征图中存在大量相似的特征</a:t>
            </a:r>
            <a:endParaRPr lang="en-US" altLang="zh-CN" sz="800" b="1" dirty="0">
              <a:solidFill>
                <a:srgbClr val="002060"/>
              </a:solidFill>
              <a:latin typeface="微软雅黑" panose="020B0503020204020204" pitchFamily="34" charset="-122"/>
              <a:ea typeface="微软雅黑" panose="020B0503020204020204" pitchFamily="34" charset="-122"/>
            </a:endParaRPr>
          </a:p>
          <a:p>
            <a:pPr marL="539750">
              <a:buClr>
                <a:srgbClr val="002060"/>
              </a:buClr>
              <a:buFont typeface="Wingdings" panose="05000000000000000000" pitchFamily="2" charset="2"/>
              <a:buChar char="u"/>
            </a:pPr>
            <a:endParaRPr lang="en-US" altLang="zh-CN" sz="700" b="1" dirty="0">
              <a:solidFill>
                <a:srgbClr val="002060"/>
              </a:solidFill>
              <a:latin typeface="微软雅黑" panose="020B0503020204020204" pitchFamily="34" charset="-122"/>
              <a:ea typeface="微软雅黑" panose="020B0503020204020204" pitchFamily="34" charset="-122"/>
            </a:endParaRPr>
          </a:p>
        </p:txBody>
      </p:sp>
      <p:sp>
        <p:nvSpPr>
          <p:cNvPr id="14"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4.3.2</a:t>
            </a:r>
            <a:r>
              <a:rPr kumimoji="1" lang="zh-CN" altLang="en-US" sz="3600" b="1" dirty="0">
                <a:solidFill>
                  <a:srgbClr val="002060"/>
                </a:solidFill>
                <a:latin typeface="微软雅黑" panose="020B0503020204020204" pitchFamily="34" charset="-122"/>
                <a:ea typeface="微软雅黑" panose="020B0503020204020204" pitchFamily="34" charset="-122"/>
              </a:rPr>
              <a:t> 基于 </a:t>
            </a:r>
            <a:r>
              <a:rPr lang="en-US" altLang="zh-CN" sz="3600" b="1" dirty="0">
                <a:solidFill>
                  <a:srgbClr val="002060"/>
                </a:solidFill>
                <a:latin typeface="微软雅黑" panose="020B0503020204020204" pitchFamily="34" charset="-122"/>
                <a:ea typeface="微软雅黑" panose="020B0503020204020204" pitchFamily="34" charset="-122"/>
              </a:rPr>
              <a:t>Ghost </a:t>
            </a:r>
            <a:r>
              <a:rPr lang="zh-CN" altLang="en-US" sz="3600" b="1" dirty="0">
                <a:solidFill>
                  <a:srgbClr val="002060"/>
                </a:solidFill>
                <a:latin typeface="微软雅黑" panose="020B0503020204020204" pitchFamily="34" charset="-122"/>
                <a:ea typeface="微软雅黑" panose="020B0503020204020204" pitchFamily="34" charset="-122"/>
              </a:rPr>
              <a:t>特征的</a:t>
            </a:r>
            <a:r>
              <a:rPr kumimoji="1" lang="zh-CN" altLang="en-US" sz="3600" b="1" dirty="0">
                <a:solidFill>
                  <a:srgbClr val="002060"/>
                </a:solidFill>
                <a:latin typeface="微软雅黑" panose="020B0503020204020204" pitchFamily="34" charset="-122"/>
                <a:ea typeface="微软雅黑" panose="020B0503020204020204" pitchFamily="34" charset="-122"/>
              </a:rPr>
              <a:t>轻量化网络</a:t>
            </a:r>
            <a:endParaRPr lang="zh-CN" altLang="en-US" sz="3600" b="1" dirty="0"/>
          </a:p>
        </p:txBody>
      </p:sp>
      <p:pic>
        <p:nvPicPr>
          <p:cNvPr id="2" name="图片 1"/>
          <p:cNvPicPr>
            <a:picLocks noChangeAspect="1"/>
          </p:cNvPicPr>
          <p:nvPr/>
        </p:nvPicPr>
        <p:blipFill rotWithShape="1">
          <a:blip r:embed="rId1"/>
          <a:srcRect l="7343" t="3111" r="5459" b="2531"/>
          <a:stretch>
            <a:fillRect/>
          </a:stretch>
        </p:blipFill>
        <p:spPr>
          <a:xfrm>
            <a:off x="335360" y="1988840"/>
            <a:ext cx="5216718" cy="3514421"/>
          </a:xfrm>
          <a:prstGeom prst="rect">
            <a:avLst/>
          </a:prstGeom>
        </p:spPr>
      </p:pic>
      <p:sp>
        <p:nvSpPr>
          <p:cNvPr id="9" name="矩形 8"/>
          <p:cNvSpPr/>
          <p:nvPr/>
        </p:nvSpPr>
        <p:spPr>
          <a:xfrm>
            <a:off x="749490" y="5574434"/>
            <a:ext cx="4388457" cy="400110"/>
          </a:xfrm>
          <a:prstGeom prst="rect">
            <a:avLst/>
          </a:prstGeom>
        </p:spPr>
        <p:txBody>
          <a:bodyPr wrap="square">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ResNet-50</a:t>
            </a:r>
            <a:r>
              <a:rPr lang="zh-CN" altLang="en-US" sz="2000" b="1" dirty="0">
                <a:solidFill>
                  <a:srgbClr val="002060"/>
                </a:solidFill>
                <a:latin typeface="微软雅黑" panose="020B0503020204020204" pitchFamily="34" charset="-122"/>
                <a:ea typeface="微软雅黑" panose="020B0503020204020204" pitchFamily="34" charset="-122"/>
              </a:rPr>
              <a:t>特征图可视化</a:t>
            </a:r>
            <a:endParaRPr lang="zh-CN" altLang="en-US" sz="2000" dirty="0"/>
          </a:p>
        </p:txBody>
      </p:sp>
      <p:pic>
        <p:nvPicPr>
          <p:cNvPr id="6" name="Picture 5"/>
          <p:cNvPicPr>
            <a:picLocks noChangeAspect="1"/>
          </p:cNvPicPr>
          <p:nvPr/>
        </p:nvPicPr>
        <p:blipFill>
          <a:blip r:embed="rId2"/>
          <a:stretch>
            <a:fillRect/>
          </a:stretch>
        </p:blipFill>
        <p:spPr>
          <a:xfrm>
            <a:off x="5951984" y="2798537"/>
            <a:ext cx="4988220" cy="2704724"/>
          </a:xfrm>
          <a:prstGeom prst="rect">
            <a:avLst/>
          </a:prstGeom>
        </p:spPr>
      </p:pic>
      <p:sp>
        <p:nvSpPr>
          <p:cNvPr id="7" name="矩形 6"/>
          <p:cNvSpPr/>
          <p:nvPr/>
        </p:nvSpPr>
        <p:spPr>
          <a:xfrm>
            <a:off x="10660770" y="3422884"/>
            <a:ext cx="1586460" cy="646331"/>
          </a:xfrm>
          <a:prstGeom prst="rect">
            <a:avLst/>
          </a:prstGeom>
        </p:spPr>
        <p:txBody>
          <a:bodyPr wrap="non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固有特征</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a:r>
              <a:rPr lang="zh-CN" altLang="en-US" sz="1800" b="1" dirty="0">
                <a:solidFill>
                  <a:srgbClr val="002060"/>
                </a:solidFill>
                <a:latin typeface="微软雅黑" panose="020B0503020204020204" pitchFamily="34" charset="-122"/>
                <a:ea typeface="微软雅黑" panose="020B0503020204020204" pitchFamily="34" charset="-122"/>
              </a:rPr>
              <a:t>（</a:t>
            </a:r>
            <a:r>
              <a:rPr lang="en-US" altLang="zh-CN" sz="1800" b="1" dirty="0">
                <a:solidFill>
                  <a:srgbClr val="002060"/>
                </a:solidFill>
                <a:latin typeface="微软雅黑" panose="020B0503020204020204" pitchFamily="34" charset="-122"/>
                <a:ea typeface="微软雅黑" panose="020B0503020204020204" pitchFamily="34" charset="-122"/>
              </a:rPr>
              <a:t>Intrinsic</a:t>
            </a:r>
            <a:r>
              <a:rPr lang="zh-CN" altLang="en-US" sz="1800" b="1" dirty="0">
                <a:solidFill>
                  <a:srgbClr val="002060"/>
                </a:solidFill>
                <a:latin typeface="微软雅黑" panose="020B0503020204020204" pitchFamily="34" charset="-122"/>
                <a:ea typeface="微软雅黑" panose="020B0503020204020204" pitchFamily="34" charset="-122"/>
              </a:rPr>
              <a:t>）</a:t>
            </a:r>
            <a:endParaRPr lang="zh-CN" altLang="en-US" sz="1800" dirty="0"/>
          </a:p>
        </p:txBody>
      </p:sp>
      <p:sp>
        <p:nvSpPr>
          <p:cNvPr id="8" name="Right Brace 7"/>
          <p:cNvSpPr/>
          <p:nvPr/>
        </p:nvSpPr>
        <p:spPr bwMode="auto">
          <a:xfrm rot="10800000" flipH="1">
            <a:off x="10488488" y="3284983"/>
            <a:ext cx="344564" cy="867009"/>
          </a:xfrm>
          <a:prstGeom prst="rightBrace">
            <a:avLst>
              <a:gd name="adj1" fmla="val 37859"/>
              <a:gd name="adj2" fmla="val 50000"/>
            </a:avLst>
          </a:prstGeom>
          <a:noFill/>
          <a:ln w="28575" cap="flat" cmpd="sng" algn="ctr">
            <a:solidFill>
              <a:srgbClr val="0F2D6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Right Brace 9"/>
          <p:cNvSpPr/>
          <p:nvPr/>
        </p:nvSpPr>
        <p:spPr bwMode="auto">
          <a:xfrm rot="10800000" flipH="1">
            <a:off x="10488488" y="4150899"/>
            <a:ext cx="344564" cy="934285"/>
          </a:xfrm>
          <a:prstGeom prst="rightBrace">
            <a:avLst>
              <a:gd name="adj1" fmla="val 37859"/>
              <a:gd name="adj2" fmla="val 50000"/>
            </a:avLst>
          </a:prstGeom>
          <a:noFill/>
          <a:ln w="28575" cap="flat" cmpd="sng" algn="ctr">
            <a:solidFill>
              <a:srgbClr val="0F2D6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6"/>
          <p:cNvSpPr/>
          <p:nvPr/>
        </p:nvSpPr>
        <p:spPr>
          <a:xfrm>
            <a:off x="10987736" y="4354530"/>
            <a:ext cx="941283" cy="923330"/>
          </a:xfrm>
          <a:prstGeom prst="rect">
            <a:avLst/>
          </a:prstGeom>
        </p:spPr>
        <p:txBody>
          <a:bodyPr wrap="none">
            <a:spAutoFit/>
          </a:bodyPr>
          <a:lstStyle/>
          <a:p>
            <a:pPr algn="ctr"/>
            <a:r>
              <a:rPr lang="en-US" altLang="zh-CN" sz="1800" b="1" dirty="0">
                <a:solidFill>
                  <a:srgbClr val="002060"/>
                </a:solidFill>
                <a:latin typeface="微软雅黑" panose="020B0503020204020204" pitchFamily="34" charset="-122"/>
                <a:ea typeface="微软雅黑" panose="020B0503020204020204" pitchFamily="34" charset="-122"/>
              </a:rPr>
              <a:t>Ghost </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a:r>
              <a:rPr lang="zh-CN" altLang="en-US" sz="1800" b="1" dirty="0">
                <a:solidFill>
                  <a:srgbClr val="002060"/>
                </a:solidFill>
                <a:latin typeface="微软雅黑" panose="020B0503020204020204" pitchFamily="34" charset="-122"/>
                <a:ea typeface="微软雅黑" panose="020B0503020204020204" pitchFamily="34" charset="-122"/>
              </a:rPr>
              <a:t>特征</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a:r>
              <a:rPr lang="en-US" altLang="zh-CN" sz="1800" b="1" dirty="0">
                <a:solidFill>
                  <a:srgbClr val="002060"/>
                </a:solidFill>
                <a:latin typeface="微软雅黑" panose="020B0503020204020204" pitchFamily="34" charset="-122"/>
                <a:ea typeface="微软雅黑" panose="020B0503020204020204" pitchFamily="34" charset="-122"/>
              </a:rPr>
              <a:t> </a:t>
            </a:r>
            <a:endParaRPr lang="zh-CN" altLang="en-US" sz="1800" dirty="0"/>
          </a:p>
        </p:txBody>
      </p:sp>
      <p:cxnSp>
        <p:nvCxnSpPr>
          <p:cNvPr id="12" name="Straight Connector 11"/>
          <p:cNvCxnSpPr/>
          <p:nvPr/>
        </p:nvCxnSpPr>
        <p:spPr bwMode="auto">
          <a:xfrm>
            <a:off x="119336" y="6597352"/>
            <a:ext cx="525658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bwMode="auto">
          <a:xfrm>
            <a:off x="119460" y="6604242"/>
            <a:ext cx="5256460"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cs typeface="Arial" panose="020B0604020202020204" pitchFamily="34" charset="0"/>
              </a:rPr>
              <a:t>K.</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Han et al, “</a:t>
            </a:r>
            <a:r>
              <a:rPr lang="en-US" altLang="zh-CN" sz="1100" dirty="0" err="1">
                <a:solidFill>
                  <a:srgbClr val="5F6368"/>
                </a:solidFill>
                <a:latin typeface="Arial" panose="020B0604020202020204" pitchFamily="34" charset="0"/>
                <a:cs typeface="Arial" panose="020B0604020202020204" pitchFamily="34" charset="0"/>
              </a:rPr>
              <a:t>GhostNet</a:t>
            </a:r>
            <a:r>
              <a:rPr lang="en-US" altLang="zh-CN" sz="1100" dirty="0">
                <a:solidFill>
                  <a:srgbClr val="5F6368"/>
                </a:solidFill>
                <a:latin typeface="Arial" panose="020B0604020202020204" pitchFamily="34" charset="0"/>
                <a:cs typeface="Arial" panose="020B0604020202020204" pitchFamily="34" charset="0"/>
              </a:rPr>
              <a:t>: More features from cheap operations”,</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CVPR,</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2020</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63314" y="1762045"/>
            <a:ext cx="5465333" cy="4486741"/>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使用较少卷积核对输入进行常规卷积，获得通道较少的输出特征并将其作为固有特征图；</a:t>
            </a:r>
            <a:endParaRPr lang="en-US" altLang="zh-CN" b="1" dirty="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对固有特征图的每个通道进行线性变换，得到其对应的</a:t>
            </a:r>
            <a:r>
              <a:rPr lang="en-US" altLang="zh-CN" b="1" dirty="0">
                <a:solidFill>
                  <a:srgbClr val="002060"/>
                </a:solidFill>
                <a:latin typeface="微软雅黑" panose="020B0503020204020204" pitchFamily="34" charset="-122"/>
                <a:ea typeface="微软雅黑" panose="020B0503020204020204" pitchFamily="34" charset="-122"/>
              </a:rPr>
              <a:t>Ghost </a:t>
            </a:r>
            <a:r>
              <a:rPr lang="zh-CN" altLang="en-US" b="1" dirty="0">
                <a:solidFill>
                  <a:srgbClr val="002060"/>
                </a:solidFill>
                <a:latin typeface="微软雅黑" panose="020B0503020204020204" pitchFamily="34" charset="-122"/>
                <a:ea typeface="微软雅黑" panose="020B0503020204020204" pitchFamily="34" charset="-122"/>
              </a:rPr>
              <a:t>特征图；</a:t>
            </a:r>
            <a:endParaRPr lang="en-US" altLang="zh-CN" b="1" dirty="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将固有特征图与</a:t>
            </a:r>
            <a:r>
              <a:rPr lang="en-US" altLang="zh-CN" b="1" dirty="0">
                <a:solidFill>
                  <a:srgbClr val="002060"/>
                </a:solidFill>
                <a:latin typeface="微软雅黑" panose="020B0503020204020204" pitchFamily="34" charset="-122"/>
                <a:ea typeface="微软雅黑" panose="020B0503020204020204" pitchFamily="34" charset="-122"/>
              </a:rPr>
              <a:t>Ghost </a:t>
            </a:r>
            <a:r>
              <a:rPr lang="zh-CN" altLang="en-US" b="1" dirty="0">
                <a:solidFill>
                  <a:srgbClr val="002060"/>
                </a:solidFill>
                <a:latin typeface="微软雅黑" panose="020B0503020204020204" pitchFamily="34" charset="-122"/>
                <a:ea typeface="微软雅黑" panose="020B0503020204020204" pitchFamily="34" charset="-122"/>
              </a:rPr>
              <a:t>特征图进行通道连接，输出最终的</a:t>
            </a:r>
            <a:r>
              <a:rPr lang="en-US" altLang="zh-CN" b="1" dirty="0" err="1">
                <a:solidFill>
                  <a:srgbClr val="002060"/>
                </a:solidFill>
                <a:latin typeface="微软雅黑" panose="020B0503020204020204" pitchFamily="34" charset="-122"/>
                <a:ea typeface="微软雅黑" panose="020B0503020204020204" pitchFamily="34" charset="-122"/>
              </a:rPr>
              <a:t>GhostNet</a:t>
            </a:r>
            <a:r>
              <a:rPr lang="en-US" altLang="zh-CN" b="1"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rPr>
              <a:t>卷积特征</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58501" y="1556793"/>
            <a:ext cx="5010301" cy="4609000"/>
          </a:xfrm>
          <a:prstGeom prst="rect">
            <a:avLst/>
          </a:prstGeom>
        </p:spPr>
      </p:pic>
      <p:sp>
        <p:nvSpPr>
          <p:cNvPr id="2" name="内容占位符 2"/>
          <p:cNvSpPr txBox="1"/>
          <p:nvPr/>
        </p:nvSpPr>
        <p:spPr bwMode="auto">
          <a:xfrm>
            <a:off x="407368" y="980726"/>
            <a:ext cx="4824536" cy="51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en-US" altLang="zh-CN" sz="2300" b="1" dirty="0" err="1">
                <a:solidFill>
                  <a:srgbClr val="002060"/>
                </a:solidFill>
                <a:latin typeface="微软雅黑" panose="020B0503020204020204" pitchFamily="34" charset="-122"/>
                <a:ea typeface="微软雅黑" panose="020B0503020204020204" pitchFamily="34" charset="-122"/>
              </a:rPr>
              <a:t>GhostNet</a:t>
            </a:r>
            <a:r>
              <a:rPr lang="zh-CN" altLang="en-US"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300"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矩形 8"/>
          <p:cNvSpPr/>
          <p:nvPr/>
        </p:nvSpPr>
        <p:spPr>
          <a:xfrm>
            <a:off x="1343472" y="3215205"/>
            <a:ext cx="3562572" cy="400110"/>
          </a:xfrm>
          <a:prstGeom prst="rect">
            <a:avLst/>
          </a:prstGeom>
          <a:solidFill>
            <a:schemeClr val="bg1"/>
          </a:solidFill>
          <a:ln>
            <a:solidFill>
              <a:schemeClr val="bg1"/>
            </a:solidFill>
          </a:ln>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常规卷积</a:t>
            </a:r>
            <a:endParaRPr lang="zh-CN" altLang="en-US" sz="2000" dirty="0"/>
          </a:p>
        </p:txBody>
      </p:sp>
      <p:sp>
        <p:nvSpPr>
          <p:cNvPr id="5" name="矩形 8"/>
          <p:cNvSpPr/>
          <p:nvPr/>
        </p:nvSpPr>
        <p:spPr>
          <a:xfrm>
            <a:off x="1343472" y="5843184"/>
            <a:ext cx="3562572" cy="400110"/>
          </a:xfrm>
          <a:prstGeom prst="rect">
            <a:avLst/>
          </a:prstGeom>
          <a:solidFill>
            <a:schemeClr val="bg1"/>
          </a:solidFill>
          <a:ln>
            <a:solidFill>
              <a:schemeClr val="bg1"/>
            </a:solidFill>
          </a:ln>
        </p:spPr>
        <p:txBody>
          <a:bodyPr wrap="square">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Ghost </a:t>
            </a:r>
            <a:r>
              <a:rPr lang="zh-CN" altLang="en-US" sz="2000" b="1" dirty="0">
                <a:solidFill>
                  <a:srgbClr val="002060"/>
                </a:solidFill>
                <a:latin typeface="微软雅黑" panose="020B0503020204020204" pitchFamily="34" charset="-122"/>
                <a:ea typeface="微软雅黑" panose="020B0503020204020204" pitchFamily="34" charset="-122"/>
              </a:rPr>
              <a:t>模块</a:t>
            </a:r>
            <a:endParaRPr lang="zh-CN" altLang="en-US" sz="2000" dirty="0"/>
          </a:p>
        </p:txBody>
      </p:sp>
      <p:sp>
        <p:nvSpPr>
          <p:cNvPr id="7" name="矩形: 圆角 6"/>
          <p:cNvSpPr/>
          <p:nvPr/>
        </p:nvSpPr>
        <p:spPr bwMode="auto">
          <a:xfrm>
            <a:off x="263352" y="1556793"/>
            <a:ext cx="5400600" cy="476400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Straight Connector 9"/>
          <p:cNvCxnSpPr/>
          <p:nvPr/>
        </p:nvCxnSpPr>
        <p:spPr bwMode="auto">
          <a:xfrm>
            <a:off x="119336" y="6597352"/>
            <a:ext cx="525658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bwMode="auto">
          <a:xfrm>
            <a:off x="119460" y="6604242"/>
            <a:ext cx="5256460"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cs typeface="Arial" panose="020B0604020202020204" pitchFamily="34" charset="0"/>
              </a:rPr>
              <a:t>K.</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Han et al, “</a:t>
            </a:r>
            <a:r>
              <a:rPr lang="en-US" altLang="zh-CN" sz="1100" dirty="0" err="1">
                <a:solidFill>
                  <a:srgbClr val="5F6368"/>
                </a:solidFill>
                <a:latin typeface="Arial" panose="020B0604020202020204" pitchFamily="34" charset="0"/>
                <a:cs typeface="Arial" panose="020B0604020202020204" pitchFamily="34" charset="0"/>
              </a:rPr>
              <a:t>GhostNet</a:t>
            </a:r>
            <a:r>
              <a:rPr lang="en-US" altLang="zh-CN" sz="1100" dirty="0">
                <a:solidFill>
                  <a:srgbClr val="5F6368"/>
                </a:solidFill>
                <a:latin typeface="Arial" panose="020B0604020202020204" pitchFamily="34" charset="0"/>
                <a:cs typeface="Arial" panose="020B0604020202020204" pitchFamily="34" charset="0"/>
              </a:rPr>
              <a:t>: More features from cheap operations”,</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CVPR,</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2020</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2"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4.3.2</a:t>
            </a:r>
            <a:r>
              <a:rPr kumimoji="1" lang="zh-CN" altLang="en-US" sz="3600" b="1" dirty="0">
                <a:solidFill>
                  <a:srgbClr val="002060"/>
                </a:solidFill>
                <a:latin typeface="微软雅黑" panose="020B0503020204020204" pitchFamily="34" charset="-122"/>
                <a:ea typeface="微软雅黑" panose="020B0503020204020204" pitchFamily="34" charset="-122"/>
              </a:rPr>
              <a:t> 基于 </a:t>
            </a:r>
            <a:r>
              <a:rPr lang="en-US" altLang="zh-CN" sz="3600" b="1" dirty="0">
                <a:solidFill>
                  <a:srgbClr val="002060"/>
                </a:solidFill>
                <a:latin typeface="微软雅黑" panose="020B0503020204020204" pitchFamily="34" charset="-122"/>
                <a:ea typeface="微软雅黑" panose="020B0503020204020204" pitchFamily="34" charset="-122"/>
              </a:rPr>
              <a:t>Ghost </a:t>
            </a:r>
            <a:r>
              <a:rPr lang="zh-CN" altLang="en-US" sz="3600" b="1" dirty="0">
                <a:solidFill>
                  <a:srgbClr val="002060"/>
                </a:solidFill>
                <a:latin typeface="微软雅黑" panose="020B0503020204020204" pitchFamily="34" charset="-122"/>
                <a:ea typeface="微软雅黑" panose="020B0503020204020204" pitchFamily="34" charset="-122"/>
              </a:rPr>
              <a:t>特征的</a:t>
            </a:r>
            <a:r>
              <a:rPr kumimoji="1" lang="zh-CN" altLang="en-US" sz="3600" b="1" dirty="0">
                <a:solidFill>
                  <a:srgbClr val="002060"/>
                </a:solidFill>
                <a:latin typeface="微软雅黑" panose="020B0503020204020204" pitchFamily="34" charset="-122"/>
                <a:ea typeface="微软雅黑" panose="020B0503020204020204" pitchFamily="34" charset="-122"/>
              </a:rPr>
              <a:t>轻量化网络</a:t>
            </a:r>
            <a:endParaRPr lang="zh-CN" altLang="en-US" sz="3600" b="1" dirty="0"/>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10385" b="-113"/>
          <a:stretch>
            <a:fillRect/>
          </a:stretch>
        </p:blipFill>
        <p:spPr>
          <a:xfrm>
            <a:off x="909130" y="1628800"/>
            <a:ext cx="4591737" cy="4896544"/>
          </a:xfrm>
          <a:prstGeom prst="rect">
            <a:avLst/>
          </a:prstGeom>
        </p:spPr>
      </p:pic>
      <p:sp>
        <p:nvSpPr>
          <p:cNvPr id="9" name="矩形 8"/>
          <p:cNvSpPr/>
          <p:nvPr/>
        </p:nvSpPr>
        <p:spPr>
          <a:xfrm>
            <a:off x="6096000" y="2276872"/>
            <a:ext cx="6096000" cy="2935547"/>
          </a:xfrm>
          <a:prstGeom prst="rect">
            <a:avLst/>
          </a:prstGeom>
        </p:spPr>
        <p:txBody>
          <a:bodyPr>
            <a:spAutoFit/>
          </a:bodyPr>
          <a:lstStyle/>
          <a:p>
            <a:pPr>
              <a:lnSpc>
                <a:spcPct val="200000"/>
              </a:lnSpc>
            </a:pPr>
            <a:r>
              <a:rPr lang="en-US" altLang="zh-CN" b="1" dirty="0" err="1">
                <a:solidFill>
                  <a:srgbClr val="002060"/>
                </a:solidFill>
                <a:latin typeface="微软雅黑" panose="020B0503020204020204" pitchFamily="34" charset="-122"/>
                <a:ea typeface="微软雅黑" panose="020B0503020204020204" pitchFamily="34" charset="-122"/>
              </a:rPr>
              <a:t>GhostNet</a:t>
            </a:r>
            <a:r>
              <a:rPr lang="en-US" altLang="zh-CN" b="1"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rPr>
              <a:t>模块特点：</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具有很强的</a:t>
            </a:r>
            <a:r>
              <a:rPr lang="zh-CN" altLang="en-US" b="1" dirty="0">
                <a:solidFill>
                  <a:srgbClr val="FF0000"/>
                </a:solidFill>
                <a:latin typeface="微软雅黑" panose="020B0503020204020204" pitchFamily="34" charset="-122"/>
                <a:ea typeface="微软雅黑" panose="020B0503020204020204" pitchFamily="34" charset="-122"/>
              </a:rPr>
              <a:t>即插即用性</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运算速度</a:t>
            </a:r>
            <a:r>
              <a:rPr lang="zh-CN" altLang="en-US" b="1" dirty="0">
                <a:solidFill>
                  <a:srgbClr val="002060"/>
                </a:solidFill>
                <a:latin typeface="微软雅黑" panose="020B0503020204020204" pitchFamily="34" charset="-122"/>
                <a:ea typeface="微软雅黑" panose="020B0503020204020204" pitchFamily="34" charset="-122"/>
              </a:rPr>
              <a:t>优化效果较明显</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不能有效降低参数量及存储空间</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2" name="内容占位符 2"/>
          <p:cNvSpPr txBox="1"/>
          <p:nvPr/>
        </p:nvSpPr>
        <p:spPr bwMode="auto">
          <a:xfrm>
            <a:off x="407670" y="980440"/>
            <a:ext cx="10875645" cy="94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342900" indent="-342900">
              <a:lnSpc>
                <a:spcPct val="150000"/>
              </a:lnSpc>
              <a:buFont typeface="Wingdings" panose="05000000000000000000" pitchFamily="2" charset="2"/>
              <a:buChar char="p"/>
            </a:pPr>
            <a:r>
              <a:rPr lang="zh-CN" altLang="en-US" sz="2300" b="1" dirty="0">
                <a:solidFill>
                  <a:srgbClr val="002060"/>
                </a:solidFill>
                <a:latin typeface="微软雅黑" panose="020B0503020204020204" pitchFamily="34" charset="-122"/>
                <a:ea typeface="微软雅黑" panose="020B0503020204020204" pitchFamily="34" charset="-122"/>
              </a:rPr>
              <a:t>用 </a:t>
            </a:r>
            <a:r>
              <a:rPr lang="en-US" altLang="zh-CN" sz="2300" b="1" dirty="0" err="1">
                <a:solidFill>
                  <a:srgbClr val="002060"/>
                </a:solidFill>
                <a:latin typeface="微软雅黑" panose="020B0503020204020204" pitchFamily="34" charset="-122"/>
                <a:ea typeface="微软雅黑" panose="020B0503020204020204" pitchFamily="34" charset="-122"/>
              </a:rPr>
              <a:t>GhostNet</a:t>
            </a:r>
            <a:r>
              <a:rPr lang="en-US" altLang="zh-CN" sz="2300" b="1" dirty="0">
                <a:solidFill>
                  <a:srgbClr val="002060"/>
                </a:solidFill>
                <a:latin typeface="微软雅黑" panose="020B0503020204020204" pitchFamily="34" charset="-122"/>
                <a:ea typeface="微软雅黑" panose="020B0503020204020204" pitchFamily="34" charset="-122"/>
              </a:rPr>
              <a:t> </a:t>
            </a:r>
            <a:r>
              <a:rPr lang="zh-CN" altLang="en-US" sz="2300" b="1" dirty="0">
                <a:solidFill>
                  <a:srgbClr val="002060"/>
                </a:solidFill>
                <a:latin typeface="微软雅黑" panose="020B0503020204020204" pitchFamily="34" charset="-122"/>
                <a:ea typeface="微软雅黑" panose="020B0503020204020204" pitchFamily="34" charset="-122"/>
              </a:rPr>
              <a:t>模块代替传统 </a:t>
            </a:r>
            <a:r>
              <a:rPr lang="en-US" altLang="zh-CN" sz="2300" b="1" dirty="0" err="1">
                <a:solidFill>
                  <a:srgbClr val="002060"/>
                </a:solidFill>
                <a:latin typeface="微软雅黑" panose="020B0503020204020204" pitchFamily="34" charset="-122"/>
                <a:ea typeface="微软雅黑" panose="020B0503020204020204" pitchFamily="34" charset="-122"/>
              </a:rPr>
              <a:t>MobileNet</a:t>
            </a:r>
            <a:r>
              <a:rPr lang="en-US" altLang="zh-CN" sz="2300" b="1" dirty="0">
                <a:solidFill>
                  <a:srgbClr val="002060"/>
                </a:solidFill>
                <a:latin typeface="微软雅黑" panose="020B0503020204020204" pitchFamily="34" charset="-122"/>
                <a:ea typeface="微软雅黑" panose="020B0503020204020204" pitchFamily="34" charset="-122"/>
              </a:rPr>
              <a:t> </a:t>
            </a:r>
            <a:r>
              <a:rPr lang="zh-CN" altLang="en-US" sz="2300" b="1" dirty="0">
                <a:solidFill>
                  <a:srgbClr val="002060"/>
                </a:solidFill>
                <a:latin typeface="微软雅黑" panose="020B0503020204020204" pitchFamily="34" charset="-122"/>
                <a:ea typeface="微软雅黑" panose="020B0503020204020204" pitchFamily="34" charset="-122"/>
              </a:rPr>
              <a:t>中的 </a:t>
            </a:r>
            <a:r>
              <a:rPr lang="en-US" altLang="zh-CN" sz="2300" b="1" dirty="0">
                <a:solidFill>
                  <a:srgbClr val="002060"/>
                </a:solidFill>
                <a:latin typeface="微软雅黑" panose="020B0503020204020204" pitchFamily="34" charset="-122"/>
                <a:ea typeface="微软雅黑" panose="020B0503020204020204" pitchFamily="34" charset="-122"/>
              </a:rPr>
              <a:t>bottleneck </a:t>
            </a:r>
            <a:r>
              <a:rPr lang="zh-CN" altLang="en-US" sz="2300" b="1" dirty="0">
                <a:solidFill>
                  <a:srgbClr val="002060"/>
                </a:solidFill>
                <a:latin typeface="微软雅黑" panose="020B0503020204020204" pitchFamily="34" charset="-122"/>
                <a:ea typeface="微软雅黑" panose="020B0503020204020204" pitchFamily="34" charset="-122"/>
              </a:rPr>
              <a:t>层</a:t>
            </a:r>
            <a:endParaRPr lang="en-US" altLang="zh-CN" sz="2300" b="1" dirty="0">
              <a:solidFill>
                <a:srgbClr val="002060"/>
              </a:solidFill>
              <a:latin typeface="微软雅黑" panose="020B0503020204020204" pitchFamily="34" charset="-122"/>
              <a:ea typeface="微软雅黑" panose="020B0503020204020204" pitchFamily="34" charset="-122"/>
            </a:endParaRPr>
          </a:p>
        </p:txBody>
      </p:sp>
      <p:cxnSp>
        <p:nvCxnSpPr>
          <p:cNvPr id="3" name="Straight Connector 2"/>
          <p:cNvCxnSpPr/>
          <p:nvPr/>
        </p:nvCxnSpPr>
        <p:spPr bwMode="auto">
          <a:xfrm>
            <a:off x="119336" y="6597352"/>
            <a:ext cx="525658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bwMode="auto">
          <a:xfrm>
            <a:off x="119460" y="6604242"/>
            <a:ext cx="5256460"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cs typeface="Arial" panose="020B0604020202020204" pitchFamily="34" charset="0"/>
              </a:rPr>
              <a:t>K.</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Han et al, “</a:t>
            </a:r>
            <a:r>
              <a:rPr lang="en-US" altLang="zh-CN" sz="1100" dirty="0" err="1">
                <a:solidFill>
                  <a:srgbClr val="5F6368"/>
                </a:solidFill>
                <a:latin typeface="Arial" panose="020B0604020202020204" pitchFamily="34" charset="0"/>
                <a:cs typeface="Arial" panose="020B0604020202020204" pitchFamily="34" charset="0"/>
              </a:rPr>
              <a:t>GhostNet</a:t>
            </a:r>
            <a:r>
              <a:rPr lang="en-US" altLang="zh-CN" sz="1100" dirty="0">
                <a:solidFill>
                  <a:srgbClr val="5F6368"/>
                </a:solidFill>
                <a:latin typeface="Arial" panose="020B0604020202020204" pitchFamily="34" charset="0"/>
                <a:cs typeface="Arial" panose="020B0604020202020204" pitchFamily="34" charset="0"/>
              </a:rPr>
              <a:t>: More features from cheap operations”,</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CVPR,</a:t>
            </a:r>
            <a:r>
              <a:rPr lang="zh-CN" altLang="en-US" sz="1100" dirty="0">
                <a:solidFill>
                  <a:srgbClr val="5F6368"/>
                </a:solidFill>
                <a:latin typeface="Arial" panose="020B0604020202020204" pitchFamily="34" charset="0"/>
                <a:cs typeface="Arial" panose="020B0604020202020204" pitchFamily="34" charset="0"/>
              </a:rPr>
              <a:t> </a:t>
            </a:r>
            <a:r>
              <a:rPr lang="en-US" altLang="zh-CN" sz="1100" dirty="0">
                <a:solidFill>
                  <a:srgbClr val="5F6368"/>
                </a:solidFill>
                <a:latin typeface="Arial" panose="020B0604020202020204" pitchFamily="34" charset="0"/>
                <a:cs typeface="Arial" panose="020B0604020202020204" pitchFamily="34" charset="0"/>
              </a:rPr>
              <a:t>2020</a:t>
            </a:r>
            <a:endParaRPr lang="zh-CN" altLang="zh-CN" sz="11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矩形 13"/>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4.3.2</a:t>
            </a:r>
            <a:r>
              <a:rPr kumimoji="1" lang="zh-CN" altLang="en-US" sz="3600" b="1" dirty="0">
                <a:solidFill>
                  <a:srgbClr val="002060"/>
                </a:solidFill>
                <a:latin typeface="微软雅黑" panose="020B0503020204020204" pitchFamily="34" charset="-122"/>
                <a:ea typeface="微软雅黑" panose="020B0503020204020204" pitchFamily="34" charset="-122"/>
              </a:rPr>
              <a:t> 基于 </a:t>
            </a:r>
            <a:r>
              <a:rPr lang="en-US" altLang="zh-CN" sz="3600" b="1" dirty="0">
                <a:solidFill>
                  <a:srgbClr val="002060"/>
                </a:solidFill>
                <a:latin typeface="微软雅黑" panose="020B0503020204020204" pitchFamily="34" charset="-122"/>
                <a:ea typeface="微软雅黑" panose="020B0503020204020204" pitchFamily="34" charset="-122"/>
              </a:rPr>
              <a:t>Ghost </a:t>
            </a:r>
            <a:r>
              <a:rPr lang="zh-CN" altLang="en-US" sz="3600" b="1" dirty="0">
                <a:solidFill>
                  <a:srgbClr val="002060"/>
                </a:solidFill>
                <a:latin typeface="微软雅黑" panose="020B0503020204020204" pitchFamily="34" charset="-122"/>
                <a:ea typeface="微软雅黑" panose="020B0503020204020204" pitchFamily="34" charset="-122"/>
              </a:rPr>
              <a:t>特征的</a:t>
            </a:r>
            <a:r>
              <a:rPr kumimoji="1" lang="zh-CN" altLang="en-US" sz="3600" b="1" dirty="0">
                <a:solidFill>
                  <a:srgbClr val="002060"/>
                </a:solidFill>
                <a:latin typeface="微软雅黑" panose="020B0503020204020204" pitchFamily="34" charset="-122"/>
                <a:ea typeface="微软雅黑" panose="020B0503020204020204" pitchFamily="34" charset="-122"/>
              </a:rPr>
              <a:t>轻量化网络</a:t>
            </a:r>
            <a:endParaRPr lang="zh-CN" altLang="en-US" sz="3600" b="1" dirty="0"/>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407368" y="980726"/>
            <a:ext cx="10945216" cy="462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问题：大网络泛化能力较强，但不便于部署</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目标：获得泛化能力强的小网络：</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先训练一泛化能力强的大网络（教师网络）</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结合训练数据和教师网络的“软预测”， 再训练一小网络（学生网络）</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5" name="Straight Connector 44"/>
          <p:cNvCxnSpPr/>
          <p:nvPr/>
        </p:nvCxnSpPr>
        <p:spPr bwMode="auto">
          <a:xfrm>
            <a:off x="119336" y="6597352"/>
            <a:ext cx="6840760"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G</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Hinton</a:t>
            </a:r>
            <a:r>
              <a:rPr lang="en-US" altLang="zh-CN" sz="1100" b="0" i="0" dirty="0">
                <a:solidFill>
                  <a:srgbClr val="5F6368"/>
                </a:solidFill>
                <a:effectLst/>
                <a:latin typeface="Arial" panose="020B0604020202020204" pitchFamily="34" charset="0"/>
              </a:rPr>
              <a:t>, O. </a:t>
            </a:r>
            <a:r>
              <a:rPr lang="en-US" altLang="zh-CN" sz="1100" b="0" i="0" dirty="0" err="1">
                <a:solidFill>
                  <a:srgbClr val="5F6368"/>
                </a:solidFill>
                <a:effectLst/>
                <a:latin typeface="Arial" panose="020B0604020202020204" pitchFamily="34" charset="0"/>
              </a:rPr>
              <a:t>Vinyals</a:t>
            </a:r>
            <a:r>
              <a:rPr lang="en-US" altLang="zh-CN" sz="1100" dirty="0">
                <a:solidFill>
                  <a:srgbClr val="4D5156"/>
                </a:solidFill>
                <a:latin typeface="Arial" panose="020B0604020202020204" pitchFamily="34" charset="0"/>
              </a:rPr>
              <a:t> and J. Dean,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Distilling the knowledge in a neural network</a:t>
            </a:r>
            <a:r>
              <a:rPr lang="en-US" sz="1100" b="0" i="0" dirty="0">
                <a:solidFill>
                  <a:srgbClr val="4D5156"/>
                </a:solidFill>
                <a:effectLst/>
                <a:latin typeface="Arial" panose="020B0604020202020204" pitchFamily="34" charset="0"/>
              </a:rPr>
              <a:t>”, Computer Science, 2015 </a:t>
            </a:r>
            <a:endParaRPr lang="zh-CN" altLang="zh-CN" sz="1100" dirty="0">
              <a:latin typeface="Arial" panose="020B0604020202020204" pitchFamily="34" charset="0"/>
            </a:endParaRPr>
          </a:p>
        </p:txBody>
      </p:sp>
      <p:pic>
        <p:nvPicPr>
          <p:cNvPr id="15" name="Picture 14"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76208" y="3147000"/>
            <a:ext cx="7012863" cy="3173674"/>
          </a:xfrm>
          <a:prstGeom prst="rect">
            <a:avLst/>
          </a:prstGeom>
        </p:spPr>
      </p:pic>
      <p:pic>
        <p:nvPicPr>
          <p:cNvPr id="19" name="Picture 18"/>
          <p:cNvPicPr>
            <a:picLocks noChangeAspect="1"/>
          </p:cNvPicPr>
          <p:nvPr/>
        </p:nvPicPr>
        <p:blipFill>
          <a:blip r:embed="rId2"/>
          <a:stretch>
            <a:fillRect/>
          </a:stretch>
        </p:blipFill>
        <p:spPr>
          <a:xfrm>
            <a:off x="2711624" y="3573016"/>
            <a:ext cx="3027486" cy="2138984"/>
          </a:xfrm>
          <a:prstGeom prst="rect">
            <a:avLst/>
          </a:prstGeom>
        </p:spPr>
      </p:pic>
      <p:sp>
        <p:nvSpPr>
          <p:cNvPr id="5"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4.3.3 </a:t>
            </a:r>
            <a:r>
              <a:rPr kumimoji="1" lang="zh-CN" altLang="en-US" sz="3600" b="1" dirty="0">
                <a:solidFill>
                  <a:srgbClr val="002060"/>
                </a:solidFill>
                <a:latin typeface="微软雅黑" panose="020B0503020204020204" pitchFamily="34" charset="-122"/>
                <a:ea typeface="微软雅黑" panose="020B0503020204020204" pitchFamily="34" charset="-122"/>
              </a:rPr>
              <a:t>知识蒸馏</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4.3.3 </a:t>
            </a:r>
            <a:r>
              <a:rPr kumimoji="1" lang="zh-CN" altLang="en-US" sz="3600" b="1" dirty="0">
                <a:solidFill>
                  <a:srgbClr val="002060"/>
                </a:solidFill>
                <a:latin typeface="微软雅黑" panose="020B0503020204020204" pitchFamily="34" charset="-122"/>
                <a:ea typeface="微软雅黑" panose="020B0503020204020204" pitchFamily="34" charset="-122"/>
              </a:rPr>
              <a:t>知识蒸馏</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
        <p:nvSpPr>
          <p:cNvPr id="20" name="内容占位符 2"/>
          <p:cNvSpPr txBox="1"/>
          <p:nvPr/>
        </p:nvSpPr>
        <p:spPr bwMode="auto">
          <a:xfrm>
            <a:off x="407367" y="980726"/>
            <a:ext cx="11161241" cy="462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方法：用训练数据 </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002060"/>
                </a:solidFill>
                <a:latin typeface="微软雅黑" panose="020B0503020204020204" pitchFamily="34" charset="-122"/>
                <a:ea typeface="微软雅黑" panose="020B0503020204020204" pitchFamily="34" charset="-122"/>
              </a:rPr>
              <a:t>教师网络“软预测”（倒数第二层输出）训练学生网络</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核心想法：教师网络“</a:t>
            </a:r>
            <a:r>
              <a:rPr kumimoji="1" lang="zh-CN" altLang="en-US" sz="2300" dirty="0">
                <a:solidFill>
                  <a:srgbClr val="002060"/>
                </a:solidFill>
                <a:latin typeface="微软雅黑" panose="020B0503020204020204" pitchFamily="34" charset="-122"/>
                <a:ea typeface="微软雅黑" panose="020B0503020204020204" pitchFamily="34" charset="-122"/>
              </a:rPr>
              <a:t>软预测”中的负标签值携带了训练数据以外的泛化信息</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5" name="Straight Connector 44"/>
          <p:cNvCxnSpPr/>
          <p:nvPr/>
        </p:nvCxnSpPr>
        <p:spPr bwMode="auto">
          <a:xfrm>
            <a:off x="119336" y="6597352"/>
            <a:ext cx="6840760"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G</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Hinton</a:t>
            </a:r>
            <a:r>
              <a:rPr lang="en-US" altLang="zh-CN" sz="1100" b="0" i="0" dirty="0">
                <a:solidFill>
                  <a:srgbClr val="5F6368"/>
                </a:solidFill>
                <a:effectLst/>
                <a:latin typeface="Arial" panose="020B0604020202020204" pitchFamily="34" charset="0"/>
              </a:rPr>
              <a:t>, O. </a:t>
            </a:r>
            <a:r>
              <a:rPr lang="en-US" altLang="zh-CN" sz="1100" b="0" i="0" dirty="0" err="1">
                <a:solidFill>
                  <a:srgbClr val="5F6368"/>
                </a:solidFill>
                <a:effectLst/>
                <a:latin typeface="Arial" panose="020B0604020202020204" pitchFamily="34" charset="0"/>
              </a:rPr>
              <a:t>Vinyals</a:t>
            </a:r>
            <a:r>
              <a:rPr lang="en-US" altLang="zh-CN" sz="1100" dirty="0">
                <a:solidFill>
                  <a:srgbClr val="4D5156"/>
                </a:solidFill>
                <a:latin typeface="Arial" panose="020B0604020202020204" pitchFamily="34" charset="0"/>
              </a:rPr>
              <a:t> and J. Dean,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Distilling the knowledge in a neural network</a:t>
            </a:r>
            <a:r>
              <a:rPr lang="en-US" sz="1100" b="0" i="0" dirty="0">
                <a:solidFill>
                  <a:srgbClr val="4D5156"/>
                </a:solidFill>
                <a:effectLst/>
                <a:latin typeface="Arial" panose="020B0604020202020204" pitchFamily="34" charset="0"/>
              </a:rPr>
              <a:t>”, Computer Science, 2015 </a:t>
            </a:r>
            <a:endParaRPr lang="zh-CN" altLang="zh-CN" sz="1100" dirty="0">
              <a:latin typeface="Arial" panose="020B0604020202020204" pitchFamily="34" charset="0"/>
            </a:endParaRPr>
          </a:p>
        </p:txBody>
      </p:sp>
      <p:pic>
        <p:nvPicPr>
          <p:cNvPr id="19" name="Picture 18"/>
          <p:cNvPicPr>
            <a:picLocks noChangeAspect="1"/>
          </p:cNvPicPr>
          <p:nvPr/>
        </p:nvPicPr>
        <p:blipFill>
          <a:blip r:embed="rId1"/>
          <a:stretch>
            <a:fillRect/>
          </a:stretch>
        </p:blipFill>
        <p:spPr>
          <a:xfrm>
            <a:off x="2711624" y="3573016"/>
            <a:ext cx="3027486" cy="2138984"/>
          </a:xfrm>
          <a:prstGeom prst="rect">
            <a:avLst/>
          </a:prstGeom>
        </p:spPr>
      </p:pic>
      <p:pic>
        <p:nvPicPr>
          <p:cNvPr id="2" name="Picture 1"/>
          <p:cNvPicPr>
            <a:picLocks noChangeAspect="1"/>
          </p:cNvPicPr>
          <p:nvPr/>
        </p:nvPicPr>
        <p:blipFill>
          <a:blip r:embed="rId2"/>
          <a:stretch>
            <a:fillRect/>
          </a:stretch>
        </p:blipFill>
        <p:spPr>
          <a:xfrm>
            <a:off x="884133" y="4033368"/>
            <a:ext cx="1266049" cy="1206934"/>
          </a:xfrm>
          <a:prstGeom prst="rect">
            <a:avLst/>
          </a:prstGeom>
        </p:spPr>
      </p:pic>
      <p:sp>
        <p:nvSpPr>
          <p:cNvPr id="3" name="TextBox 2"/>
          <p:cNvSpPr txBox="1"/>
          <p:nvPr/>
        </p:nvSpPr>
        <p:spPr bwMode="auto">
          <a:xfrm flipH="1">
            <a:off x="5749752" y="5949280"/>
            <a:ext cx="1952212" cy="523220"/>
          </a:xfrm>
          <a:prstGeom prst="rect">
            <a:avLst/>
          </a:prstGeom>
          <a:noFill/>
          <a:ln w="38100" cmpd="dbl" algn="ctr">
            <a:noFill/>
            <a:miter lim="800000"/>
          </a:ln>
          <a:effectLst/>
        </p:spPr>
        <p:txBody>
          <a:bodyPr wrap="square" rtlCol="0" anchor="ctr">
            <a:spAutoFit/>
          </a:bodyPr>
          <a:lstStyle/>
          <a:p>
            <a:pPr algn="ctr" defTabSz="609600"/>
            <a:r>
              <a:rPr kumimoji="1" lang="zh-CN" altLang="en-US" sz="1400" b="1" kern="0" dirty="0">
                <a:solidFill>
                  <a:srgbClr val="002060"/>
                </a:solidFill>
                <a:latin typeface="微软雅黑" panose="020B0503020204020204" pitchFamily="34" charset="-122"/>
                <a:ea typeface="微软雅黑" panose="020B0503020204020204" pitchFamily="34" charset="-122"/>
              </a:rPr>
              <a:t>硬预测                     （</a:t>
            </a:r>
            <a:r>
              <a:rPr kumimoji="1" lang="en-US" altLang="zh-CN" sz="1400" b="1" kern="0" dirty="0">
                <a:solidFill>
                  <a:srgbClr val="002060"/>
                </a:solidFill>
                <a:latin typeface="微软雅黑" panose="020B0503020204020204" pitchFamily="34" charset="-122"/>
                <a:ea typeface="微软雅黑" panose="020B0503020204020204" pitchFamily="34" charset="-122"/>
              </a:rPr>
              <a:t>hard prediction</a:t>
            </a:r>
            <a:r>
              <a:rPr kumimoji="1" lang="zh-CN" altLang="en-US" sz="1400" b="1" kern="0" dirty="0">
                <a:solidFill>
                  <a:srgbClr val="002060"/>
                </a:solidFill>
                <a:latin typeface="微软雅黑" panose="020B0503020204020204" pitchFamily="34" charset="-122"/>
                <a:ea typeface="微软雅黑" panose="020B0503020204020204" pitchFamily="34" charset="-122"/>
              </a:rPr>
              <a:t>）</a:t>
            </a:r>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stretch>
            <a:fillRect/>
          </a:stretch>
        </p:blipFill>
        <p:spPr>
          <a:xfrm>
            <a:off x="1430102" y="3584105"/>
            <a:ext cx="748758" cy="751020"/>
          </a:xfrm>
          <a:prstGeom prst="rect">
            <a:avLst/>
          </a:prstGeom>
        </p:spPr>
      </p:pic>
      <p:pic>
        <p:nvPicPr>
          <p:cNvPr id="5" name="Picture 4"/>
          <p:cNvPicPr>
            <a:picLocks noChangeAspect="1"/>
          </p:cNvPicPr>
          <p:nvPr/>
        </p:nvPicPr>
        <p:blipFill>
          <a:blip r:embed="rId4"/>
          <a:stretch>
            <a:fillRect/>
          </a:stretch>
        </p:blipFill>
        <p:spPr>
          <a:xfrm>
            <a:off x="1439331" y="5007106"/>
            <a:ext cx="739529" cy="737239"/>
          </a:xfrm>
          <a:prstGeom prst="rect">
            <a:avLst/>
          </a:prstGeom>
        </p:spPr>
      </p:pic>
      <p:sp>
        <p:nvSpPr>
          <p:cNvPr id="7" name="Arrow: Down 6"/>
          <p:cNvSpPr/>
          <p:nvPr/>
        </p:nvSpPr>
        <p:spPr bwMode="auto">
          <a:xfrm rot="16200000">
            <a:off x="2259241" y="4474268"/>
            <a:ext cx="357946" cy="432048"/>
          </a:xfrm>
          <a:prstGeom prst="downArrow">
            <a:avLst>
              <a:gd name="adj1" fmla="val 42904"/>
              <a:gd name="adj2" fmla="val 667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8" name="Picture 7"/>
          <p:cNvPicPr>
            <a:picLocks noChangeAspect="1"/>
          </p:cNvPicPr>
          <p:nvPr/>
        </p:nvPicPr>
        <p:blipFill>
          <a:blip r:embed="rId5"/>
          <a:stretch>
            <a:fillRect/>
          </a:stretch>
        </p:blipFill>
        <p:spPr>
          <a:xfrm>
            <a:off x="7816196" y="3679076"/>
            <a:ext cx="1590294" cy="812113"/>
          </a:xfrm>
          <a:prstGeom prst="rect">
            <a:avLst/>
          </a:prstGeom>
        </p:spPr>
      </p:pic>
      <p:pic>
        <p:nvPicPr>
          <p:cNvPr id="11" name="Picture 10"/>
          <p:cNvPicPr>
            <a:picLocks noChangeAspect="1"/>
          </p:cNvPicPr>
          <p:nvPr/>
        </p:nvPicPr>
        <p:blipFill>
          <a:blip r:embed="rId6"/>
          <a:stretch>
            <a:fillRect/>
          </a:stretch>
        </p:blipFill>
        <p:spPr>
          <a:xfrm>
            <a:off x="7819002" y="4884460"/>
            <a:ext cx="1593285" cy="800042"/>
          </a:xfrm>
          <a:prstGeom prst="rect">
            <a:avLst/>
          </a:prstGeom>
        </p:spPr>
      </p:pic>
      <p:sp>
        <p:nvSpPr>
          <p:cNvPr id="12" name="Rectangle 11"/>
          <p:cNvSpPr/>
          <p:nvPr/>
        </p:nvSpPr>
        <p:spPr bwMode="auto">
          <a:xfrm>
            <a:off x="7816196" y="3435423"/>
            <a:ext cx="1750810" cy="2452938"/>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TextBox 12"/>
          <p:cNvSpPr txBox="1"/>
          <p:nvPr/>
        </p:nvSpPr>
        <p:spPr bwMode="auto">
          <a:xfrm flipH="1">
            <a:off x="7816196" y="5949280"/>
            <a:ext cx="1952212" cy="523220"/>
          </a:xfrm>
          <a:prstGeom prst="rect">
            <a:avLst/>
          </a:prstGeom>
          <a:noFill/>
          <a:ln w="38100" cmpd="dbl" algn="ctr">
            <a:noFill/>
            <a:miter lim="800000"/>
          </a:ln>
          <a:effectLst/>
        </p:spPr>
        <p:txBody>
          <a:bodyPr wrap="square" rtlCol="0" anchor="ctr">
            <a:spAutoFit/>
          </a:bodyPr>
          <a:lstStyle/>
          <a:p>
            <a:pPr algn="ctr" defTabSz="609600"/>
            <a:r>
              <a:rPr kumimoji="1" lang="zh-CN" altLang="en-US" sz="1400" b="1" kern="0" dirty="0">
                <a:solidFill>
                  <a:srgbClr val="002060"/>
                </a:solidFill>
                <a:latin typeface="微软雅黑" panose="020B0503020204020204" pitchFamily="34" charset="-122"/>
                <a:ea typeface="微软雅黑" panose="020B0503020204020204" pitchFamily="34" charset="-122"/>
              </a:rPr>
              <a:t>软预测                     （</a:t>
            </a:r>
            <a:r>
              <a:rPr kumimoji="1" lang="en-US" altLang="zh-CN" sz="1400" b="1" kern="0" dirty="0">
                <a:solidFill>
                  <a:srgbClr val="002060"/>
                </a:solidFill>
                <a:latin typeface="微软雅黑" panose="020B0503020204020204" pitchFamily="34" charset="-122"/>
                <a:ea typeface="微软雅黑" panose="020B0503020204020204" pitchFamily="34" charset="-122"/>
              </a:rPr>
              <a:t>soft prediction</a:t>
            </a:r>
            <a:r>
              <a:rPr kumimoji="1" lang="zh-CN" altLang="en-US" sz="1400" b="1" kern="0" dirty="0">
                <a:solidFill>
                  <a:srgbClr val="002060"/>
                </a:solidFill>
                <a:latin typeface="微软雅黑" panose="020B0503020204020204" pitchFamily="34" charset="-122"/>
                <a:ea typeface="微软雅黑" panose="020B0503020204020204" pitchFamily="34" charset="-122"/>
              </a:rPr>
              <a:t>） </a:t>
            </a:r>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p:sp>
        <p:nvSpPr>
          <p:cNvPr id="14" name="Arrow: Down 13"/>
          <p:cNvSpPr/>
          <p:nvPr/>
        </p:nvSpPr>
        <p:spPr bwMode="auto">
          <a:xfrm rot="16200000">
            <a:off x="5786803" y="4464216"/>
            <a:ext cx="357946" cy="432048"/>
          </a:xfrm>
          <a:prstGeom prst="downArrow">
            <a:avLst>
              <a:gd name="adj1" fmla="val 42904"/>
              <a:gd name="adj2" fmla="val 667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8" name="TextBox 17"/>
          <p:cNvSpPr txBox="1"/>
          <p:nvPr/>
        </p:nvSpPr>
        <p:spPr bwMode="auto">
          <a:xfrm flipH="1">
            <a:off x="6096075" y="5660959"/>
            <a:ext cx="1676476" cy="369332"/>
          </a:xfrm>
          <a:prstGeom prst="rect">
            <a:avLst/>
          </a:prstGeom>
          <a:noFill/>
          <a:ln w="38100" cmpd="dbl" algn="ctr">
            <a:noFill/>
            <a:miter lim="800000"/>
          </a:ln>
          <a:effectLst/>
        </p:spPr>
        <p:txBody>
          <a:bodyPr wrap="square" rtlCol="0" anchor="ctr">
            <a:spAutoFit/>
          </a:bodyPr>
          <a:lstStyle/>
          <a:p>
            <a:pPr algn="ctr" defTabSz="609600"/>
            <a:r>
              <a:rPr kumimoji="1" lang="en-US" altLang="zh-CN" sz="1800" b="1" kern="0" dirty="0">
                <a:solidFill>
                  <a:srgbClr val="002060"/>
                </a:solidFill>
                <a:latin typeface="微软雅黑" panose="020B0503020204020204" pitchFamily="34" charset="-122"/>
                <a:ea typeface="微软雅黑" panose="020B0503020204020204" pitchFamily="34" charset="-122"/>
              </a:rPr>
              <a:t>1,2,3,…, 9</a:t>
            </a:r>
            <a:endParaRPr kumimoji="1" lang="en-US" altLang="zh-CN" sz="1800" b="1" kern="0" dirty="0">
              <a:solidFill>
                <a:srgbClr val="002060"/>
              </a:solidFill>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7"/>
          <a:stretch>
            <a:fillRect/>
          </a:stretch>
        </p:blipFill>
        <p:spPr>
          <a:xfrm>
            <a:off x="6121827" y="3478934"/>
            <a:ext cx="1590294" cy="1022332"/>
          </a:xfrm>
          <a:prstGeom prst="rect">
            <a:avLst/>
          </a:prstGeom>
        </p:spPr>
      </p:pic>
      <p:pic>
        <p:nvPicPr>
          <p:cNvPr id="16" name="Picture 15"/>
          <p:cNvPicPr>
            <a:picLocks noChangeAspect="1"/>
          </p:cNvPicPr>
          <p:nvPr/>
        </p:nvPicPr>
        <p:blipFill>
          <a:blip r:embed="rId7"/>
          <a:stretch>
            <a:fillRect/>
          </a:stretch>
        </p:blipFill>
        <p:spPr>
          <a:xfrm>
            <a:off x="6128875" y="4652905"/>
            <a:ext cx="1590294" cy="1022332"/>
          </a:xfrm>
          <a:prstGeom prst="rect">
            <a:avLst/>
          </a:prstGeom>
        </p:spPr>
      </p:pic>
      <p:sp>
        <p:nvSpPr>
          <p:cNvPr id="9" name="内容占位符 2"/>
          <p:cNvSpPr txBox="1"/>
          <p:nvPr/>
        </p:nvSpPr>
        <p:spPr bwMode="auto">
          <a:xfrm>
            <a:off x="623392" y="2336783"/>
            <a:ext cx="8472609"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539750" algn="ctr">
              <a:lnSpc>
                <a:spcPct val="130000"/>
              </a:lnSpc>
              <a:buClr>
                <a:srgbClr val="002060"/>
              </a:buClr>
            </a:pPr>
            <a:r>
              <a:rPr lang="zh-CN" altLang="en-US" sz="2000" dirty="0">
                <a:solidFill>
                  <a:srgbClr val="002060"/>
                </a:solidFill>
                <a:latin typeface="微软雅黑" panose="020B0503020204020204" pitchFamily="34" charset="-122"/>
                <a:ea typeface="微软雅黑" panose="020B0503020204020204" pitchFamily="34" charset="-122"/>
              </a:rPr>
              <a:t>“</a:t>
            </a:r>
            <a:r>
              <a:rPr lang="en-US" sz="2000" dirty="0">
                <a:solidFill>
                  <a:srgbClr val="002060"/>
                </a:solidFill>
                <a:latin typeface="微软雅黑" panose="020B0503020204020204" pitchFamily="34" charset="-122"/>
                <a:ea typeface="微软雅黑" panose="020B0503020204020204" pitchFamily="34" charset="-122"/>
              </a:rPr>
              <a:t>The relative probabilities of incorrect answers tell us a lot about how the cumbersome model tends to generalize</a:t>
            </a:r>
            <a:r>
              <a:rPr lang="en-US" dirty="0">
                <a:solidFill>
                  <a:srgbClr val="002060"/>
                </a:solidFill>
                <a:latin typeface="微软雅黑" panose="020B0503020204020204" pitchFamily="34" charset="-122"/>
                <a:ea typeface="微软雅黑" panose="020B0503020204020204" pitchFamily="34" charset="-122"/>
              </a:rPr>
              <a:t>.”</a:t>
            </a:r>
            <a:endParaRPr kumimoji="1" lang="zh-CN" altLang="en-US" kern="0" dirty="0">
              <a:solidFill>
                <a:srgbClr val="002060"/>
              </a:solidFill>
              <a:latin typeface="微软雅黑" panose="020B0503020204020204" pitchFamily="34" charset="-122"/>
              <a:ea typeface="微软雅黑" panose="020B0503020204020204" pitchFamily="34" charset="-122"/>
            </a:endParaRPr>
          </a:p>
        </p:txBody>
      </p:sp>
      <p:sp>
        <p:nvSpPr>
          <p:cNvPr id="10" name="矩形: 圆角 15"/>
          <p:cNvSpPr/>
          <p:nvPr/>
        </p:nvSpPr>
        <p:spPr bwMode="auto">
          <a:xfrm>
            <a:off x="1132079" y="2096125"/>
            <a:ext cx="8259470" cy="939129"/>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p:bldP spid="1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内容占位符 2"/>
              <p:cNvSpPr txBox="1"/>
              <p:nvPr/>
            </p:nvSpPr>
            <p:spPr bwMode="auto">
              <a:xfrm>
                <a:off x="407368" y="980726"/>
                <a:ext cx="10945216" cy="462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err="1">
                    <a:solidFill>
                      <a:srgbClr val="002060"/>
                    </a:solidFill>
                    <a:latin typeface="微软雅黑" panose="020B0503020204020204" pitchFamily="34" charset="-122"/>
                    <a:ea typeface="微软雅黑" panose="020B0503020204020204" pitchFamily="34" charset="-122"/>
                  </a:rPr>
                  <a:t>Softmax</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002060"/>
                    </a:solidFill>
                    <a:latin typeface="微软雅黑" panose="020B0503020204020204" pitchFamily="34" charset="-122"/>
                    <a:ea typeface="微软雅黑" panose="020B0503020204020204" pitchFamily="34" charset="-122"/>
                  </a:rPr>
                  <a:t>函数</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蒸馏温度 </a:t>
                </a:r>
                <a14:m>
                  <m:oMath xmlns:m="http://schemas.openxmlformats.org/officeDocument/2006/math">
                    <m:r>
                      <a:rPr lang="en-US" altLang="zh-CN" sz="2300" b="1" i="1" smtClean="0">
                        <a:solidFill>
                          <a:srgbClr val="002060"/>
                        </a:solidFill>
                        <a:latin typeface="Cambria Math" panose="02040503050406030204" pitchFamily="18" charset="0"/>
                        <a:ea typeface="仿宋" panose="02010609060101010101" pitchFamily="49" charset="-122"/>
                      </a:rPr>
                      <m:t>𝑻</m:t>
                    </m:r>
                  </m:oMath>
                </a14:m>
                <a:r>
                  <a:rPr kumimoji="1" lang="zh-CN" altLang="en-US" sz="2300" kern="0" dirty="0">
                    <a:solidFill>
                      <a:srgbClr val="002060"/>
                    </a:solidFill>
                    <a:latin typeface="微软雅黑" panose="020B0503020204020204" pitchFamily="34" charset="-122"/>
                    <a:ea typeface="微软雅黑" panose="020B0503020204020204" pitchFamily="34" charset="-122"/>
                  </a:rPr>
                  <a:t> 的选取 </a:t>
                </a:r>
                <a:endParaRPr kumimoji="1" lang="zh-CN" altLang="en-US" sz="2300" kern="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40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6"/>
                <a:ext cx="10945216" cy="4625402"/>
              </a:xfrm>
              <a:prstGeom prst="rect">
                <a:avLst/>
              </a:prstGeom>
              <a:blipFill rotWithShape="1">
                <a:blip r:embed="rId1"/>
                <a:stretch>
                  <a:fillRect l="-3" t="-6"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0" name="Thought Bubble: Cloud 69"/>
          <p:cNvSpPr/>
          <p:nvPr/>
        </p:nvSpPr>
        <p:spPr bwMode="auto">
          <a:xfrm flipH="1">
            <a:off x="8761512" y="3323658"/>
            <a:ext cx="3340611" cy="1860320"/>
          </a:xfrm>
          <a:prstGeom prst="cloudCallout">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Arrow: Right 63"/>
          <p:cNvSpPr/>
          <p:nvPr/>
        </p:nvSpPr>
        <p:spPr bwMode="auto">
          <a:xfrm>
            <a:off x="1125705" y="5229200"/>
            <a:ext cx="7274551" cy="974268"/>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5" name="Straight Connector 44"/>
          <p:cNvCxnSpPr/>
          <p:nvPr/>
        </p:nvCxnSpPr>
        <p:spPr bwMode="auto">
          <a:xfrm>
            <a:off x="119336" y="6597352"/>
            <a:ext cx="6840760"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G</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Hinton</a:t>
            </a:r>
            <a:r>
              <a:rPr lang="en-US" altLang="zh-CN" sz="1100" b="0" i="0" dirty="0">
                <a:solidFill>
                  <a:srgbClr val="5F6368"/>
                </a:solidFill>
                <a:effectLst/>
                <a:latin typeface="Arial" panose="020B0604020202020204" pitchFamily="34" charset="0"/>
              </a:rPr>
              <a:t>, O. </a:t>
            </a:r>
            <a:r>
              <a:rPr lang="en-US" altLang="zh-CN" sz="1100" b="0" i="0" dirty="0" err="1">
                <a:solidFill>
                  <a:srgbClr val="5F6368"/>
                </a:solidFill>
                <a:effectLst/>
                <a:latin typeface="Arial" panose="020B0604020202020204" pitchFamily="34" charset="0"/>
              </a:rPr>
              <a:t>Vinyals</a:t>
            </a:r>
            <a:r>
              <a:rPr lang="en-US" altLang="zh-CN" sz="1100" dirty="0">
                <a:solidFill>
                  <a:srgbClr val="4D5156"/>
                </a:solidFill>
                <a:latin typeface="Arial" panose="020B0604020202020204" pitchFamily="34" charset="0"/>
              </a:rPr>
              <a:t> and J. Dean,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Distilling the knowledge in a neural network</a:t>
            </a:r>
            <a:r>
              <a:rPr lang="en-US" sz="1100" b="0" i="0" dirty="0">
                <a:solidFill>
                  <a:srgbClr val="4D5156"/>
                </a:solidFill>
                <a:effectLst/>
                <a:latin typeface="Arial" panose="020B0604020202020204" pitchFamily="34" charset="0"/>
              </a:rPr>
              <a:t>”, Computer Science, 2015 </a:t>
            </a:r>
            <a:endParaRPr lang="zh-CN" altLang="zh-CN" sz="1100" dirty="0">
              <a:latin typeface="Arial" panose="020B0604020202020204" pitchFamily="34" charset="0"/>
            </a:endParaRPr>
          </a:p>
        </p:txBody>
      </p:sp>
      <mc:AlternateContent xmlns:mc="http://schemas.openxmlformats.org/markup-compatibility/2006">
        <mc:Choice xmlns:a14="http://schemas.microsoft.com/office/drawing/2010/main" Requires="a14">
          <p:sp>
            <p:nvSpPr>
              <p:cNvPr id="2" name="TextBox 1"/>
              <p:cNvSpPr txBox="1"/>
              <p:nvPr/>
            </p:nvSpPr>
            <p:spPr bwMode="auto">
              <a:xfrm>
                <a:off x="4540483" y="1874653"/>
                <a:ext cx="3021536" cy="834267"/>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𝒊</m:t>
                          </m:r>
                        </m:sub>
                      </m:sSub>
                      <m:r>
                        <a:rPr lang="en-US" b="1" i="1" smtClean="0">
                          <a:solidFill>
                            <a:srgbClr val="002060"/>
                          </a:solidFill>
                          <a:latin typeface="Cambria Math" panose="02040503050406030204" pitchFamily="18" charset="0"/>
                          <a:ea typeface="仿宋" panose="02010609060101010101" pitchFamily="49" charset="-122"/>
                        </a:rPr>
                        <m:t>=</m:t>
                      </m:r>
                      <m:f>
                        <m:fPr>
                          <m:ctrlPr>
                            <a:rPr lang="en-US" b="1" i="1" smtClean="0">
                              <a:solidFill>
                                <a:srgbClr val="002060"/>
                              </a:solidFill>
                              <a:latin typeface="Cambria Math" panose="02040503050406030204" pitchFamily="18" charset="0"/>
                              <a:ea typeface="仿宋" panose="02010609060101010101" pitchFamily="49" charset="-122"/>
                            </a:rPr>
                          </m:ctrlPr>
                        </m:fPr>
                        <m:num>
                          <m:r>
                            <a:rPr lang="en-US" altLang="zh-CN" b="1" i="0">
                              <a:solidFill>
                                <a:srgbClr val="002060"/>
                              </a:solidFill>
                              <a:latin typeface="Cambria Math" panose="02040503050406030204" pitchFamily="18" charset="0"/>
                              <a:ea typeface="仿宋" panose="02010609060101010101" pitchFamily="49" charset="-122"/>
                            </a:rPr>
                            <m:t>𝐞𝐱𝐩</m:t>
                          </m:r>
                          <m:r>
                            <a:rPr lang="en-US" altLang="zh-CN" b="1" i="1" smtClean="0">
                              <a:solidFill>
                                <a:srgbClr val="002060"/>
                              </a:solidFill>
                              <a:latin typeface="Cambria Math" panose="02040503050406030204" pitchFamily="18" charset="0"/>
                              <a:ea typeface="仿宋" panose="02010609060101010101" pitchFamily="49" charset="-122"/>
                            </a:rPr>
                            <m:t>(</m:t>
                          </m:r>
                          <m:sSub>
                            <m:sSubPr>
                              <m:ctrlPr>
                                <a:rPr lang="en-US" altLang="zh-CN" b="1" i="1" smtClean="0">
                                  <a:solidFill>
                                    <a:srgbClr val="002060"/>
                                  </a:solidFill>
                                  <a:latin typeface="Cambria Math" panose="02040503050406030204" pitchFamily="18" charset="0"/>
                                  <a:ea typeface="仿宋" panose="02010609060101010101" pitchFamily="49" charset="-122"/>
                                </a:rPr>
                              </m:ctrlPr>
                            </m:sSubPr>
                            <m:e>
                              <m:r>
                                <a:rPr lang="en-US" altLang="zh-CN" b="1" i="1" smtClean="0">
                                  <a:solidFill>
                                    <a:srgbClr val="002060"/>
                                  </a:solidFill>
                                  <a:latin typeface="Cambria Math" panose="02040503050406030204" pitchFamily="18" charset="0"/>
                                  <a:ea typeface="仿宋" panose="02010609060101010101" pitchFamily="49" charset="-122"/>
                                </a:rPr>
                                <m:t>𝒛</m:t>
                              </m:r>
                            </m:e>
                            <m:sub>
                              <m:r>
                                <a:rPr lang="en-US" altLang="zh-CN" b="1" i="1" smtClean="0">
                                  <a:solidFill>
                                    <a:srgbClr val="002060"/>
                                  </a:solidFill>
                                  <a:latin typeface="Cambria Math" panose="02040503050406030204" pitchFamily="18" charset="0"/>
                                  <a:ea typeface="仿宋" panose="02010609060101010101" pitchFamily="49" charset="-122"/>
                                </a:rPr>
                                <m:t>𝒊</m:t>
                              </m:r>
                            </m:sub>
                          </m:sSub>
                          <m:r>
                            <a:rPr lang="en-US" altLang="zh-CN" b="1" i="1" smtClean="0">
                              <a:solidFill>
                                <a:srgbClr val="002060"/>
                              </a:solidFill>
                              <a:latin typeface="Cambria Math" panose="02040503050406030204" pitchFamily="18" charset="0"/>
                              <a:ea typeface="仿宋" panose="02010609060101010101" pitchFamily="49" charset="-122"/>
                            </a:rPr>
                            <m:t>/</m:t>
                          </m:r>
                          <m:r>
                            <a:rPr lang="en-US" altLang="zh-CN" b="1" i="1" smtClean="0">
                              <a:solidFill>
                                <a:srgbClr val="002060"/>
                              </a:solidFill>
                              <a:latin typeface="Cambria Math" panose="02040503050406030204" pitchFamily="18" charset="0"/>
                              <a:ea typeface="仿宋" panose="02010609060101010101" pitchFamily="49" charset="-122"/>
                            </a:rPr>
                            <m:t>𝑻</m:t>
                          </m:r>
                          <m:r>
                            <a:rPr lang="en-US" altLang="zh-CN" b="1" i="1" smtClean="0">
                              <a:solidFill>
                                <a:srgbClr val="002060"/>
                              </a:solidFill>
                              <a:latin typeface="Cambria Math" panose="02040503050406030204" pitchFamily="18" charset="0"/>
                              <a:ea typeface="仿宋" panose="02010609060101010101" pitchFamily="49" charset="-122"/>
                            </a:rPr>
                            <m:t>)</m:t>
                          </m:r>
                        </m:num>
                        <m:den>
                          <m:nary>
                            <m:naryPr>
                              <m:chr m:val="∑"/>
                              <m:supHide m:val="on"/>
                              <m:ctrlPr>
                                <a:rPr lang="en-US" b="1" i="1" smtClean="0">
                                  <a:solidFill>
                                    <a:srgbClr val="002060"/>
                                  </a:solidFill>
                                  <a:latin typeface="Cambria Math" panose="02040503050406030204" pitchFamily="18" charset="0"/>
                                  <a:ea typeface="仿宋" panose="02010609060101010101" pitchFamily="49" charset="-122"/>
                                </a:rPr>
                              </m:ctrlPr>
                            </m:naryPr>
                            <m:sub>
                              <m:r>
                                <a:rPr lang="en-US" b="1" i="1" smtClean="0">
                                  <a:solidFill>
                                    <a:srgbClr val="002060"/>
                                  </a:solidFill>
                                  <a:latin typeface="Cambria Math" panose="02040503050406030204" pitchFamily="18" charset="0"/>
                                  <a:ea typeface="仿宋" panose="02010609060101010101" pitchFamily="49" charset="-122"/>
                                </a:rPr>
                                <m:t>𝒋</m:t>
                              </m:r>
                            </m:sub>
                            <m:sup/>
                            <m:e>
                              <m:r>
                                <a:rPr lang="en-US" b="1" i="0" smtClean="0">
                                  <a:solidFill>
                                    <a:srgbClr val="002060"/>
                                  </a:solidFill>
                                  <a:latin typeface="Cambria Math" panose="02040503050406030204" pitchFamily="18" charset="0"/>
                                  <a:ea typeface="仿宋" panose="02010609060101010101" pitchFamily="49" charset="-122"/>
                                </a:rPr>
                                <m:t>𝐞𝐱𝐩</m:t>
                              </m:r>
                              <m:r>
                                <a:rPr lang="en-US" b="1" i="1" smtClean="0">
                                  <a:solidFill>
                                    <a:srgbClr val="002060"/>
                                  </a:solidFill>
                                  <a:latin typeface="Cambria Math" panose="02040503050406030204" pitchFamily="18" charset="0"/>
                                  <a:ea typeface="仿宋" panose="02010609060101010101" pitchFamily="49" charset="-122"/>
                                </a:rPr>
                                <m:t>(</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𝒛</m:t>
                                  </m:r>
                                </m:e>
                                <m:sub>
                                  <m:r>
                                    <a:rPr lang="en-US" b="1" i="1" smtClean="0">
                                      <a:solidFill>
                                        <a:srgbClr val="002060"/>
                                      </a:solidFill>
                                      <a:latin typeface="Cambria Math" panose="02040503050406030204" pitchFamily="18" charset="0"/>
                                      <a:ea typeface="仿宋" panose="02010609060101010101" pitchFamily="49" charset="-122"/>
                                    </a:rPr>
                                    <m:t>𝒋</m:t>
                                  </m:r>
                                </m:sub>
                              </m:sSub>
                              <m:r>
                                <a:rPr lang="en-US" b="1" i="1" smtClean="0">
                                  <a:solidFill>
                                    <a:srgbClr val="002060"/>
                                  </a:solidFill>
                                  <a:latin typeface="Cambria Math" panose="02040503050406030204" pitchFamily="18" charset="0"/>
                                  <a:ea typeface="仿宋" panose="02010609060101010101" pitchFamily="49" charset="-122"/>
                                </a:rPr>
                                <m:t>/</m:t>
                              </m:r>
                              <m:r>
                                <a:rPr lang="en-US" b="1" i="1" smtClean="0">
                                  <a:solidFill>
                                    <a:srgbClr val="002060"/>
                                  </a:solidFill>
                                  <a:latin typeface="Cambria Math" panose="02040503050406030204" pitchFamily="18" charset="0"/>
                                  <a:ea typeface="仿宋" panose="02010609060101010101" pitchFamily="49" charset="-122"/>
                                </a:rPr>
                                <m:t>𝑻</m:t>
                              </m:r>
                              <m:r>
                                <a:rPr lang="en-US" b="1" i="1" smtClean="0">
                                  <a:solidFill>
                                    <a:srgbClr val="002060"/>
                                  </a:solidFill>
                                  <a:latin typeface="Cambria Math" panose="02040503050406030204" pitchFamily="18" charset="0"/>
                                  <a:ea typeface="仿宋" panose="02010609060101010101" pitchFamily="49" charset="-122"/>
                                </a:rPr>
                                <m:t>)</m:t>
                              </m:r>
                            </m:e>
                          </m:nary>
                        </m:den>
                      </m:f>
                    </m:oMath>
                  </m:oMathPara>
                </a14:m>
                <a:endParaRPr lang="en-US" b="1" dirty="0">
                  <a:solidFill>
                    <a:srgbClr val="0033CC"/>
                  </a:solidFill>
                  <a:latin typeface="仿宋" panose="02010609060101010101" pitchFamily="49" charset="-122"/>
                  <a:ea typeface="仿宋" panose="02010609060101010101" pitchFamily="49"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4540483" y="1874653"/>
                <a:ext cx="3021536" cy="834267"/>
              </a:xfrm>
              <a:prstGeom prst="rect">
                <a:avLst/>
              </a:prstGeom>
              <a:blipFill rotWithShape="1">
                <a:blip r:embed="rId2"/>
                <a:stretch>
                  <a:fillRect l="-8" t="-929" r="15" b="-988"/>
                </a:stretch>
              </a:blipFill>
              <a:ln w="38100" cmpd="dbl" algn="ctr">
                <a:noFill/>
                <a:miter lim="800000"/>
              </a:ln>
              <a:effectLst/>
            </p:spPr>
            <p:txBody>
              <a:bodyPr/>
              <a:lstStyle/>
              <a:p>
                <a:r>
                  <a:rPr lang="zh-CN" altLang="en-US">
                    <a:noFill/>
                  </a:rPr>
                  <a:t> </a:t>
                </a:r>
              </a:p>
            </p:txBody>
          </p:sp>
        </mc:Fallback>
      </mc:AlternateContent>
      <p:grpSp>
        <p:nvGrpSpPr>
          <p:cNvPr id="71" name="Group 70"/>
          <p:cNvGrpSpPr/>
          <p:nvPr/>
        </p:nvGrpSpPr>
        <p:grpSpPr>
          <a:xfrm>
            <a:off x="1060589" y="3548437"/>
            <a:ext cx="1728192" cy="1011547"/>
            <a:chOff x="1060589" y="3548437"/>
            <a:chExt cx="1728192" cy="1011547"/>
          </a:xfrm>
        </p:grpSpPr>
        <p:sp>
          <p:nvSpPr>
            <p:cNvPr id="9" name="Rectangle 8"/>
            <p:cNvSpPr/>
            <p:nvPr/>
          </p:nvSpPr>
          <p:spPr bwMode="auto">
            <a:xfrm>
              <a:off x="1491272" y="4271951"/>
              <a:ext cx="144016" cy="28458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Rectangle 9"/>
            <p:cNvSpPr/>
            <p:nvPr/>
          </p:nvSpPr>
          <p:spPr bwMode="auto">
            <a:xfrm>
              <a:off x="1635289" y="4343959"/>
              <a:ext cx="144016" cy="213305"/>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Rectangle 10"/>
            <p:cNvSpPr/>
            <p:nvPr/>
          </p:nvSpPr>
          <p:spPr bwMode="auto">
            <a:xfrm>
              <a:off x="1776576" y="4367737"/>
              <a:ext cx="144016" cy="18952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Rectangle 11"/>
            <p:cNvSpPr/>
            <p:nvPr/>
          </p:nvSpPr>
          <p:spPr bwMode="auto">
            <a:xfrm>
              <a:off x="1920592" y="4367730"/>
              <a:ext cx="144016" cy="18952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Rectangle 12"/>
            <p:cNvSpPr/>
            <p:nvPr/>
          </p:nvSpPr>
          <p:spPr bwMode="auto">
            <a:xfrm>
              <a:off x="2064608" y="4412522"/>
              <a:ext cx="144016" cy="14401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Rectangle 13"/>
            <p:cNvSpPr/>
            <p:nvPr/>
          </p:nvSpPr>
          <p:spPr bwMode="auto">
            <a:xfrm>
              <a:off x="2208624" y="4411804"/>
              <a:ext cx="144016" cy="14401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Rectangle 14"/>
            <p:cNvSpPr/>
            <p:nvPr/>
          </p:nvSpPr>
          <p:spPr bwMode="auto">
            <a:xfrm>
              <a:off x="2349911" y="4411804"/>
              <a:ext cx="144016" cy="14401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Rectangle 15"/>
            <p:cNvSpPr/>
            <p:nvPr/>
          </p:nvSpPr>
          <p:spPr bwMode="auto">
            <a:xfrm>
              <a:off x="2493927" y="4411811"/>
              <a:ext cx="144016" cy="14401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Rectangle 17"/>
            <p:cNvSpPr/>
            <p:nvPr/>
          </p:nvSpPr>
          <p:spPr bwMode="auto">
            <a:xfrm>
              <a:off x="1199147" y="4412522"/>
              <a:ext cx="144016" cy="14401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Rectangle 4"/>
            <p:cNvSpPr/>
            <p:nvPr/>
          </p:nvSpPr>
          <p:spPr bwMode="auto">
            <a:xfrm>
              <a:off x="1345892" y="3548437"/>
              <a:ext cx="144016" cy="1008102"/>
            </a:xfrm>
            <a:prstGeom prst="rect">
              <a:avLst/>
            </a:prstGeom>
            <a:solidFill>
              <a:srgbClr val="EBBBBB"/>
            </a:solidFill>
            <a:ln w="9525" cap="flat" cmpd="sng" algn="ctr">
              <a:solidFill>
                <a:srgbClr val="8C4B4A"/>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 name="Straight Connector 3"/>
            <p:cNvCxnSpPr/>
            <p:nvPr/>
          </p:nvCxnSpPr>
          <p:spPr bwMode="auto">
            <a:xfrm>
              <a:off x="1060589" y="4556539"/>
              <a:ext cx="1728192" cy="34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mc:Choice xmlns:a14="http://schemas.microsoft.com/office/drawing/2010/main" Requires="a14">
          <p:sp>
            <p:nvSpPr>
              <p:cNvPr id="21" name="TextBox 20"/>
              <p:cNvSpPr txBox="1"/>
              <p:nvPr/>
            </p:nvSpPr>
            <p:spPr bwMode="auto">
              <a:xfrm>
                <a:off x="409824" y="4621748"/>
                <a:ext cx="3021536"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m:t>
                          </m:r>
                        </m:sub>
                      </m:sSub>
                      <m:r>
                        <a:rPr lang="en-US" b="1" i="1" smtClean="0">
                          <a:solidFill>
                            <a:srgbClr val="002060"/>
                          </a:solidFill>
                          <a:latin typeface="Cambria Math" panose="02040503050406030204" pitchFamily="18" charset="0"/>
                          <a:ea typeface="仿宋" panose="02010609060101010101" pitchFamily="49" charset="-122"/>
                        </a:rPr>
                        <m:t>~</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𝟏𝟎</m:t>
                          </m:r>
                        </m:sub>
                      </m:sSub>
                    </m:oMath>
                  </m:oMathPara>
                </a14:m>
                <a:endParaRPr lang="en-US" b="1" dirty="0">
                  <a:solidFill>
                    <a:srgbClr val="0033CC"/>
                  </a:solidFill>
                  <a:latin typeface="仿宋" panose="02010609060101010101" pitchFamily="49" charset="-122"/>
                  <a:ea typeface="仿宋" panose="02010609060101010101" pitchFamily="49" charset="-122"/>
                </a:endParaRPr>
              </a:p>
            </p:txBody>
          </p:sp>
        </mc:Choice>
        <mc:Fallback>
          <p:sp>
            <p:nvSpPr>
              <p:cNvPr id="21" name="TextBox 20"/>
              <p:cNvSpPr txBox="1">
                <a:spLocks noRot="1" noChangeAspect="1" noMove="1" noResize="1" noEditPoints="1" noAdjustHandles="1" noChangeArrowheads="1" noChangeShapeType="1" noTextEdit="1"/>
              </p:cNvSpPr>
              <p:nvPr/>
            </p:nvSpPr>
            <p:spPr bwMode="auto">
              <a:xfrm>
                <a:off x="409824" y="4621748"/>
                <a:ext cx="3021536" cy="369332"/>
              </a:xfrm>
              <a:prstGeom prst="rect">
                <a:avLst/>
              </a:prstGeom>
              <a:blipFill rotWithShape="1">
                <a:blip r:embed="rId3"/>
                <a:stretch>
                  <a:fillRect l="-8" t="-59" r="15" b="167"/>
                </a:stretch>
              </a:blipFill>
              <a:ln w="38100" cmpd="dbl" algn="ctr">
                <a:noFill/>
                <a:miter lim="800000"/>
              </a:ln>
              <a:effectLst/>
            </p:spPr>
            <p:txBody>
              <a:bodyPr/>
              <a:lstStyle/>
              <a:p>
                <a:r>
                  <a:rPr lang="zh-CN" altLang="en-US">
                    <a:noFill/>
                  </a:rPr>
                  <a:t> </a:t>
                </a:r>
              </a:p>
            </p:txBody>
          </p:sp>
        </mc:Fallback>
      </mc:AlternateContent>
      <p:sp>
        <p:nvSpPr>
          <p:cNvPr id="22" name="TextBox 21"/>
          <p:cNvSpPr txBox="1"/>
          <p:nvPr/>
        </p:nvSpPr>
        <p:spPr bwMode="auto">
          <a:xfrm flipH="1">
            <a:off x="2810547" y="992607"/>
            <a:ext cx="4074056" cy="707886"/>
          </a:xfrm>
          <a:prstGeom prst="rect">
            <a:avLst/>
          </a:prstGeom>
          <a:noFill/>
          <a:ln w="38100" cmpd="dbl" algn="ctr">
            <a:noFill/>
            <a:miter lim="800000"/>
          </a:ln>
          <a:effectLst/>
        </p:spPr>
        <p:txBody>
          <a:bodyPr wrap="square" rtlCol="0" anchor="ctr">
            <a:spAutoFit/>
          </a:bodyPr>
          <a:lstStyle/>
          <a:p>
            <a:pPr algn="ct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软预测</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a:p>
            <a:pPr algn="ct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（倒数第二层输出）</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flipH="1">
            <a:off x="7345995" y="987117"/>
            <a:ext cx="2566429" cy="707886"/>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蒸馏</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a:p>
            <a:pP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温度</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p:txBody>
      </p:sp>
      <p:sp>
        <p:nvSpPr>
          <p:cNvPr id="25" name="Rectangle 24"/>
          <p:cNvSpPr/>
          <p:nvPr/>
        </p:nvSpPr>
        <p:spPr bwMode="auto">
          <a:xfrm>
            <a:off x="6342819" y="1874653"/>
            <a:ext cx="288032" cy="38957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Rectangle 25"/>
          <p:cNvSpPr/>
          <p:nvPr/>
        </p:nvSpPr>
        <p:spPr bwMode="auto">
          <a:xfrm>
            <a:off x="6740587" y="1874653"/>
            <a:ext cx="245370" cy="38957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Straight Arrow Connector 27"/>
          <p:cNvCxnSpPr/>
          <p:nvPr/>
        </p:nvCxnSpPr>
        <p:spPr bwMode="auto">
          <a:xfrm>
            <a:off x="5982781" y="1622266"/>
            <a:ext cx="427110" cy="252387"/>
          </a:xfrm>
          <a:prstGeom prst="straightConnector1">
            <a:avLst/>
          </a:prstGeom>
          <a:solidFill>
            <a:schemeClr val="accent1"/>
          </a:solid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H="1">
            <a:off x="6985957" y="1641741"/>
            <a:ext cx="360038" cy="232912"/>
          </a:xfrm>
          <a:prstGeom prst="straightConnector1">
            <a:avLst/>
          </a:prstGeom>
          <a:solidFill>
            <a:schemeClr val="accent1"/>
          </a:solid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 name="Group 71"/>
          <p:cNvGrpSpPr/>
          <p:nvPr/>
        </p:nvGrpSpPr>
        <p:grpSpPr>
          <a:xfrm>
            <a:off x="3831040" y="3822271"/>
            <a:ext cx="1728192" cy="737713"/>
            <a:chOff x="3831040" y="3822271"/>
            <a:chExt cx="1728192" cy="737713"/>
          </a:xfrm>
        </p:grpSpPr>
        <p:sp>
          <p:nvSpPr>
            <p:cNvPr id="32" name="Rectangle 31"/>
            <p:cNvSpPr/>
            <p:nvPr/>
          </p:nvSpPr>
          <p:spPr bwMode="auto">
            <a:xfrm>
              <a:off x="4261723" y="3961823"/>
              <a:ext cx="144016" cy="594715"/>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Rectangle 32"/>
            <p:cNvSpPr/>
            <p:nvPr/>
          </p:nvSpPr>
          <p:spPr bwMode="auto">
            <a:xfrm>
              <a:off x="4405740" y="4090857"/>
              <a:ext cx="144016" cy="466408"/>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Rectangle 33"/>
            <p:cNvSpPr/>
            <p:nvPr/>
          </p:nvSpPr>
          <p:spPr bwMode="auto">
            <a:xfrm>
              <a:off x="4547027" y="4221088"/>
              <a:ext cx="144016" cy="336176"/>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Rectangle 34"/>
            <p:cNvSpPr/>
            <p:nvPr/>
          </p:nvSpPr>
          <p:spPr bwMode="auto">
            <a:xfrm>
              <a:off x="4691043" y="4218368"/>
              <a:ext cx="144016" cy="33888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Rectangle 36"/>
            <p:cNvSpPr/>
            <p:nvPr/>
          </p:nvSpPr>
          <p:spPr bwMode="auto">
            <a:xfrm>
              <a:off x="4835059" y="4375102"/>
              <a:ext cx="144016" cy="18143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Rectangle 37"/>
            <p:cNvSpPr/>
            <p:nvPr/>
          </p:nvSpPr>
          <p:spPr bwMode="auto">
            <a:xfrm>
              <a:off x="4979075" y="4374384"/>
              <a:ext cx="144016" cy="18143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Rectangle 38"/>
            <p:cNvSpPr/>
            <p:nvPr/>
          </p:nvSpPr>
          <p:spPr bwMode="auto">
            <a:xfrm>
              <a:off x="5120362" y="4374384"/>
              <a:ext cx="144016" cy="181437"/>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0" name="Rectangle 39"/>
            <p:cNvSpPr/>
            <p:nvPr/>
          </p:nvSpPr>
          <p:spPr bwMode="auto">
            <a:xfrm>
              <a:off x="5264378" y="4374384"/>
              <a:ext cx="144016" cy="181445"/>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Rectangle 40"/>
            <p:cNvSpPr/>
            <p:nvPr/>
          </p:nvSpPr>
          <p:spPr bwMode="auto">
            <a:xfrm>
              <a:off x="3969598" y="4149080"/>
              <a:ext cx="144016" cy="40745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Rectangle 41"/>
            <p:cNvSpPr/>
            <p:nvPr/>
          </p:nvSpPr>
          <p:spPr bwMode="auto">
            <a:xfrm>
              <a:off x="4116343" y="3822271"/>
              <a:ext cx="144016" cy="734267"/>
            </a:xfrm>
            <a:prstGeom prst="rect">
              <a:avLst/>
            </a:prstGeom>
            <a:solidFill>
              <a:srgbClr val="EBBBBB"/>
            </a:solidFill>
            <a:ln w="9525" cap="flat" cmpd="sng" algn="ctr">
              <a:solidFill>
                <a:srgbClr val="8C4B4A"/>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3" name="Straight Connector 42"/>
            <p:cNvCxnSpPr/>
            <p:nvPr/>
          </p:nvCxnSpPr>
          <p:spPr bwMode="auto">
            <a:xfrm>
              <a:off x="3831040" y="4556539"/>
              <a:ext cx="1728192" cy="34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mc:Choice xmlns:a14="http://schemas.microsoft.com/office/drawing/2010/main" Requires="a14">
          <p:sp>
            <p:nvSpPr>
              <p:cNvPr id="44" name="TextBox 43"/>
              <p:cNvSpPr txBox="1"/>
              <p:nvPr/>
            </p:nvSpPr>
            <p:spPr bwMode="auto">
              <a:xfrm>
                <a:off x="3180275" y="4621748"/>
                <a:ext cx="3021536"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m:t>
                          </m:r>
                        </m:sub>
                      </m:sSub>
                      <m:r>
                        <a:rPr lang="en-US" b="1" i="1" smtClean="0">
                          <a:solidFill>
                            <a:srgbClr val="002060"/>
                          </a:solidFill>
                          <a:latin typeface="Cambria Math" panose="02040503050406030204" pitchFamily="18" charset="0"/>
                          <a:ea typeface="仿宋" panose="02010609060101010101" pitchFamily="49" charset="-122"/>
                        </a:rPr>
                        <m:t>~</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𝟏𝟎</m:t>
                          </m:r>
                        </m:sub>
                      </m:sSub>
                    </m:oMath>
                  </m:oMathPara>
                </a14:m>
                <a:endParaRPr lang="en-US" b="1" dirty="0">
                  <a:solidFill>
                    <a:srgbClr val="0033CC"/>
                  </a:solidFill>
                  <a:latin typeface="仿宋" panose="02010609060101010101" pitchFamily="49" charset="-122"/>
                  <a:ea typeface="仿宋" panose="02010609060101010101" pitchFamily="49" charset="-122"/>
                </a:endParaRPr>
              </a:p>
            </p:txBody>
          </p:sp>
        </mc:Choice>
        <mc:Fallback>
          <p:sp>
            <p:nvSpPr>
              <p:cNvPr id="44" name="TextBox 43"/>
              <p:cNvSpPr txBox="1">
                <a:spLocks noRot="1" noChangeAspect="1" noMove="1" noResize="1" noEditPoints="1" noAdjustHandles="1" noChangeArrowheads="1" noChangeShapeType="1" noTextEdit="1"/>
              </p:cNvSpPr>
              <p:nvPr/>
            </p:nvSpPr>
            <p:spPr bwMode="auto">
              <a:xfrm>
                <a:off x="3180275" y="4621748"/>
                <a:ext cx="3021536" cy="369332"/>
              </a:xfrm>
              <a:prstGeom prst="rect">
                <a:avLst/>
              </a:prstGeom>
              <a:blipFill rotWithShape="1">
                <a:blip r:embed="rId3"/>
                <a:stretch>
                  <a:fillRect l="-6" t="-59" r="13" b="167"/>
                </a:stretch>
              </a:blipFill>
              <a:ln w="38100" cmpd="dbl" algn="ctr">
                <a:noFill/>
                <a:miter lim="800000"/>
              </a:ln>
              <a:effectLst/>
            </p:spPr>
            <p:txBody>
              <a:bodyPr/>
              <a:lstStyle/>
              <a:p>
                <a:r>
                  <a:rPr lang="zh-CN" altLang="en-US">
                    <a:noFill/>
                  </a:rPr>
                  <a:t> </a:t>
                </a:r>
              </a:p>
            </p:txBody>
          </p:sp>
        </mc:Fallback>
      </mc:AlternateContent>
      <p:grpSp>
        <p:nvGrpSpPr>
          <p:cNvPr id="73" name="Group 72"/>
          <p:cNvGrpSpPr/>
          <p:nvPr/>
        </p:nvGrpSpPr>
        <p:grpSpPr>
          <a:xfrm>
            <a:off x="6606948" y="4233790"/>
            <a:ext cx="1728192" cy="326194"/>
            <a:chOff x="6606948" y="4233790"/>
            <a:chExt cx="1728192" cy="326194"/>
          </a:xfrm>
        </p:grpSpPr>
        <p:sp>
          <p:nvSpPr>
            <p:cNvPr id="47" name="Rectangle 46"/>
            <p:cNvSpPr/>
            <p:nvPr/>
          </p:nvSpPr>
          <p:spPr bwMode="auto">
            <a:xfrm>
              <a:off x="7037631" y="4239612"/>
              <a:ext cx="144016" cy="316926"/>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Rectangle 47"/>
            <p:cNvSpPr/>
            <p:nvPr/>
          </p:nvSpPr>
          <p:spPr bwMode="auto">
            <a:xfrm>
              <a:off x="7181648" y="4254000"/>
              <a:ext cx="144016" cy="303264"/>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Rectangle 48"/>
            <p:cNvSpPr/>
            <p:nvPr/>
          </p:nvSpPr>
          <p:spPr bwMode="auto">
            <a:xfrm>
              <a:off x="7322935" y="4257195"/>
              <a:ext cx="144016" cy="30006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Rectangle 49"/>
            <p:cNvSpPr/>
            <p:nvPr/>
          </p:nvSpPr>
          <p:spPr bwMode="auto">
            <a:xfrm>
              <a:off x="7466951" y="4290978"/>
              <a:ext cx="144016" cy="26627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Rectangle 50"/>
            <p:cNvSpPr/>
            <p:nvPr/>
          </p:nvSpPr>
          <p:spPr bwMode="auto">
            <a:xfrm>
              <a:off x="7610967" y="4298865"/>
              <a:ext cx="144016" cy="257675"/>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Rectangle 51"/>
            <p:cNvSpPr/>
            <p:nvPr/>
          </p:nvSpPr>
          <p:spPr bwMode="auto">
            <a:xfrm>
              <a:off x="7754983" y="4299582"/>
              <a:ext cx="144016" cy="25623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Rectangle 52"/>
            <p:cNvSpPr/>
            <p:nvPr/>
          </p:nvSpPr>
          <p:spPr bwMode="auto">
            <a:xfrm>
              <a:off x="7896270" y="4299582"/>
              <a:ext cx="144016" cy="256239"/>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Rectangle 53"/>
            <p:cNvSpPr/>
            <p:nvPr/>
          </p:nvSpPr>
          <p:spPr bwMode="auto">
            <a:xfrm>
              <a:off x="8040286" y="4298865"/>
              <a:ext cx="144016" cy="256964"/>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Rectangle 54"/>
            <p:cNvSpPr/>
            <p:nvPr/>
          </p:nvSpPr>
          <p:spPr bwMode="auto">
            <a:xfrm>
              <a:off x="6745506" y="4256469"/>
              <a:ext cx="144016" cy="300070"/>
            </a:xfrm>
            <a:prstGeom prst="rect">
              <a:avLst/>
            </a:prstGeom>
            <a:solidFill>
              <a:srgbClr val="D2E3F9"/>
            </a:solidFill>
            <a:ln w="9525" cap="flat" cmpd="sng" algn="ctr">
              <a:solidFill>
                <a:srgbClr val="939FC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Rectangle 55"/>
            <p:cNvSpPr/>
            <p:nvPr/>
          </p:nvSpPr>
          <p:spPr bwMode="auto">
            <a:xfrm>
              <a:off x="6892251" y="4233790"/>
              <a:ext cx="144016" cy="322747"/>
            </a:xfrm>
            <a:prstGeom prst="rect">
              <a:avLst/>
            </a:prstGeom>
            <a:solidFill>
              <a:srgbClr val="EBBBBB"/>
            </a:solidFill>
            <a:ln w="9525" cap="flat" cmpd="sng" algn="ctr">
              <a:solidFill>
                <a:srgbClr val="8C4B4A"/>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7" name="Straight Connector 56"/>
            <p:cNvCxnSpPr/>
            <p:nvPr/>
          </p:nvCxnSpPr>
          <p:spPr bwMode="auto">
            <a:xfrm>
              <a:off x="6606948" y="4556539"/>
              <a:ext cx="1728192" cy="34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mc:Choice xmlns:a14="http://schemas.microsoft.com/office/drawing/2010/main" Requires="a14">
          <p:sp>
            <p:nvSpPr>
              <p:cNvPr id="58" name="TextBox 57"/>
              <p:cNvSpPr txBox="1"/>
              <p:nvPr/>
            </p:nvSpPr>
            <p:spPr bwMode="auto">
              <a:xfrm>
                <a:off x="5956183" y="4621748"/>
                <a:ext cx="3021536"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m:t>
                          </m:r>
                        </m:sub>
                      </m:sSub>
                      <m:r>
                        <a:rPr lang="en-US" b="1" i="1" smtClean="0">
                          <a:solidFill>
                            <a:srgbClr val="002060"/>
                          </a:solidFill>
                          <a:latin typeface="Cambria Math" panose="02040503050406030204" pitchFamily="18" charset="0"/>
                          <a:ea typeface="仿宋" panose="02010609060101010101" pitchFamily="49" charset="-122"/>
                        </a:rPr>
                        <m:t>~</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𝒒</m:t>
                          </m:r>
                        </m:e>
                        <m:sub>
                          <m:r>
                            <a:rPr lang="en-US" b="1" i="1" smtClean="0">
                              <a:solidFill>
                                <a:srgbClr val="002060"/>
                              </a:solidFill>
                              <a:latin typeface="Cambria Math" panose="02040503050406030204" pitchFamily="18" charset="0"/>
                              <a:ea typeface="仿宋" panose="02010609060101010101" pitchFamily="49" charset="-122"/>
                            </a:rPr>
                            <m:t>𝟏𝟎</m:t>
                          </m:r>
                        </m:sub>
                      </m:sSub>
                    </m:oMath>
                  </m:oMathPara>
                </a14:m>
                <a:endParaRPr lang="en-US" b="1" dirty="0">
                  <a:solidFill>
                    <a:srgbClr val="0033CC"/>
                  </a:solidFill>
                  <a:latin typeface="仿宋" panose="02010609060101010101" pitchFamily="49" charset="-122"/>
                  <a:ea typeface="仿宋" panose="02010609060101010101" pitchFamily="49" charset="-122"/>
                </a:endParaRPr>
              </a:p>
            </p:txBody>
          </p:sp>
        </mc:Choice>
        <mc:Fallback>
          <p:sp>
            <p:nvSpPr>
              <p:cNvPr id="58" name="TextBox 57"/>
              <p:cNvSpPr txBox="1">
                <a:spLocks noRot="1" noChangeAspect="1" noMove="1" noResize="1" noEditPoints="1" noAdjustHandles="1" noChangeArrowheads="1" noChangeShapeType="1" noTextEdit="1"/>
              </p:cNvSpPr>
              <p:nvPr/>
            </p:nvSpPr>
            <p:spPr bwMode="auto">
              <a:xfrm>
                <a:off x="5956183" y="4621748"/>
                <a:ext cx="3021536" cy="369332"/>
              </a:xfrm>
              <a:prstGeom prst="rect">
                <a:avLst/>
              </a:prstGeom>
              <a:blipFill rotWithShape="1">
                <a:blip r:embed="rId3"/>
                <a:stretch>
                  <a:fillRect l="-17" t="-59" r="3" b="167"/>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bwMode="auto">
              <a:xfrm flipH="1">
                <a:off x="3697325" y="5513542"/>
                <a:ext cx="2566429" cy="400110"/>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蒸馏温度 </a:t>
                </a:r>
                <a14:m>
                  <m:oMath xmlns:m="http://schemas.openxmlformats.org/officeDocument/2006/math">
                    <m:r>
                      <a:rPr lang="en-US" altLang="zh-CN" sz="2000" b="1" i="1" smtClean="0">
                        <a:solidFill>
                          <a:srgbClr val="002060"/>
                        </a:solidFill>
                        <a:latin typeface="Cambria Math" panose="02040503050406030204" pitchFamily="18" charset="0"/>
                        <a:ea typeface="仿宋" panose="02010609060101010101" pitchFamily="49" charset="-122"/>
                      </a:rPr>
                      <m:t>𝑻</m:t>
                    </m:r>
                  </m:oMath>
                </a14:m>
                <a:r>
                  <a:rPr kumimoji="1" lang="en-US" altLang="zh-CN" sz="2000" b="1" kern="0" dirty="0">
                    <a:solidFill>
                      <a:srgbClr val="002060"/>
                    </a:solidFill>
                    <a:latin typeface="微软雅黑" panose="020B0503020204020204" pitchFamily="34" charset="-122"/>
                    <a:ea typeface="微软雅黑" panose="020B0503020204020204" pitchFamily="34" charset="-122"/>
                  </a:rPr>
                  <a:t> </a:t>
                </a:r>
                <a:r>
                  <a:rPr kumimoji="1" lang="zh-CN" altLang="en-US" sz="2000" b="1" kern="0" dirty="0">
                    <a:solidFill>
                      <a:srgbClr val="002060"/>
                    </a:solidFill>
                    <a:latin typeface="微软雅黑" panose="020B0503020204020204" pitchFamily="34" charset="-122"/>
                    <a:ea typeface="微软雅黑" panose="020B0503020204020204" pitchFamily="34" charset="-122"/>
                  </a:rPr>
                  <a:t>增大</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62" name="TextBox 61"/>
              <p:cNvSpPr txBox="1">
                <a:spLocks noRot="1" noChangeAspect="1" noMove="1" noResize="1" noEditPoints="1" noAdjustHandles="1" noChangeArrowheads="1" noChangeShapeType="1" noTextEdit="1"/>
              </p:cNvSpPr>
              <p:nvPr/>
            </p:nvSpPr>
            <p:spPr bwMode="auto">
              <a:xfrm flipH="1">
                <a:off x="3697325" y="5513542"/>
                <a:ext cx="2566429" cy="400110"/>
              </a:xfrm>
              <a:prstGeom prst="rect">
                <a:avLst/>
              </a:prstGeom>
              <a:blipFill rotWithShape="1">
                <a:blip r:embed="rId4"/>
                <a:stretch>
                  <a:fillRect l="-14" t="-118" r="4" b="133"/>
                </a:stretch>
              </a:blipFill>
              <a:ln w="38100" cmpd="dbl" algn="ctr">
                <a:noFill/>
                <a:miter lim="800000"/>
              </a:ln>
              <a:effectLst/>
            </p:spPr>
            <p:txBody>
              <a:bodyPr/>
              <a:lstStyle/>
              <a:p>
                <a:r>
                  <a:rPr lang="zh-CN" altLang="en-US">
                    <a:noFill/>
                  </a:rPr>
                  <a:t> </a:t>
                </a:r>
              </a:p>
            </p:txBody>
          </p:sp>
        </mc:Fallback>
      </mc:AlternateContent>
      <p:sp>
        <p:nvSpPr>
          <p:cNvPr id="65" name="Rectangle 64"/>
          <p:cNvSpPr/>
          <p:nvPr/>
        </p:nvSpPr>
        <p:spPr bwMode="auto">
          <a:xfrm>
            <a:off x="3743387" y="3293427"/>
            <a:ext cx="1995372" cy="1860320"/>
          </a:xfrm>
          <a:prstGeom prst="rect">
            <a:avLst/>
          </a:prstGeom>
          <a:noFill/>
          <a:ln w="57150" cap="flat" cmpd="sng" algn="ctr">
            <a:solidFill>
              <a:srgbClr val="00206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6" name="TextBox 65"/>
          <p:cNvSpPr txBox="1"/>
          <p:nvPr/>
        </p:nvSpPr>
        <p:spPr bwMode="auto">
          <a:xfrm flipH="1">
            <a:off x="9038904" y="3731975"/>
            <a:ext cx="2754783" cy="1015663"/>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选取适当的蒸馏温度使</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defTabSz="609600">
              <a:buFont typeface="Wingdings" panose="05000000000000000000" pitchFamily="2" charset="2"/>
              <a:buChar char="§"/>
            </a:pPr>
            <a:r>
              <a:rPr kumimoji="1" lang="en-US" altLang="zh-CN" sz="2000" b="1" kern="0" dirty="0" err="1">
                <a:solidFill>
                  <a:srgbClr val="002060"/>
                </a:solidFill>
                <a:latin typeface="微软雅黑" panose="020B0503020204020204" pitchFamily="34" charset="-122"/>
                <a:ea typeface="微软雅黑" panose="020B0503020204020204" pitchFamily="34" charset="-122"/>
              </a:rPr>
              <a:t>softmax</a:t>
            </a:r>
            <a:r>
              <a:rPr kumimoji="1" lang="en-US" altLang="zh-CN" sz="2000" b="1" kern="0" dirty="0">
                <a:solidFill>
                  <a:srgbClr val="002060"/>
                </a:solidFill>
                <a:latin typeface="微软雅黑" panose="020B0503020204020204" pitchFamily="34" charset="-122"/>
                <a:ea typeface="微软雅黑" panose="020B0503020204020204" pitchFamily="34" charset="-122"/>
              </a:rPr>
              <a:t> </a:t>
            </a:r>
            <a:r>
              <a:rPr kumimoji="1" lang="zh-CN" altLang="en-US" sz="2000" b="1" kern="0" dirty="0">
                <a:solidFill>
                  <a:srgbClr val="C00000"/>
                </a:solidFill>
                <a:latin typeface="微软雅黑" panose="020B0503020204020204" pitchFamily="34" charset="-122"/>
                <a:ea typeface="微软雅黑" panose="020B0503020204020204" pitchFamily="34" charset="-122"/>
              </a:rPr>
              <a:t>有区分度</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a:p>
            <a:pPr marL="342900" indent="-342900" defTabSz="609600">
              <a:buFont typeface="Wingdings" panose="05000000000000000000" pitchFamily="2" charset="2"/>
              <a:buChar char="§"/>
            </a:pPr>
            <a:r>
              <a:rPr kumimoji="1" lang="zh-CN" altLang="en-US" sz="2000" b="1" kern="0" dirty="0">
                <a:solidFill>
                  <a:srgbClr val="002060"/>
                </a:solidFill>
                <a:latin typeface="微软雅黑" panose="020B0503020204020204" pitchFamily="34" charset="-122"/>
                <a:ea typeface="微软雅黑" panose="020B0503020204020204" pitchFamily="34" charset="-122"/>
              </a:rPr>
              <a:t>负标签</a:t>
            </a:r>
            <a:r>
              <a:rPr kumimoji="1" lang="zh-CN" altLang="en-US" sz="2000" b="1" kern="0" dirty="0">
                <a:solidFill>
                  <a:srgbClr val="C00000"/>
                </a:solidFill>
                <a:latin typeface="微软雅黑" panose="020B0503020204020204" pitchFamily="34" charset="-122"/>
                <a:ea typeface="微软雅黑" panose="020B0503020204020204" pitchFamily="34" charset="-122"/>
              </a:rPr>
              <a:t>不至过小</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p:txBody>
      </p:sp>
      <p:sp>
        <p:nvSpPr>
          <p:cNvPr id="3"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4.3.3 </a:t>
            </a:r>
            <a:r>
              <a:rPr kumimoji="1" lang="zh-CN" altLang="en-US" sz="3600" b="1" dirty="0">
                <a:solidFill>
                  <a:srgbClr val="002060"/>
                </a:solidFill>
                <a:latin typeface="微软雅黑" panose="020B0503020204020204" pitchFamily="34" charset="-122"/>
                <a:ea typeface="微软雅黑" panose="020B0503020204020204" pitchFamily="34" charset="-122"/>
              </a:rPr>
              <a:t>知识蒸馏</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a:solidFill>
                      <a:srgbClr val="002060"/>
                    </a:solidFill>
                    <a:latin typeface="微软雅黑" panose="020B0503020204020204" pitchFamily="34" charset="-122"/>
                    <a:ea typeface="微软雅黑" panose="020B0503020204020204" pitchFamily="34" charset="-122"/>
                  </a:rPr>
                  <a:t>32b </a:t>
                </a:r>
                <a:r>
                  <a:rPr kumimoji="1" lang="zh-CN" altLang="en-US" sz="2300" dirty="0">
                    <a:solidFill>
                      <a:srgbClr val="002060"/>
                    </a:solidFill>
                    <a:latin typeface="微软雅黑" panose="020B0503020204020204" pitchFamily="34" charset="-122"/>
                    <a:ea typeface="微软雅黑" panose="020B0503020204020204" pitchFamily="34" charset="-122"/>
                  </a:rPr>
                  <a:t>浮点数 </a:t>
                </a:r>
                <a14:m>
                  <m:oMath xmlns:m="http://schemas.openxmlformats.org/officeDocument/2006/math">
                    <m:r>
                      <a:rPr kumimoji="1" lang="zh-CN" altLang="en-US" sz="2300" i="1" smtClean="0">
                        <a:solidFill>
                          <a:srgbClr val="002060"/>
                        </a:solidFill>
                        <a:latin typeface="Cambria Math" panose="02040503050406030204" pitchFamily="18" charset="0"/>
                        <a:ea typeface="微软雅黑" panose="020B0503020204020204" pitchFamily="34" charset="-122"/>
                      </a:rPr>
                      <m:t>→ </m:t>
                    </m:r>
                  </m:oMath>
                </a14:m>
                <a:r>
                  <a:rPr kumimoji="1" lang="en-US" altLang="zh-CN" sz="2300" dirty="0">
                    <a:solidFill>
                      <a:srgbClr val="002060"/>
                    </a:solidFill>
                    <a:latin typeface="微软雅黑" panose="020B0503020204020204" pitchFamily="34" charset="-122"/>
                    <a:ea typeface="微软雅黑" panose="020B0503020204020204" pitchFamily="34" charset="-122"/>
                  </a:rPr>
                  <a:t>8b </a:t>
                </a:r>
                <a:r>
                  <a:rPr kumimoji="1" lang="zh-CN" altLang="en-US" sz="2300" dirty="0">
                    <a:solidFill>
                      <a:srgbClr val="002060"/>
                    </a:solidFill>
                    <a:latin typeface="微软雅黑" panose="020B0503020204020204" pitchFamily="34" charset="-122"/>
                    <a:ea typeface="微软雅黑" panose="020B0503020204020204" pitchFamily="34" charset="-122"/>
                  </a:rPr>
                  <a:t>动态定点数</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FF0000"/>
                    </a:solidFill>
                    <a:latin typeface="微软雅黑" panose="020B0503020204020204" pitchFamily="34" charset="-122"/>
                    <a:ea typeface="微软雅黑" panose="020B0503020204020204" pitchFamily="34" charset="-122"/>
                  </a:rPr>
                  <a:t>能耗、面积降低</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7"/>
                <a:ext cx="8208912" cy="614456"/>
              </a:xfrm>
              <a:prstGeom prst="rect">
                <a:avLst/>
              </a:prstGeom>
              <a:blipFill rotWithShape="1">
                <a:blip r:embed="rId1"/>
                <a:stretch>
                  <a:fillRect l="-4" t="-47" r="7" b="-605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grpSp>
        <p:nvGrpSpPr>
          <p:cNvPr id="29" name="Group 28"/>
          <p:cNvGrpSpPr/>
          <p:nvPr/>
        </p:nvGrpSpPr>
        <p:grpSpPr>
          <a:xfrm>
            <a:off x="1559496" y="2538614"/>
            <a:ext cx="8208912" cy="3410666"/>
            <a:chOff x="490828" y="1702213"/>
            <a:chExt cx="11365812" cy="4607107"/>
          </a:xfrm>
        </p:grpSpPr>
        <p:sp>
          <p:nvSpPr>
            <p:cNvPr id="13" name="Rectangle 12"/>
            <p:cNvSpPr/>
            <p:nvPr/>
          </p:nvSpPr>
          <p:spPr bwMode="auto">
            <a:xfrm>
              <a:off x="490828" y="2564904"/>
              <a:ext cx="996660" cy="1296144"/>
            </a:xfrm>
            <a:prstGeom prst="rect">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Rectangle 13"/>
            <p:cNvSpPr/>
            <p:nvPr/>
          </p:nvSpPr>
          <p:spPr bwMode="auto">
            <a:xfrm>
              <a:off x="490828" y="4190410"/>
              <a:ext cx="996660" cy="965377"/>
            </a:xfrm>
            <a:prstGeom prst="rect">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0" name="Picture 9"/>
            <p:cNvPicPr>
              <a:picLocks noChangeAspect="1"/>
            </p:cNvPicPr>
            <p:nvPr/>
          </p:nvPicPr>
          <p:blipFill>
            <a:blip r:embed="rId2"/>
            <a:stretch>
              <a:fillRect/>
            </a:stretch>
          </p:blipFill>
          <p:spPr>
            <a:xfrm>
              <a:off x="706852" y="1702213"/>
              <a:ext cx="11149788" cy="4607107"/>
            </a:xfrm>
            <a:prstGeom prst="rect">
              <a:avLst/>
            </a:prstGeom>
          </p:spPr>
        </p:pic>
        <p:sp>
          <p:nvSpPr>
            <p:cNvPr id="18" name="Oval 17"/>
            <p:cNvSpPr/>
            <p:nvPr/>
          </p:nvSpPr>
          <p:spPr bwMode="auto">
            <a:xfrm>
              <a:off x="706852" y="2457874"/>
              <a:ext cx="1284692"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Oval 21"/>
            <p:cNvSpPr/>
            <p:nvPr/>
          </p:nvSpPr>
          <p:spPr bwMode="auto">
            <a:xfrm>
              <a:off x="706852" y="5023681"/>
              <a:ext cx="1932764"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Oval 26"/>
            <p:cNvSpPr/>
            <p:nvPr/>
          </p:nvSpPr>
          <p:spPr bwMode="auto">
            <a:xfrm>
              <a:off x="706852" y="3719635"/>
              <a:ext cx="1860756"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Oval 27"/>
            <p:cNvSpPr/>
            <p:nvPr/>
          </p:nvSpPr>
          <p:spPr bwMode="auto">
            <a:xfrm>
              <a:off x="706852" y="4052666"/>
              <a:ext cx="1428708"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31" name="Straight Connector 30"/>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bwMode="auto">
          <a:xfrm>
            <a:off x="119460" y="6597352"/>
            <a:ext cx="7462543" cy="261610"/>
          </a:xfrm>
          <a:prstGeom prst="rect">
            <a:avLst/>
          </a:prstGeom>
          <a:noFill/>
          <a:ln w="38100" cmpd="dbl" algn="ctr">
            <a:noFill/>
            <a:miter lim="800000"/>
          </a:ln>
          <a:effectLst/>
        </p:spPr>
        <p:txBody>
          <a:bodyPr wrap="square" rtlCol="0" anchor="ctr">
            <a:spAutoFit/>
          </a:bodyPr>
          <a:lstStyle/>
          <a:p>
            <a:pPr defTabSz="609600"/>
            <a:r>
              <a:rPr lang="en-US" sz="1100" b="0" i="0" dirty="0">
                <a:solidFill>
                  <a:srgbClr val="5F6368"/>
                </a:solidFill>
                <a:effectLst/>
                <a:latin typeface="Arial" panose="020B0604020202020204" pitchFamily="34" charset="0"/>
              </a:rPr>
              <a:t>M.</a:t>
            </a:r>
            <a:r>
              <a:rPr lang="en-US" sz="1100" b="0" i="0" dirty="0">
                <a:solidFill>
                  <a:srgbClr val="4D5156"/>
                </a:solidFill>
                <a:effectLst/>
                <a:latin typeface="Arial" panose="020B0604020202020204" pitchFamily="34" charset="0"/>
              </a:rPr>
              <a:t> Horowitz, “Computing’s </a:t>
            </a:r>
            <a:r>
              <a:rPr lang="en-US" altLang="zh-CN" sz="1100" b="0" i="0" dirty="0">
                <a:solidFill>
                  <a:srgbClr val="4D5156"/>
                </a:solidFill>
                <a:effectLst/>
                <a:latin typeface="Arial" panose="020B0604020202020204" pitchFamily="34" charset="0"/>
              </a:rPr>
              <a:t>e</a:t>
            </a:r>
            <a:r>
              <a:rPr lang="en-US" sz="1100" b="0" i="0" dirty="0">
                <a:solidFill>
                  <a:srgbClr val="4D5156"/>
                </a:solidFill>
                <a:effectLst/>
                <a:latin typeface="Arial" panose="020B0604020202020204" pitchFamily="34" charset="0"/>
              </a:rPr>
              <a:t>nergy </a:t>
            </a:r>
            <a:r>
              <a:rPr lang="en-US" altLang="zh-CN" sz="1100" b="0" i="0" dirty="0">
                <a:solidFill>
                  <a:srgbClr val="4D5156"/>
                </a:solidFill>
                <a:effectLst/>
                <a:latin typeface="Arial" panose="020B0604020202020204" pitchFamily="34" charset="0"/>
              </a:rPr>
              <a:t>p</a:t>
            </a:r>
            <a:r>
              <a:rPr lang="en-US" sz="1100" b="0" i="0" dirty="0">
                <a:solidFill>
                  <a:srgbClr val="4D5156"/>
                </a:solidFill>
                <a:effectLst/>
                <a:latin typeface="Arial" panose="020B0604020202020204" pitchFamily="34" charset="0"/>
              </a:rPr>
              <a:t>roblem (and what we can do about it)”, IEEE ISSCC Dig. Tech. Papers, 2014 </a:t>
            </a:r>
            <a:endParaRPr lang="zh-CN" altLang="zh-CN" sz="1100" dirty="0">
              <a:latin typeface="Arial" panose="020B0604020202020204" pitchFamily="34" charset="0"/>
            </a:endParaRPr>
          </a:p>
        </p:txBody>
      </p:sp>
      <p:sp>
        <p:nvSpPr>
          <p:cNvPr id="38" name="内容占位符 2"/>
          <p:cNvSpPr>
            <a:spLocks noGrp="1"/>
          </p:cNvSpPr>
          <p:nvPr>
            <p:ph sz="quarter" idx="1"/>
          </p:nvPr>
        </p:nvSpPr>
        <p:spPr>
          <a:xfrm>
            <a:off x="304027" y="2132861"/>
            <a:ext cx="6007997" cy="4824531"/>
          </a:xfrm>
        </p:spPr>
        <p:txBody>
          <a:bodyPr>
            <a:noAutofit/>
          </a:bodyPr>
          <a:lstStyle/>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计算（乘累加）：</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r>
              <a:rPr kumimoji="1" lang="en-US" altLang="zh-CN" sz="500" dirty="0">
                <a:solidFill>
                  <a:srgbClr val="002060"/>
                </a:solidFill>
                <a:latin typeface="微软雅黑" panose="020B0503020204020204" pitchFamily="34" charset="-122"/>
                <a:ea typeface="微软雅黑" panose="020B0503020204020204" pitchFamily="34" charset="-122"/>
              </a:rPr>
              <a:t>  </a:t>
            </a:r>
            <a:endParaRPr kumimoji="1" lang="en-US" altLang="zh-CN" sz="5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存储：访存能耗，存储面积随位宽线性下降</a:t>
            </a:r>
            <a:endParaRPr kumimoji="1" lang="en-US" altLang="zh-CN" sz="2400" dirty="0">
              <a:solidFill>
                <a:srgbClr val="002060"/>
              </a:solidFill>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3"/>
          <a:stretch>
            <a:fillRect/>
          </a:stretch>
        </p:blipFill>
        <p:spPr>
          <a:xfrm>
            <a:off x="728463" y="1626708"/>
            <a:ext cx="5951469" cy="391042"/>
          </a:xfrm>
          <a:prstGeom prst="rect">
            <a:avLst/>
          </a:prstGeom>
        </p:spPr>
      </p:pic>
      <p:pic>
        <p:nvPicPr>
          <p:cNvPr id="9" name="Picture 8"/>
          <p:cNvPicPr>
            <a:picLocks noChangeAspect="1"/>
          </p:cNvPicPr>
          <p:nvPr/>
        </p:nvPicPr>
        <p:blipFill>
          <a:blip r:embed="rId4"/>
          <a:stretch>
            <a:fillRect/>
          </a:stretch>
        </p:blipFill>
        <p:spPr>
          <a:xfrm>
            <a:off x="8419281" y="1678284"/>
            <a:ext cx="1781175" cy="371475"/>
          </a:xfrm>
          <a:prstGeom prst="rect">
            <a:avLst/>
          </a:prstGeom>
        </p:spPr>
      </p:pic>
      <p:sp>
        <p:nvSpPr>
          <p:cNvPr id="12" name="Arrow: Right 11"/>
          <p:cNvSpPr/>
          <p:nvPr/>
        </p:nvSpPr>
        <p:spPr bwMode="auto">
          <a:xfrm>
            <a:off x="7176120" y="1693490"/>
            <a:ext cx="864096" cy="249632"/>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矩形 17"/>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4.1.2</a:t>
            </a:r>
            <a:r>
              <a:rPr kumimoji="1" lang="zh-CN" altLang="en-US" sz="3600" b="1" dirty="0">
                <a:solidFill>
                  <a:srgbClr val="002060"/>
                </a:solidFill>
                <a:latin typeface="微软雅黑" panose="020B0503020204020204" pitchFamily="34" charset="-122"/>
                <a:ea typeface="微软雅黑" panose="020B0503020204020204" pitchFamily="34" charset="-122"/>
              </a:rPr>
              <a:t> 浮点化定点</a:t>
            </a:r>
            <a:endParaRPr lang="zh-CN" altLang="en-US" sz="3600" b="1" dirty="0"/>
          </a:p>
        </p:txBody>
      </p:sp>
    </p:spTree>
  </p:cSld>
  <p:clrMapOvr>
    <a:masterClrMapping/>
  </p:clrMapOvr>
  <p:transition spd="slow" advTm="6023"/>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4.3.3 </a:t>
            </a:r>
            <a:r>
              <a:rPr kumimoji="1" lang="zh-CN" altLang="en-US" sz="3600" b="1" dirty="0">
                <a:solidFill>
                  <a:srgbClr val="002060"/>
                </a:solidFill>
                <a:latin typeface="微软雅黑" panose="020B0503020204020204" pitchFamily="34" charset="-122"/>
                <a:ea typeface="微软雅黑" panose="020B0503020204020204" pitchFamily="34" charset="-122"/>
              </a:rPr>
              <a:t>知识蒸馏</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
        <p:nvSpPr>
          <p:cNvPr id="20" name="内容占位符 2"/>
          <p:cNvSpPr txBox="1"/>
          <p:nvPr/>
        </p:nvSpPr>
        <p:spPr bwMode="auto">
          <a:xfrm>
            <a:off x="407368" y="980726"/>
            <a:ext cx="8208912" cy="288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训练小网络的目标函数：</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cxnSp>
        <p:nvCxnSpPr>
          <p:cNvPr id="45" name="Straight Connector 44"/>
          <p:cNvCxnSpPr/>
          <p:nvPr/>
        </p:nvCxnSpPr>
        <p:spPr bwMode="auto">
          <a:xfrm>
            <a:off x="119336" y="6597352"/>
            <a:ext cx="6840760" cy="6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G</a:t>
            </a:r>
            <a:r>
              <a:rPr lang="en-US" altLang="zh-CN" sz="1100" b="0" i="0" dirty="0">
                <a:solidFill>
                  <a:srgbClr val="5F6368"/>
                </a:solidFill>
                <a:effectLst/>
                <a:latin typeface="Arial" panose="020B0604020202020204" pitchFamily="34" charset="0"/>
              </a:rPr>
              <a:t>. </a:t>
            </a:r>
            <a:r>
              <a:rPr lang="en-US" altLang="zh-CN" sz="1100" dirty="0">
                <a:solidFill>
                  <a:srgbClr val="5F6368"/>
                </a:solidFill>
                <a:latin typeface="Arial" panose="020B0604020202020204" pitchFamily="34" charset="0"/>
              </a:rPr>
              <a:t>Hinton</a:t>
            </a:r>
            <a:r>
              <a:rPr lang="en-US" altLang="zh-CN" sz="1100" b="0" i="0" dirty="0">
                <a:solidFill>
                  <a:srgbClr val="5F6368"/>
                </a:solidFill>
                <a:effectLst/>
                <a:latin typeface="Arial" panose="020B0604020202020204" pitchFamily="34" charset="0"/>
              </a:rPr>
              <a:t>, O. </a:t>
            </a:r>
            <a:r>
              <a:rPr lang="en-US" altLang="zh-CN" sz="1100" b="0" i="0" dirty="0" err="1">
                <a:solidFill>
                  <a:srgbClr val="5F6368"/>
                </a:solidFill>
                <a:effectLst/>
                <a:latin typeface="Arial" panose="020B0604020202020204" pitchFamily="34" charset="0"/>
              </a:rPr>
              <a:t>Vinyals</a:t>
            </a:r>
            <a:r>
              <a:rPr lang="en-US" altLang="zh-CN" sz="1100" dirty="0">
                <a:solidFill>
                  <a:srgbClr val="4D5156"/>
                </a:solidFill>
                <a:latin typeface="Arial" panose="020B0604020202020204" pitchFamily="34" charset="0"/>
              </a:rPr>
              <a:t> and J. Dean,</a:t>
            </a:r>
            <a:r>
              <a:rPr lang="en-US" sz="1100" b="0" i="0" dirty="0">
                <a:solidFill>
                  <a:srgbClr val="4D5156"/>
                </a:solidFill>
                <a:effectLst/>
                <a:latin typeface="Arial" panose="020B0604020202020204" pitchFamily="34" charset="0"/>
              </a:rPr>
              <a:t> “</a:t>
            </a:r>
            <a:r>
              <a:rPr lang="en-US" altLang="zh-CN" sz="1100" b="0" i="0" dirty="0">
                <a:solidFill>
                  <a:srgbClr val="4D5156"/>
                </a:solidFill>
                <a:effectLst/>
                <a:latin typeface="Arial" panose="020B0604020202020204" pitchFamily="34" charset="0"/>
              </a:rPr>
              <a:t>Distilling the knowledge in a neural network</a:t>
            </a:r>
            <a:r>
              <a:rPr lang="en-US" sz="1100" b="0" i="0" dirty="0">
                <a:solidFill>
                  <a:srgbClr val="4D5156"/>
                </a:solidFill>
                <a:effectLst/>
                <a:latin typeface="Arial" panose="020B0604020202020204" pitchFamily="34" charset="0"/>
              </a:rPr>
              <a:t>”, Computer Science, 2015 </a:t>
            </a:r>
            <a:endParaRPr lang="zh-CN" altLang="zh-CN" sz="1100" dirty="0">
              <a:latin typeface="Arial" panose="020B0604020202020204" pitchFamily="34" charset="0"/>
            </a:endParaRPr>
          </a:p>
        </p:txBody>
      </p:sp>
      <p:pic>
        <p:nvPicPr>
          <p:cNvPr id="5" name="Picture 4"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0892" y="2204864"/>
            <a:ext cx="9571658" cy="4357247"/>
          </a:xfrm>
          <a:prstGeom prst="rect">
            <a:avLst/>
          </a:prstGeom>
        </p:spPr>
      </p:pic>
      <mc:AlternateContent xmlns:mc="http://schemas.openxmlformats.org/markup-compatibility/2006">
        <mc:Choice xmlns:a14="http://schemas.microsoft.com/office/drawing/2010/main" Requires="a14">
          <p:sp>
            <p:nvSpPr>
              <p:cNvPr id="2" name="TextBox 1"/>
              <p:cNvSpPr txBox="1"/>
              <p:nvPr/>
            </p:nvSpPr>
            <p:spPr bwMode="auto">
              <a:xfrm>
                <a:off x="4295800" y="1059490"/>
                <a:ext cx="3021536"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1" i="1" smtClean="0">
                          <a:solidFill>
                            <a:srgbClr val="002060"/>
                          </a:solidFill>
                          <a:latin typeface="Cambria Math" panose="02040503050406030204" pitchFamily="18" charset="0"/>
                          <a:ea typeface="仿宋" panose="02010609060101010101" pitchFamily="49" charset="-122"/>
                        </a:rPr>
                        <m:t>𝑳</m:t>
                      </m:r>
                      <m:r>
                        <a:rPr lang="en-US" b="1" i="1" smtClean="0">
                          <a:solidFill>
                            <a:srgbClr val="002060"/>
                          </a:solidFill>
                          <a:latin typeface="Cambria Math" panose="02040503050406030204" pitchFamily="18" charset="0"/>
                          <a:ea typeface="仿宋" panose="02010609060101010101" pitchFamily="49" charset="-122"/>
                        </a:rPr>
                        <m:t>=</m:t>
                      </m:r>
                      <m:r>
                        <a:rPr lang="en-US" b="1" i="1" smtClean="0">
                          <a:solidFill>
                            <a:srgbClr val="002060"/>
                          </a:solidFill>
                          <a:latin typeface="Cambria Math" panose="02040503050406030204" pitchFamily="18" charset="0"/>
                          <a:ea typeface="仿宋" panose="02010609060101010101" pitchFamily="49" charset="-122"/>
                        </a:rPr>
                        <m:t>𝜶</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𝑳</m:t>
                          </m:r>
                        </m:e>
                        <m:sub>
                          <m:r>
                            <a:rPr lang="en-US" b="1" i="0" smtClean="0">
                              <a:solidFill>
                                <a:srgbClr val="002060"/>
                              </a:solidFill>
                              <a:latin typeface="Cambria Math" panose="02040503050406030204" pitchFamily="18" charset="0"/>
                              <a:ea typeface="仿宋" panose="02010609060101010101" pitchFamily="49" charset="-122"/>
                            </a:rPr>
                            <m:t>𝐬𝐨𝐟𝐭</m:t>
                          </m:r>
                        </m:sub>
                      </m:sSub>
                      <m:r>
                        <a:rPr lang="en-US" b="1" i="1" smtClean="0">
                          <a:solidFill>
                            <a:srgbClr val="002060"/>
                          </a:solidFill>
                          <a:latin typeface="Cambria Math" panose="02040503050406030204" pitchFamily="18" charset="0"/>
                          <a:ea typeface="仿宋" panose="02010609060101010101" pitchFamily="49" charset="-122"/>
                        </a:rPr>
                        <m:t>+</m:t>
                      </m:r>
                      <m:r>
                        <a:rPr lang="en-US" b="1" i="1" smtClean="0">
                          <a:solidFill>
                            <a:srgbClr val="002060"/>
                          </a:solidFill>
                          <a:latin typeface="Cambria Math" panose="02040503050406030204" pitchFamily="18" charset="0"/>
                          <a:ea typeface="仿宋" panose="02010609060101010101" pitchFamily="49" charset="-122"/>
                        </a:rPr>
                        <m:t>𝜷</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𝑳</m:t>
                          </m:r>
                        </m:e>
                        <m:sub>
                          <m:r>
                            <a:rPr lang="en-US" altLang="zh-CN" b="1" i="0">
                              <a:solidFill>
                                <a:srgbClr val="002060"/>
                              </a:solidFill>
                              <a:latin typeface="Cambria Math" panose="02040503050406030204" pitchFamily="18" charset="0"/>
                              <a:ea typeface="仿宋" panose="02010609060101010101" pitchFamily="49" charset="-122"/>
                            </a:rPr>
                            <m:t>𝐡𝐚𝐫𝐝</m:t>
                          </m:r>
                        </m:sub>
                      </m:sSub>
                    </m:oMath>
                  </m:oMathPara>
                </a14:m>
                <a:endParaRPr lang="en-US" b="1" dirty="0">
                  <a:solidFill>
                    <a:srgbClr val="002060"/>
                  </a:solidFill>
                  <a:latin typeface="仿宋" panose="02010609060101010101" pitchFamily="49" charset="-122"/>
                  <a:ea typeface="仿宋" panose="02010609060101010101" pitchFamily="49"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4295800" y="1059490"/>
                <a:ext cx="3021536" cy="369332"/>
              </a:xfrm>
              <a:prstGeom prst="rect">
                <a:avLst/>
              </a:prstGeom>
              <a:blipFill rotWithShape="1">
                <a:blip r:embed="rId2"/>
                <a:stretch>
                  <a:fillRect l="-1" t="-84" r="8" b="19"/>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bwMode="auto">
              <a:xfrm>
                <a:off x="10893432" y="3203684"/>
                <a:ext cx="912642"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𝑳</m:t>
                          </m:r>
                        </m:e>
                        <m:sub>
                          <m:r>
                            <a:rPr lang="en-US" b="1" i="0" smtClean="0">
                              <a:solidFill>
                                <a:srgbClr val="002060"/>
                              </a:solidFill>
                              <a:latin typeface="Cambria Math" panose="02040503050406030204" pitchFamily="18" charset="0"/>
                              <a:ea typeface="仿宋" panose="02010609060101010101" pitchFamily="49" charset="-122"/>
                            </a:rPr>
                            <m:t>𝐬𝐨𝐟𝐭</m:t>
                          </m:r>
                        </m:sub>
                      </m:sSub>
                    </m:oMath>
                  </m:oMathPara>
                </a14:m>
                <a:endParaRPr lang="en-US" b="1" dirty="0">
                  <a:solidFill>
                    <a:srgbClr val="002060"/>
                  </a:solidFill>
                  <a:latin typeface="仿宋" panose="02010609060101010101" pitchFamily="49" charset="-122"/>
                  <a:ea typeface="仿宋" panose="02010609060101010101" pitchFamily="49" charset="-122"/>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10893432" y="3203684"/>
                <a:ext cx="912642" cy="369332"/>
              </a:xfrm>
              <a:prstGeom prst="rect">
                <a:avLst/>
              </a:prstGeom>
              <a:blipFill rotWithShape="1">
                <a:blip r:embed="rId3"/>
                <a:stretch>
                  <a:fillRect l="-1" t="-30" r="17" b="137"/>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bwMode="auto">
              <a:xfrm>
                <a:off x="10930427" y="5085184"/>
                <a:ext cx="912642" cy="369332"/>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𝑳</m:t>
                          </m:r>
                        </m:e>
                        <m:sub>
                          <m:r>
                            <a:rPr lang="en-US" b="1" i="0" smtClean="0">
                              <a:solidFill>
                                <a:srgbClr val="002060"/>
                              </a:solidFill>
                              <a:latin typeface="Cambria Math" panose="02040503050406030204" pitchFamily="18" charset="0"/>
                              <a:ea typeface="仿宋" panose="02010609060101010101" pitchFamily="49" charset="-122"/>
                            </a:rPr>
                            <m:t>𝐡𝐚𝐫𝐝</m:t>
                          </m:r>
                        </m:sub>
                      </m:sSub>
                    </m:oMath>
                  </m:oMathPara>
                </a14:m>
                <a:endParaRPr lang="en-US" b="1" dirty="0">
                  <a:solidFill>
                    <a:srgbClr val="002060"/>
                  </a:solidFill>
                  <a:latin typeface="仿宋" panose="02010609060101010101" pitchFamily="49" charset="-122"/>
                  <a:ea typeface="仿宋" panose="02010609060101010101" pitchFamily="49" charset="-122"/>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10930427" y="5085184"/>
                <a:ext cx="912642" cy="369332"/>
              </a:xfrm>
              <a:prstGeom prst="rect">
                <a:avLst/>
              </a:prstGeom>
              <a:blipFill rotWithShape="1">
                <a:blip r:embed="rId4"/>
                <a:stretch>
                  <a:fillRect l="-19" t="-28" r="35" b="136"/>
                </a:stretch>
              </a:blipFill>
              <a:ln w="38100" cmpd="dbl" algn="ctr">
                <a:noFill/>
                <a:miter lim="800000"/>
              </a:ln>
              <a:effectLst/>
            </p:spPr>
            <p:txBody>
              <a:bodyPr/>
              <a:lstStyle/>
              <a:p>
                <a:r>
                  <a:rPr lang="zh-CN" altLang="en-US">
                    <a:noFill/>
                  </a:rPr>
                  <a:t> </a:t>
                </a:r>
              </a:p>
            </p:txBody>
          </p:sp>
        </mc:Fallback>
      </mc:AlternateContent>
      <p:sp>
        <p:nvSpPr>
          <p:cNvPr id="8" name="TextBox 7"/>
          <p:cNvSpPr txBox="1"/>
          <p:nvPr/>
        </p:nvSpPr>
        <p:spPr bwMode="auto">
          <a:xfrm flipH="1">
            <a:off x="4140431" y="1749878"/>
            <a:ext cx="1635926" cy="400110"/>
          </a:xfrm>
          <a:prstGeom prst="rect">
            <a:avLst/>
          </a:prstGeom>
          <a:noFill/>
          <a:ln w="38100" cmpd="dbl" algn="ctr">
            <a:noFill/>
            <a:miter lim="800000"/>
          </a:ln>
          <a:effectLst/>
        </p:spPr>
        <p:txBody>
          <a:bodyPr wrap="square" rtlCol="0" anchor="ctr">
            <a:spAutoFit/>
          </a:bodyPr>
          <a:lstStyle/>
          <a:p>
            <a:pPr algn="ct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泛化能力</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flipH="1">
            <a:off x="6885623" y="1756366"/>
            <a:ext cx="1270285" cy="400110"/>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C00000"/>
                </a:solidFill>
                <a:latin typeface="微软雅黑" panose="020B0503020204020204" pitchFamily="34" charset="-122"/>
                <a:ea typeface="微软雅黑" panose="020B0503020204020204" pitchFamily="34" charset="-122"/>
              </a:rPr>
              <a:t>训练数据</a:t>
            </a:r>
            <a:endParaRPr kumimoji="1" lang="en-US" altLang="zh-CN" sz="2000" b="1" kern="0" dirty="0">
              <a:solidFill>
                <a:srgbClr val="C00000"/>
              </a:solidFill>
              <a:latin typeface="微软雅黑" panose="020B0503020204020204" pitchFamily="34" charset="-122"/>
              <a:ea typeface="微软雅黑" panose="020B0503020204020204" pitchFamily="34" charset="-122"/>
            </a:endParaRPr>
          </a:p>
        </p:txBody>
      </p:sp>
      <p:cxnSp>
        <p:nvCxnSpPr>
          <p:cNvPr id="10" name="Straight Arrow Connector 9"/>
          <p:cNvCxnSpPr/>
          <p:nvPr/>
        </p:nvCxnSpPr>
        <p:spPr bwMode="auto">
          <a:xfrm flipH="1">
            <a:off x="5069725" y="1499811"/>
            <a:ext cx="425559" cy="195192"/>
          </a:xfrm>
          <a:prstGeom prst="straightConnector1">
            <a:avLst/>
          </a:prstGeom>
          <a:solidFill>
            <a:schemeClr val="accent1"/>
          </a:solid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6885623" y="1499811"/>
            <a:ext cx="371899" cy="250067"/>
          </a:xfrm>
          <a:prstGeom prst="straightConnector1">
            <a:avLst/>
          </a:prstGeom>
          <a:solidFill>
            <a:schemeClr val="accent1"/>
          </a:solid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17"/>
          <p:cNvPicPr>
            <a:picLocks noChangeAspect="1"/>
          </p:cNvPicPr>
          <p:nvPr/>
        </p:nvPicPr>
        <p:blipFill>
          <a:blip r:embed="rId5"/>
          <a:stretch>
            <a:fillRect/>
          </a:stretch>
        </p:blipFill>
        <p:spPr>
          <a:xfrm>
            <a:off x="119336" y="5311981"/>
            <a:ext cx="5874790" cy="1221088"/>
          </a:xfrm>
          <a:prstGeom prst="rect">
            <a:avLst/>
          </a:prstGeom>
        </p:spPr>
      </p:pic>
      <p:sp>
        <p:nvSpPr>
          <p:cNvPr id="19" name="TextBox 18"/>
          <p:cNvSpPr txBox="1"/>
          <p:nvPr/>
        </p:nvSpPr>
        <p:spPr bwMode="auto">
          <a:xfrm flipH="1">
            <a:off x="-240704" y="4942032"/>
            <a:ext cx="4068447" cy="400110"/>
          </a:xfrm>
          <a:prstGeom prst="rect">
            <a:avLst/>
          </a:prstGeom>
          <a:noFill/>
          <a:ln w="38100" cmpd="dbl" algn="ctr">
            <a:noFill/>
            <a:miter lim="800000"/>
          </a:ln>
          <a:effectLst/>
        </p:spPr>
        <p:txBody>
          <a:bodyPr wrap="square" rtlCol="0" anchor="ctr">
            <a:spAutoFit/>
          </a:bodyPr>
          <a:lstStyle/>
          <a:p>
            <a:pPr algn="ct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效果：</a:t>
            </a:r>
            <a:r>
              <a:rPr kumimoji="1" lang="en-US" altLang="zh-CN" sz="2000" b="1" kern="0" dirty="0">
                <a:solidFill>
                  <a:srgbClr val="002060"/>
                </a:solidFill>
                <a:latin typeface="微软雅黑" panose="020B0503020204020204" pitchFamily="34" charset="-122"/>
                <a:ea typeface="微软雅黑" panose="020B0503020204020204" pitchFamily="34" charset="-122"/>
              </a:rPr>
              <a:t>speech recognition</a:t>
            </a:r>
            <a:endParaRPr kumimoji="1" lang="en-US" altLang="zh-CN" sz="2000" b="1"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4.3.4 </a:t>
            </a:r>
            <a:r>
              <a:rPr lang="zh-CN" altLang="en-US" sz="3600" b="1" dirty="0">
                <a:solidFill>
                  <a:srgbClr val="002060"/>
                </a:solidFill>
                <a:latin typeface="微软雅黑" panose="020B0503020204020204" pitchFamily="34" charset="-122"/>
                <a:ea typeface="微软雅黑" panose="020B0503020204020204" pitchFamily="34" charset="-122"/>
              </a:rPr>
              <a:t>神经网络结构搜索</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
        <p:nvSpPr>
          <p:cNvPr id="30" name="Thought Bubble: Cloud 29"/>
          <p:cNvSpPr/>
          <p:nvPr/>
        </p:nvSpPr>
        <p:spPr bwMode="auto">
          <a:xfrm flipH="1">
            <a:off x="5663952" y="2516095"/>
            <a:ext cx="6264696" cy="1033722"/>
          </a:xfrm>
          <a:prstGeom prst="cloudCallout">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内容占位符 2"/>
          <p:cNvSpPr txBox="1"/>
          <p:nvPr/>
        </p:nvSpPr>
        <p:spPr bwMode="auto">
          <a:xfrm>
            <a:off x="407368" y="980726"/>
            <a:ext cx="10945216" cy="462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参数（权重） </a:t>
            </a:r>
            <a:r>
              <a:rPr kumimoji="1" lang="en-US" altLang="zh-CN" sz="2300" dirty="0">
                <a:solidFill>
                  <a:srgbClr val="002060"/>
                </a:solidFill>
                <a:latin typeface="微软雅黑" panose="020B0503020204020204" pitchFamily="34" charset="-122"/>
                <a:ea typeface="微软雅黑" panose="020B0503020204020204" pitchFamily="34" charset="-122"/>
              </a:rPr>
              <a:t>vs. </a:t>
            </a:r>
            <a:r>
              <a:rPr kumimoji="1" lang="zh-CN" altLang="en-US" sz="2300" dirty="0">
                <a:solidFill>
                  <a:srgbClr val="C00000"/>
                </a:solidFill>
                <a:latin typeface="微软雅黑" panose="020B0503020204020204" pitchFamily="34" charset="-122"/>
                <a:ea typeface="微软雅黑" panose="020B0503020204020204" pitchFamily="34" charset="-122"/>
              </a:rPr>
              <a:t>超参数</a:t>
            </a:r>
            <a:endParaRPr kumimoji="1" lang="en-US" altLang="zh-CN" sz="2300" dirty="0">
              <a:solidFill>
                <a:srgbClr val="C0000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优化算法超参数：学习率，</a:t>
            </a:r>
            <a:r>
              <a:rPr kumimoji="1" lang="en-US" altLang="zh-CN" sz="2000" kern="0" dirty="0">
                <a:solidFill>
                  <a:srgbClr val="002060"/>
                </a:solidFill>
                <a:latin typeface="微软雅黑" panose="020B0503020204020204" pitchFamily="34" charset="-122"/>
                <a:ea typeface="微软雅黑" panose="020B0503020204020204" pitchFamily="34" charset="-122"/>
              </a:rPr>
              <a:t>Batch</a:t>
            </a:r>
            <a:r>
              <a:rPr kumimoji="1" lang="zh-CN" altLang="en-US" sz="2000" kern="0" dirty="0">
                <a:solidFill>
                  <a:srgbClr val="002060"/>
                </a:solidFill>
                <a:latin typeface="微软雅黑" panose="020B0503020204020204" pitchFamily="34" charset="-122"/>
                <a:ea typeface="微软雅黑" panose="020B0503020204020204" pitchFamily="34" charset="-122"/>
              </a:rPr>
              <a:t>大小，</a:t>
            </a:r>
            <a:r>
              <a:rPr kumimoji="1" lang="en-US" altLang="zh-CN" sz="2000" kern="0" dirty="0">
                <a:solidFill>
                  <a:srgbClr val="002060"/>
                </a:solidFill>
                <a:latin typeface="微软雅黑" panose="020B0503020204020204" pitchFamily="34" charset="-122"/>
                <a:ea typeface="微软雅黑" panose="020B0503020204020204" pitchFamily="34" charset="-122"/>
              </a:rPr>
              <a:t>Epoch</a:t>
            </a:r>
            <a:r>
              <a:rPr kumimoji="1" lang="zh-CN" altLang="en-US" sz="2000" kern="0" dirty="0">
                <a:solidFill>
                  <a:srgbClr val="002060"/>
                </a:solidFill>
                <a:latin typeface="微软雅黑" panose="020B0503020204020204" pitchFamily="34" charset="-122"/>
                <a:ea typeface="微软雅黑" panose="020B0503020204020204" pitchFamily="34" charset="-122"/>
              </a:rPr>
              <a:t>数量</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结构超参数：卷积层数，全连接层数，全连接层宽度，卷积核个数，卷积核大小</a:t>
            </a:r>
            <a:r>
              <a:rPr kumimoji="1" lang="en-US" altLang="zh-CN" sz="2000" kern="0" dirty="0">
                <a:solidFill>
                  <a:srgbClr val="002060"/>
                </a:solidFill>
                <a:latin typeface="微软雅黑" panose="020B0503020204020204" pitchFamily="34" charset="-122"/>
                <a:ea typeface="微软雅黑" panose="020B0503020204020204" pitchFamily="34" charset="-122"/>
              </a:rPr>
              <a:t>…</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dirty="0">
                <a:solidFill>
                  <a:srgbClr val="C00000"/>
                </a:solidFill>
                <a:latin typeface="微软雅黑" panose="020B0503020204020204" pitchFamily="34" charset="-122"/>
                <a:ea typeface="微软雅黑" panose="020B0503020204020204" pitchFamily="34" charset="-122"/>
              </a:rPr>
              <a:t>超参数</a:t>
            </a:r>
            <a:r>
              <a:rPr kumimoji="1" lang="zh-CN" altLang="en-US" sz="2300" dirty="0">
                <a:solidFill>
                  <a:srgbClr val="002060"/>
                </a:solidFill>
                <a:latin typeface="微软雅黑" panose="020B0503020204020204" pitchFamily="34" charset="-122"/>
                <a:ea typeface="微软雅黑" panose="020B0503020204020204" pitchFamily="34" charset="-122"/>
              </a:rPr>
              <a:t>影响</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准确率</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kern="0" dirty="0">
                <a:solidFill>
                  <a:srgbClr val="002060"/>
                </a:solidFill>
                <a:latin typeface="微软雅黑" panose="020B0503020204020204" pitchFamily="34" charset="-122"/>
                <a:ea typeface="微软雅黑" panose="020B0503020204020204" pitchFamily="34" charset="-122"/>
              </a:rPr>
              <a:t>计算速度、内存开销</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36"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endParaRPr lang="zh-CN" altLang="en-US" sz="3600" b="1" dirty="0">
              <a:solidFill>
                <a:srgbClr val="002060"/>
              </a:solidFill>
              <a:latin typeface="微软雅黑" panose="020B0503020204020204" pitchFamily="34" charset="-122"/>
              <a:ea typeface="微软雅黑" panose="020B0503020204020204" pitchFamily="34" charset="-122"/>
            </a:endParaRPr>
          </a:p>
        </p:txBody>
      </p:sp>
      <p:pic>
        <p:nvPicPr>
          <p:cNvPr id="2050" name="Picture 2" descr="The proposed ConvNet architecture. The number of convolutional filters...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4242395"/>
            <a:ext cx="8921386" cy="228294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p:cNvCxnSpPr/>
          <p:nvPr/>
        </p:nvCxnSpPr>
        <p:spPr bwMode="auto">
          <a:xfrm flipH="1">
            <a:off x="2927648" y="4077072"/>
            <a:ext cx="4536504" cy="0"/>
          </a:xfrm>
          <a:prstGeom prst="straightConnector1">
            <a:avLst/>
          </a:prstGeom>
          <a:solidFill>
            <a:schemeClr val="accent1"/>
          </a:solidFill>
          <a:ln w="38100" cap="flat" cmpd="sng" algn="ctr">
            <a:solidFill>
              <a:srgbClr val="C0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H="1">
            <a:off x="7655496" y="4077072"/>
            <a:ext cx="2328936" cy="0"/>
          </a:xfrm>
          <a:prstGeom prst="straightConnector1">
            <a:avLst/>
          </a:prstGeom>
          <a:solidFill>
            <a:schemeClr val="accent1"/>
          </a:solidFill>
          <a:ln w="38100" cap="flat" cmpd="sng" algn="ctr">
            <a:solidFill>
              <a:srgbClr val="C0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bwMode="auto">
          <a:xfrm flipH="1">
            <a:off x="4727848" y="3923183"/>
            <a:ext cx="1019911"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C00000"/>
                </a:solidFill>
                <a:latin typeface="微软雅黑" panose="020B0503020204020204" pitchFamily="34" charset="-122"/>
                <a:ea typeface="微软雅黑" panose="020B0503020204020204" pitchFamily="34" charset="-122"/>
              </a:rPr>
              <a:t>卷积层数</a:t>
            </a:r>
            <a:endParaRPr kumimoji="1" lang="en-US" altLang="zh-CN" sz="1400" b="1" kern="0" dirty="0">
              <a:solidFill>
                <a:srgbClr val="C00000"/>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flipH="1">
            <a:off x="8256240" y="3923182"/>
            <a:ext cx="1145687"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C00000"/>
                </a:solidFill>
                <a:latin typeface="微软雅黑" panose="020B0503020204020204" pitchFamily="34" charset="-122"/>
                <a:ea typeface="微软雅黑" panose="020B0503020204020204" pitchFamily="34" charset="-122"/>
              </a:rPr>
              <a:t>全连接层数</a:t>
            </a:r>
            <a:endParaRPr kumimoji="1" lang="en-US" altLang="zh-CN" sz="1400" b="1" kern="0" dirty="0">
              <a:solidFill>
                <a:srgbClr val="C00000"/>
              </a:solidFill>
              <a:latin typeface="微软雅黑" panose="020B0503020204020204" pitchFamily="34" charset="-122"/>
              <a:ea typeface="微软雅黑" panose="020B0503020204020204" pitchFamily="34" charset="-122"/>
            </a:endParaRPr>
          </a:p>
        </p:txBody>
      </p:sp>
      <p:sp>
        <p:nvSpPr>
          <p:cNvPr id="16" name="TextBox 15"/>
          <p:cNvSpPr txBox="1"/>
          <p:nvPr/>
        </p:nvSpPr>
        <p:spPr bwMode="auto">
          <a:xfrm flipH="1">
            <a:off x="1781961" y="4571255"/>
            <a:ext cx="1145686"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C00000"/>
                </a:solidFill>
                <a:latin typeface="微软雅黑" panose="020B0503020204020204" pitchFamily="34" charset="-122"/>
                <a:ea typeface="微软雅黑" panose="020B0503020204020204" pitchFamily="34" charset="-122"/>
              </a:rPr>
              <a:t>卷积核个数</a:t>
            </a:r>
            <a:endParaRPr kumimoji="1" lang="en-US" altLang="zh-CN" sz="1400" b="1" kern="0" dirty="0">
              <a:solidFill>
                <a:srgbClr val="C00000"/>
              </a:solidFill>
              <a:latin typeface="微软雅黑" panose="020B0503020204020204" pitchFamily="34" charset="-122"/>
              <a:ea typeface="微软雅黑" panose="020B0503020204020204" pitchFamily="34" charset="-122"/>
            </a:endParaRPr>
          </a:p>
        </p:txBody>
      </p:sp>
      <p:sp>
        <p:nvSpPr>
          <p:cNvPr id="22" name="TextBox 21"/>
          <p:cNvSpPr txBox="1"/>
          <p:nvPr/>
        </p:nvSpPr>
        <p:spPr bwMode="auto">
          <a:xfrm flipH="1">
            <a:off x="3503712" y="6430431"/>
            <a:ext cx="1145686"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C00000"/>
                </a:solidFill>
                <a:latin typeface="微软雅黑" panose="020B0503020204020204" pitchFamily="34" charset="-122"/>
                <a:ea typeface="微软雅黑" panose="020B0503020204020204" pitchFamily="34" charset="-122"/>
              </a:rPr>
              <a:t>卷积核大小</a:t>
            </a:r>
            <a:endParaRPr kumimoji="1" lang="en-US" altLang="zh-CN" sz="1400" b="1" kern="0" dirty="0">
              <a:solidFill>
                <a:srgbClr val="C00000"/>
              </a:solidFill>
              <a:latin typeface="微软雅黑" panose="020B0503020204020204" pitchFamily="34" charset="-122"/>
              <a:ea typeface="微软雅黑" panose="020B0503020204020204" pitchFamily="34" charset="-122"/>
            </a:endParaRPr>
          </a:p>
        </p:txBody>
      </p:sp>
      <p:cxnSp>
        <p:nvCxnSpPr>
          <p:cNvPr id="23" name="Straight Arrow Connector 22"/>
          <p:cNvCxnSpPr/>
          <p:nvPr/>
        </p:nvCxnSpPr>
        <p:spPr bwMode="auto">
          <a:xfrm>
            <a:off x="9264352" y="4725144"/>
            <a:ext cx="0" cy="1584176"/>
          </a:xfrm>
          <a:prstGeom prst="straightConnector1">
            <a:avLst/>
          </a:prstGeom>
          <a:solidFill>
            <a:schemeClr val="accent1"/>
          </a:solidFill>
          <a:ln w="38100" cap="flat" cmpd="sng" algn="ctr">
            <a:solidFill>
              <a:srgbClr val="C0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bwMode="auto">
          <a:xfrm flipH="1">
            <a:off x="8472264" y="6525344"/>
            <a:ext cx="1440147"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C00000"/>
                </a:solidFill>
                <a:latin typeface="微软雅黑" panose="020B0503020204020204" pitchFamily="34" charset="-122"/>
                <a:ea typeface="微软雅黑" panose="020B0503020204020204" pitchFamily="34" charset="-122"/>
              </a:rPr>
              <a:t>全连接层宽度</a:t>
            </a:r>
            <a:endParaRPr kumimoji="1" lang="en-US" altLang="zh-CN" sz="1400" b="1" kern="0" dirty="0">
              <a:solidFill>
                <a:srgbClr val="C00000"/>
              </a:solidFill>
              <a:latin typeface="微软雅黑" panose="020B0503020204020204" pitchFamily="34" charset="-122"/>
              <a:ea typeface="微软雅黑" panose="020B0503020204020204" pitchFamily="34" charset="-122"/>
            </a:endParaRPr>
          </a:p>
        </p:txBody>
      </p:sp>
      <p:sp>
        <p:nvSpPr>
          <p:cNvPr id="28" name="TextBox 27"/>
          <p:cNvSpPr txBox="1"/>
          <p:nvPr/>
        </p:nvSpPr>
        <p:spPr bwMode="auto">
          <a:xfrm flipH="1">
            <a:off x="6688281" y="2708920"/>
            <a:ext cx="4968552" cy="707886"/>
          </a:xfrm>
          <a:prstGeom prst="rect">
            <a:avLst/>
          </a:prstGeom>
          <a:noFill/>
          <a:ln w="38100" cmpd="dbl" algn="ctr">
            <a:noFill/>
            <a:miter lim="800000"/>
          </a:ln>
          <a:effectLst/>
        </p:spPr>
        <p:txBody>
          <a:bodyPr wrap="square" rtlCol="0" anchor="ctr">
            <a:spAutoFit/>
          </a:bodyPr>
          <a:lstStyle/>
          <a:p>
            <a:pPr defTabSz="609600"/>
            <a:r>
              <a:rPr kumimoji="1" lang="zh-CN" altLang="en-US" sz="2000" b="1" kern="0" dirty="0">
                <a:solidFill>
                  <a:srgbClr val="002060"/>
                </a:solidFill>
                <a:latin typeface="微软雅黑" panose="020B0503020204020204" pitchFamily="34" charset="-122"/>
                <a:ea typeface="微软雅黑" panose="020B0503020204020204" pitchFamily="34" charset="-122"/>
              </a:rPr>
              <a:t>一般靠手动选取超参数，能否自动选取超参数，兼顾准确率核计算量、内存开销？</a:t>
            </a:r>
            <a:endParaRPr lang="en-US" sz="1600" b="1" dirty="0">
              <a:solidFill>
                <a:srgbClr val="0033CC"/>
              </a:solidFill>
              <a:latin typeface="仿宋" panose="02010609060101010101" pitchFamily="49" charset="-122"/>
              <a:ea typeface="仿宋" panose="02010609060101010101" pitchFamily="49" charset="-122"/>
            </a:endParaRPr>
          </a:p>
        </p:txBody>
      </p:sp>
      <p:sp>
        <p:nvSpPr>
          <p:cNvPr id="29" name="Action Button: Help 28">
            <a:hlinkClick r:id="" action="ppaction://noaction" highlightClick="1"/>
          </p:cNvPr>
          <p:cNvSpPr/>
          <p:nvPr/>
        </p:nvSpPr>
        <p:spPr bwMode="auto">
          <a:xfrm>
            <a:off x="6128780" y="2780928"/>
            <a:ext cx="515345" cy="504056"/>
          </a:xfrm>
          <a:prstGeom prst="actionButtonHelp">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Straight Arrow Connector 11"/>
          <p:cNvCxnSpPr/>
          <p:nvPr/>
        </p:nvCxnSpPr>
        <p:spPr bwMode="auto">
          <a:xfrm flipH="1" flipV="1">
            <a:off x="2835058" y="4790568"/>
            <a:ext cx="879684" cy="947538"/>
          </a:xfrm>
          <a:prstGeom prst="straightConnector1">
            <a:avLst/>
          </a:prstGeom>
          <a:solidFill>
            <a:schemeClr val="accent1"/>
          </a:solidFill>
          <a:ln w="38100" cap="flat" cmpd="sng" algn="ctr">
            <a:solidFill>
              <a:srgbClr val="C0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810876" y="3882908"/>
            <a:ext cx="4998227" cy="1270546"/>
          </a:xfrm>
          <a:prstGeom prst="rect">
            <a:avLst/>
          </a:prstGeom>
        </p:spPr>
      </p:pic>
      <p:sp>
        <p:nvSpPr>
          <p:cNvPr id="15" name="TextBox 14"/>
          <p:cNvSpPr txBox="1"/>
          <p:nvPr/>
        </p:nvSpPr>
        <p:spPr bwMode="auto">
          <a:xfrm flipH="1">
            <a:off x="4279042" y="5217395"/>
            <a:ext cx="3809982" cy="307777"/>
          </a:xfrm>
          <a:prstGeom prst="rect">
            <a:avLst/>
          </a:prstGeom>
          <a:solidFill>
            <a:schemeClr val="bg1"/>
          </a:solidFill>
          <a:ln w="38100" cmpd="dbl" algn="ctr">
            <a:noFill/>
            <a:miter lim="800000"/>
          </a:ln>
          <a:effectLst/>
        </p:spPr>
        <p:txBody>
          <a:bodyPr wrap="square" rtlCol="0" anchor="ctr">
            <a:spAutoFit/>
          </a:bodyPr>
          <a:lstStyle/>
          <a:p>
            <a:pPr algn="ctr" defTabSz="609600"/>
            <a:r>
              <a:rPr kumimoji="1" lang="zh-CN" altLang="en-US" sz="1400" b="1" kern="0" dirty="0">
                <a:solidFill>
                  <a:srgbClr val="002060"/>
                </a:solidFill>
                <a:latin typeface="微软雅黑" panose="020B0503020204020204" pitchFamily="34" charset="-122"/>
                <a:ea typeface="微软雅黑" panose="020B0503020204020204" pitchFamily="34" charset="-122"/>
              </a:rPr>
              <a:t>模块（</a:t>
            </a:r>
            <a:r>
              <a:rPr kumimoji="1" lang="en-US" altLang="zh-CN" sz="1400" b="1" kern="0" dirty="0">
                <a:solidFill>
                  <a:srgbClr val="002060"/>
                </a:solidFill>
                <a:latin typeface="微软雅黑" panose="020B0503020204020204" pitchFamily="34" charset="-122"/>
                <a:ea typeface="微软雅黑" panose="020B0503020204020204" pitchFamily="34" charset="-122"/>
              </a:rPr>
              <a:t>Block</a:t>
            </a:r>
            <a:r>
              <a:rPr kumimoji="1" lang="zh-CN" altLang="en-US" sz="1400" b="1" kern="0" dirty="0">
                <a:solidFill>
                  <a:srgbClr val="002060"/>
                </a:solidFill>
                <a:latin typeface="微软雅黑" panose="020B0503020204020204" pitchFamily="34" charset="-122"/>
                <a:ea typeface="微软雅黑" panose="020B0503020204020204" pitchFamily="34" charset="-122"/>
              </a:rPr>
              <a:t>）</a:t>
            </a:r>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2"/>
          <a:stretch>
            <a:fillRect/>
          </a:stretch>
        </p:blipFill>
        <p:spPr>
          <a:xfrm>
            <a:off x="1847528" y="2729890"/>
            <a:ext cx="8924925" cy="3371850"/>
          </a:xfrm>
          <a:prstGeom prst="rect">
            <a:avLst/>
          </a:prstGeom>
        </p:spPr>
      </p:pic>
      <p:sp>
        <p:nvSpPr>
          <p:cNvPr id="20" name="内容占位符 2"/>
          <p:cNvSpPr txBox="1"/>
          <p:nvPr/>
        </p:nvSpPr>
        <p:spPr bwMode="auto">
          <a:xfrm>
            <a:off x="407368" y="980726"/>
            <a:ext cx="4998227" cy="462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zh-CN" altLang="en-US" sz="2300" dirty="0">
                <a:solidFill>
                  <a:srgbClr val="002060"/>
                </a:solidFill>
                <a:latin typeface="微软雅黑" panose="020B0503020204020204" pitchFamily="34" charset="-122"/>
                <a:ea typeface="微软雅黑" panose="020B0503020204020204" pitchFamily="34" charset="-122"/>
              </a:rPr>
              <a:t>挑战：搜索空间过大</a:t>
            </a:r>
            <a:endParaRPr kumimoji="1" lang="en-US" altLang="zh-CN" sz="23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r>
              <a:rPr kumimoji="1" lang="zh-CN" altLang="en-US" sz="2300" kern="0" dirty="0">
                <a:solidFill>
                  <a:srgbClr val="002060"/>
                </a:solidFill>
                <a:latin typeface="微软雅黑" panose="020B0503020204020204" pitchFamily="34" charset="-122"/>
                <a:ea typeface="微软雅黑" panose="020B0503020204020204" pitchFamily="34" charset="-122"/>
              </a:rPr>
              <a:t>解决方法：通过训练</a:t>
            </a:r>
            <a:r>
              <a:rPr kumimoji="1" lang="en-US" altLang="zh-CN" sz="2300" kern="0" dirty="0">
                <a:solidFill>
                  <a:srgbClr val="002060"/>
                </a:solidFill>
                <a:latin typeface="微软雅黑" panose="020B0503020204020204" pitchFamily="34" charset="-122"/>
                <a:ea typeface="微软雅黑" panose="020B0503020204020204" pitchFamily="34" charset="-122"/>
              </a:rPr>
              <a:t>super net</a:t>
            </a:r>
            <a:r>
              <a:rPr kumimoji="1" lang="zh-CN" altLang="en-US" sz="2300" kern="0" dirty="0">
                <a:solidFill>
                  <a:srgbClr val="002060"/>
                </a:solidFill>
                <a:latin typeface="微软雅黑" panose="020B0503020204020204" pitchFamily="34" charset="-122"/>
                <a:ea typeface="微软雅黑" panose="020B0503020204020204" pitchFamily="34" charset="-122"/>
              </a:rPr>
              <a:t>搜索超参数</a:t>
            </a:r>
            <a:endParaRPr kumimoji="1" lang="zh-CN" altLang="en-US" sz="2300" kern="0" dirty="0">
              <a:solidFill>
                <a:srgbClr val="002060"/>
              </a:solidFill>
              <a:latin typeface="微软雅黑" panose="020B0503020204020204" pitchFamily="34" charset="-122"/>
              <a:ea typeface="微软雅黑" panose="020B0503020204020204" pitchFamily="34" charset="-122"/>
            </a:endParaRPr>
          </a:p>
        </p:txBody>
      </p:sp>
      <p:cxnSp>
        <p:nvCxnSpPr>
          <p:cNvPr id="3" name="Straight Connector 2"/>
          <p:cNvCxnSpPr/>
          <p:nvPr/>
        </p:nvCxnSpPr>
        <p:spPr bwMode="auto">
          <a:xfrm>
            <a:off x="119336" y="6597352"/>
            <a:ext cx="74888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3"/>
          <p:cNvSpPr txBox="1"/>
          <p:nvPr/>
        </p:nvSpPr>
        <p:spPr bwMode="auto">
          <a:xfrm>
            <a:off x="119460" y="6604242"/>
            <a:ext cx="10751648" cy="261610"/>
          </a:xfrm>
          <a:prstGeom prst="rect">
            <a:avLst/>
          </a:prstGeom>
          <a:noFill/>
          <a:ln w="38100" cmpd="dbl" algn="ctr">
            <a:noFill/>
            <a:miter lim="800000"/>
          </a:ln>
          <a:effectLst/>
        </p:spPr>
        <p:txBody>
          <a:bodyPr wrap="square" rtlCol="0" anchor="ctr">
            <a:spAutoFit/>
          </a:bodyPr>
          <a:lstStyle/>
          <a:p>
            <a:pPr defTabSz="609600"/>
            <a:r>
              <a:rPr lang="en-US" altLang="zh-CN" sz="1100" dirty="0">
                <a:solidFill>
                  <a:srgbClr val="5F6368"/>
                </a:solidFill>
                <a:latin typeface="Arial" panose="020B0604020202020204" pitchFamily="34" charset="0"/>
              </a:rPr>
              <a:t>B. Wu, et al.</a:t>
            </a:r>
            <a:r>
              <a:rPr lang="en-US" sz="1100" b="0" i="0" dirty="0">
                <a:solidFill>
                  <a:srgbClr val="4D5156"/>
                </a:solidFill>
                <a:effectLst/>
                <a:latin typeface="Arial" panose="020B0604020202020204" pitchFamily="34" charset="0"/>
              </a:rPr>
              <a:t> “</a:t>
            </a:r>
            <a:r>
              <a:rPr lang="en-US" altLang="zh-CN" sz="1100" b="0" i="0" dirty="0" err="1">
                <a:solidFill>
                  <a:srgbClr val="4D5156"/>
                </a:solidFill>
                <a:effectLst/>
                <a:latin typeface="Arial" panose="020B0604020202020204" pitchFamily="34" charset="0"/>
              </a:rPr>
              <a:t>FBNet</a:t>
            </a:r>
            <a:r>
              <a:rPr lang="en-US" altLang="zh-CN" sz="1100" dirty="0">
                <a:solidFill>
                  <a:srgbClr val="4D5156"/>
                </a:solidFill>
                <a:latin typeface="Arial" panose="020B0604020202020204" pitchFamily="34" charset="0"/>
              </a:rPr>
              <a:t>: Hardware-aware efficient </a:t>
            </a:r>
            <a:r>
              <a:rPr lang="en-US" altLang="zh-CN" sz="1100" dirty="0" err="1">
                <a:solidFill>
                  <a:srgbClr val="4D5156"/>
                </a:solidFill>
                <a:latin typeface="Arial" panose="020B0604020202020204" pitchFamily="34" charset="0"/>
              </a:rPr>
              <a:t>ConvNet</a:t>
            </a:r>
            <a:r>
              <a:rPr lang="en-US" altLang="zh-CN" sz="1100" dirty="0">
                <a:solidFill>
                  <a:srgbClr val="4D5156"/>
                </a:solidFill>
                <a:latin typeface="Arial" panose="020B0604020202020204" pitchFamily="34" charset="0"/>
              </a:rPr>
              <a:t> design via differentiable neural architecture search</a:t>
            </a:r>
            <a:r>
              <a:rPr lang="en-US" sz="1100" b="0" i="0" dirty="0">
                <a:solidFill>
                  <a:srgbClr val="4D5156"/>
                </a:solidFill>
                <a:effectLst/>
                <a:latin typeface="Arial" panose="020B0604020202020204" pitchFamily="34" charset="0"/>
              </a:rPr>
              <a:t>”, CVPR, 2019 </a:t>
            </a:r>
            <a:endParaRPr lang="zh-CN" altLang="zh-CN" sz="1100"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5884989" y="857585"/>
            <a:ext cx="6264696" cy="1121051"/>
          </a:xfrm>
          <a:prstGeom prst="rect">
            <a:avLst/>
          </a:prstGeom>
        </p:spPr>
      </p:pic>
      <p:sp>
        <p:nvSpPr>
          <p:cNvPr id="7" name="TextBox 6"/>
          <p:cNvSpPr txBox="1"/>
          <p:nvPr/>
        </p:nvSpPr>
        <p:spPr bwMode="auto">
          <a:xfrm flipH="1">
            <a:off x="5886418" y="1988840"/>
            <a:ext cx="3809982" cy="523220"/>
          </a:xfrm>
          <a:prstGeom prst="rect">
            <a:avLst/>
          </a:prstGeom>
          <a:solidFill>
            <a:schemeClr val="bg1"/>
          </a:solidFill>
          <a:ln w="38100" cmpd="dbl" algn="ctr">
            <a:noFill/>
            <a:miter lim="800000"/>
          </a:ln>
          <a:effectLst/>
        </p:spPr>
        <p:txBody>
          <a:bodyPr wrap="square" rtlCol="0" anchor="ctr">
            <a:spAutoFit/>
          </a:bodyPr>
          <a:lstStyle/>
          <a:p>
            <a:pPr defTabSz="609600"/>
            <a:r>
              <a:rPr kumimoji="1" lang="zh-CN" altLang="en-US" sz="1400" b="1" kern="0" dirty="0">
                <a:solidFill>
                  <a:srgbClr val="002060"/>
                </a:solidFill>
                <a:latin typeface="微软雅黑" panose="020B0503020204020204" pitchFamily="34" charset="-122"/>
                <a:ea typeface="微软雅黑" panose="020B0503020204020204" pitchFamily="34" charset="-122"/>
              </a:rPr>
              <a:t>卷积层：</a:t>
            </a:r>
            <a:r>
              <a:rPr kumimoji="1" lang="en-US" altLang="zh-CN" sz="1400" b="1" kern="0" dirty="0">
                <a:solidFill>
                  <a:srgbClr val="002060"/>
                </a:solidFill>
                <a:latin typeface="微软雅黑" panose="020B0503020204020204" pitchFamily="34" charset="-122"/>
                <a:ea typeface="微软雅黑" panose="020B0503020204020204" pitchFamily="34" charset="-122"/>
              </a:rPr>
              <a:t>20</a:t>
            </a:r>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a:p>
            <a:pPr defTabSz="609600"/>
            <a:r>
              <a:rPr kumimoji="1" lang="zh-CN" altLang="en-US" sz="1400" b="1" kern="0" dirty="0">
                <a:solidFill>
                  <a:srgbClr val="002060"/>
                </a:solidFill>
                <a:latin typeface="微软雅黑" panose="020B0503020204020204" pitchFamily="34" charset="-122"/>
                <a:ea typeface="微软雅黑" panose="020B0503020204020204" pitchFamily="34" charset="-122"/>
              </a:rPr>
              <a:t>搜索空间大小：</a:t>
            </a:r>
            <a:r>
              <a:rPr kumimoji="1" lang="en-US" altLang="zh-CN" sz="1400" b="1" kern="0" dirty="0">
                <a:solidFill>
                  <a:srgbClr val="002060"/>
                </a:solidFill>
                <a:latin typeface="微软雅黑" panose="020B0503020204020204" pitchFamily="34" charset="-122"/>
                <a:ea typeface="微软雅黑" panose="020B0503020204020204" pitchFamily="34" charset="-122"/>
              </a:rPr>
              <a:t>(4x3x2)^20</a:t>
            </a:r>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p:pic>
        <p:nvPicPr>
          <p:cNvPr id="21" name="Picture 20"/>
          <p:cNvPicPr>
            <a:picLocks noChangeAspect="1"/>
          </p:cNvPicPr>
          <p:nvPr/>
        </p:nvPicPr>
        <p:blipFill>
          <a:blip r:embed="rId4"/>
          <a:stretch>
            <a:fillRect/>
          </a:stretch>
        </p:blipFill>
        <p:spPr>
          <a:xfrm>
            <a:off x="1828800" y="2724912"/>
            <a:ext cx="8953500" cy="3438525"/>
          </a:xfrm>
          <a:prstGeom prst="rect">
            <a:avLst/>
          </a:prstGeom>
        </p:spPr>
      </p:pic>
      <mc:AlternateContent xmlns:mc="http://schemas.openxmlformats.org/markup-compatibility/2006">
        <mc:Choice xmlns:a14="http://schemas.microsoft.com/office/drawing/2010/main" Requires="a14">
          <p:sp>
            <p:nvSpPr>
              <p:cNvPr id="6" name="TextBox 5"/>
              <p:cNvSpPr txBox="1"/>
              <p:nvPr/>
            </p:nvSpPr>
            <p:spPr bwMode="auto">
              <a:xfrm>
                <a:off x="2909309" y="3429000"/>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𝟏</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6" name="TextBox 5"/>
              <p:cNvSpPr txBox="1">
                <a:spLocks noRot="1" noChangeAspect="1" noMove="1" noResize="1" noEditPoints="1" noAdjustHandles="1" noChangeArrowheads="1" noChangeShapeType="1" noTextEdit="1"/>
              </p:cNvSpPr>
              <p:nvPr/>
            </p:nvSpPr>
            <p:spPr bwMode="auto">
              <a:xfrm>
                <a:off x="2909309" y="3429000"/>
                <a:ext cx="792088" cy="307777"/>
              </a:xfrm>
              <a:prstGeom prst="rect">
                <a:avLst/>
              </a:prstGeom>
              <a:blipFill rotWithShape="1">
                <a:blip r:embed="rId5"/>
                <a:stretch>
                  <a:fillRect l="-47" r="78" b="14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bwMode="auto">
              <a:xfrm>
                <a:off x="2909309" y="4023693"/>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𝟐</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8" name="TextBox 7"/>
              <p:cNvSpPr txBox="1">
                <a:spLocks noRot="1" noChangeAspect="1" noMove="1" noResize="1" noEditPoints="1" noAdjustHandles="1" noChangeArrowheads="1" noChangeShapeType="1" noTextEdit="1"/>
              </p:cNvSpPr>
              <p:nvPr/>
            </p:nvSpPr>
            <p:spPr bwMode="auto">
              <a:xfrm>
                <a:off x="2909309" y="4023693"/>
                <a:ext cx="792088" cy="307777"/>
              </a:xfrm>
              <a:prstGeom prst="rect">
                <a:avLst/>
              </a:prstGeom>
              <a:blipFill rotWithShape="1">
                <a:blip r:embed="rId6"/>
                <a:stretch>
                  <a:fillRect l="-47" t="-108" r="78" b="44"/>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bwMode="auto">
              <a:xfrm>
                <a:off x="2922009" y="4673193"/>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𝟑</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a:off x="2922009" y="4673193"/>
                <a:ext cx="792088" cy="307777"/>
              </a:xfrm>
              <a:prstGeom prst="rect">
                <a:avLst/>
              </a:prstGeom>
              <a:blipFill rotWithShape="1">
                <a:blip r:embed="rId7"/>
                <a:stretch>
                  <a:fillRect l="-47" t="-74" r="78" b="10"/>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bwMode="auto">
              <a:xfrm>
                <a:off x="2909309" y="5810936"/>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𝟒</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1" name="TextBox 10"/>
              <p:cNvSpPr txBox="1">
                <a:spLocks noRot="1" noChangeAspect="1" noMove="1" noResize="1" noEditPoints="1" noAdjustHandles="1" noChangeArrowheads="1" noChangeShapeType="1" noTextEdit="1"/>
              </p:cNvSpPr>
              <p:nvPr/>
            </p:nvSpPr>
            <p:spPr bwMode="auto">
              <a:xfrm>
                <a:off x="2909309" y="5810936"/>
                <a:ext cx="792088" cy="307777"/>
              </a:xfrm>
              <a:prstGeom prst="rect">
                <a:avLst/>
              </a:prstGeom>
              <a:blipFill rotWithShape="1">
                <a:blip r:embed="rId8"/>
                <a:stretch>
                  <a:fillRect l="-47" t="-17" r="78" b="159"/>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bwMode="auto">
              <a:xfrm>
                <a:off x="8184232" y="3429000"/>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𝟏</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2" name="TextBox 11"/>
              <p:cNvSpPr txBox="1">
                <a:spLocks noRot="1" noChangeAspect="1" noMove="1" noResize="1" noEditPoints="1" noAdjustHandles="1" noChangeArrowheads="1" noChangeShapeType="1" noTextEdit="1"/>
              </p:cNvSpPr>
              <p:nvPr/>
            </p:nvSpPr>
            <p:spPr bwMode="auto">
              <a:xfrm>
                <a:off x="8184232" y="3429000"/>
                <a:ext cx="792088" cy="307777"/>
              </a:xfrm>
              <a:prstGeom prst="rect">
                <a:avLst/>
              </a:prstGeom>
              <a:blipFill rotWithShape="1">
                <a:blip r:embed="rId5"/>
                <a:stretch>
                  <a:fillRect l="-44" r="75" b="142"/>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bwMode="auto">
              <a:xfrm>
                <a:off x="8184232" y="4023693"/>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𝟐</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4" name="TextBox 13"/>
              <p:cNvSpPr txBox="1">
                <a:spLocks noRot="1" noChangeAspect="1" noMove="1" noResize="1" noEditPoints="1" noAdjustHandles="1" noChangeArrowheads="1" noChangeShapeType="1" noTextEdit="1"/>
              </p:cNvSpPr>
              <p:nvPr/>
            </p:nvSpPr>
            <p:spPr bwMode="auto">
              <a:xfrm>
                <a:off x="8184232" y="4023693"/>
                <a:ext cx="792088" cy="307777"/>
              </a:xfrm>
              <a:prstGeom prst="rect">
                <a:avLst/>
              </a:prstGeom>
              <a:blipFill rotWithShape="1">
                <a:blip r:embed="rId6"/>
                <a:stretch>
                  <a:fillRect l="-44" t="-108" r="75" b="44"/>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bwMode="auto">
              <a:xfrm>
                <a:off x="8196932" y="4673193"/>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𝟑</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6" name="TextBox 15"/>
              <p:cNvSpPr txBox="1">
                <a:spLocks noRot="1" noChangeAspect="1" noMove="1" noResize="1" noEditPoints="1" noAdjustHandles="1" noChangeArrowheads="1" noChangeShapeType="1" noTextEdit="1"/>
              </p:cNvSpPr>
              <p:nvPr/>
            </p:nvSpPr>
            <p:spPr bwMode="auto">
              <a:xfrm>
                <a:off x="8196932" y="4673193"/>
                <a:ext cx="792088" cy="307777"/>
              </a:xfrm>
              <a:prstGeom prst="rect">
                <a:avLst/>
              </a:prstGeom>
              <a:blipFill rotWithShape="1">
                <a:blip r:embed="rId7"/>
                <a:stretch>
                  <a:fillRect l="-44" t="-74" r="75" b="10"/>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bwMode="auto">
              <a:xfrm>
                <a:off x="8184232" y="5810936"/>
                <a:ext cx="792088" cy="307777"/>
              </a:xfrm>
              <a:prstGeom prst="rect">
                <a:avLst/>
              </a:prstGeom>
              <a:noFill/>
              <a:ln w="38100" cmpd="dbl" algn="ctr">
                <a:noFill/>
                <a:miter lim="800000"/>
              </a:ln>
              <a:effectLst/>
            </p:spPr>
            <p:txBody>
              <a:bodyPr wrap="square" rtlCol="0" anchor="ctr">
                <a:spAutoFit/>
              </a:bodyPr>
              <a:lstStyle/>
              <a:p>
                <a:pPr defTabSz="609600"/>
                <a:r>
                  <a:rPr kumimoji="1" lang="zh-CN" altLang="en-US" sz="1400" b="1" kern="0" dirty="0">
                    <a:solidFill>
                      <a:srgbClr val="002060"/>
                    </a:solidFill>
                    <a:ea typeface="微软雅黑" panose="020B0503020204020204" pitchFamily="34" charset="-122"/>
                  </a:rPr>
                  <a:t>延迟 </a:t>
                </a:r>
                <a14:m>
                  <m:oMath xmlns:m="http://schemas.openxmlformats.org/officeDocument/2006/math">
                    <m:sSub>
                      <m:sSubPr>
                        <m:ctrlPr>
                          <a:rPr kumimoji="1" lang="en-US" altLang="zh-CN" sz="1400" b="1" i="1" kern="0" dirty="0" smtClean="0">
                            <a:solidFill>
                              <a:srgbClr val="002060"/>
                            </a:solidFill>
                            <a:latin typeface="Cambria Math" panose="02040503050406030204" pitchFamily="18" charset="0"/>
                            <a:ea typeface="微软雅黑" panose="020B0503020204020204" pitchFamily="34" charset="-122"/>
                          </a:rPr>
                        </m:ctrlPr>
                      </m:sSubPr>
                      <m:e>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𝒕</m:t>
                        </m:r>
                      </m:e>
                      <m:sub>
                        <m:r>
                          <a:rPr kumimoji="1" lang="en-US" altLang="zh-CN" sz="1400" b="1" i="1" kern="0" dirty="0" smtClean="0">
                            <a:solidFill>
                              <a:srgbClr val="002060"/>
                            </a:solidFill>
                            <a:latin typeface="Cambria Math" panose="02040503050406030204" pitchFamily="18" charset="0"/>
                            <a:ea typeface="微软雅黑" panose="020B0503020204020204" pitchFamily="34" charset="-122"/>
                          </a:rPr>
                          <m:t>𝟒</m:t>
                        </m:r>
                      </m:sub>
                    </m:sSub>
                  </m:oMath>
                </a14:m>
                <a:endParaRPr kumimoji="1" lang="en-US" altLang="zh-CN" sz="1400" b="1"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17" name="TextBox 16"/>
              <p:cNvSpPr txBox="1">
                <a:spLocks noRot="1" noChangeAspect="1" noMove="1" noResize="1" noEditPoints="1" noAdjustHandles="1" noChangeArrowheads="1" noChangeShapeType="1" noTextEdit="1"/>
              </p:cNvSpPr>
              <p:nvPr/>
            </p:nvSpPr>
            <p:spPr bwMode="auto">
              <a:xfrm>
                <a:off x="8184232" y="5810936"/>
                <a:ext cx="792088" cy="307777"/>
              </a:xfrm>
              <a:prstGeom prst="rect">
                <a:avLst/>
              </a:prstGeom>
              <a:blipFill rotWithShape="1">
                <a:blip r:embed="rId8"/>
                <a:stretch>
                  <a:fillRect l="-44" t="-17" r="75" b="159"/>
                </a:stretch>
              </a:blipFill>
              <a:ln w="38100" cmpd="dbl" algn="ctr">
                <a:noFill/>
                <a:miter lim="800000"/>
              </a:ln>
              <a:effectLst/>
            </p:spPr>
            <p:txBody>
              <a:bodyPr/>
              <a:lstStyle/>
              <a:p>
                <a:r>
                  <a:rPr lang="zh-CN" altLang="en-US">
                    <a:noFill/>
                  </a:rPr>
                  <a:t> </a:t>
                </a:r>
              </a:p>
            </p:txBody>
          </p:sp>
        </mc:Fallback>
      </mc:AlternateContent>
      <p:sp>
        <p:nvSpPr>
          <p:cNvPr id="18" name="Rectangle: Rounded Corners 17"/>
          <p:cNvSpPr/>
          <p:nvPr/>
        </p:nvSpPr>
        <p:spPr bwMode="auto">
          <a:xfrm>
            <a:off x="2570845" y="4369037"/>
            <a:ext cx="3024336" cy="692265"/>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Rectangle: Rounded Corners 18"/>
          <p:cNvSpPr/>
          <p:nvPr/>
        </p:nvSpPr>
        <p:spPr bwMode="auto">
          <a:xfrm>
            <a:off x="7608168" y="3082867"/>
            <a:ext cx="3024336" cy="692265"/>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22" name="Picture 21"/>
          <p:cNvPicPr>
            <a:picLocks noChangeAspect="1"/>
          </p:cNvPicPr>
          <p:nvPr/>
        </p:nvPicPr>
        <p:blipFill>
          <a:blip r:embed="rId9"/>
          <a:stretch>
            <a:fillRect/>
          </a:stretch>
        </p:blipFill>
        <p:spPr>
          <a:xfrm>
            <a:off x="1847088" y="2697480"/>
            <a:ext cx="8877300" cy="3409950"/>
          </a:xfrm>
          <a:prstGeom prst="rect">
            <a:avLst/>
          </a:prstGeom>
        </p:spPr>
      </p:pic>
      <mc:AlternateContent xmlns:mc="http://schemas.openxmlformats.org/markup-compatibility/2006">
        <mc:Choice xmlns:a14="http://schemas.microsoft.com/office/drawing/2010/main" Requires="a14">
          <p:sp>
            <p:nvSpPr>
              <p:cNvPr id="2" name="TextBox 1"/>
              <p:cNvSpPr txBox="1"/>
              <p:nvPr/>
            </p:nvSpPr>
            <p:spPr bwMode="auto">
              <a:xfrm>
                <a:off x="4367808" y="5877274"/>
                <a:ext cx="4134439" cy="729815"/>
              </a:xfrm>
              <a:prstGeom prst="rect">
                <a:avLst/>
              </a:prstGeom>
              <a:noFill/>
              <a:ln w="38100" cmpd="dbl" algn="ctr">
                <a:noFill/>
                <a:miter lim="800000"/>
              </a:ln>
              <a:effectLst/>
            </p:spPr>
            <p:txBody>
              <a:bodyPr wrap="square" lIns="0" tIns="0" rIns="0" bIns="0" rtlCol="0" anchor="ctr">
                <a:spAutoFit/>
              </a:bodyPr>
              <a:lstStyle/>
              <a:p>
                <a:pP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1" i="1" smtClean="0">
                          <a:solidFill>
                            <a:srgbClr val="002060"/>
                          </a:solidFill>
                          <a:latin typeface="Cambria Math" panose="02040503050406030204" pitchFamily="18" charset="0"/>
                          <a:ea typeface="仿宋" panose="02010609060101010101" pitchFamily="49" charset="-122"/>
                        </a:rPr>
                        <m:t>𝑳</m:t>
                      </m:r>
                      <m:r>
                        <a:rPr lang="en-US" b="1" i="1" smtClean="0">
                          <a:solidFill>
                            <a:srgbClr val="002060"/>
                          </a:solidFill>
                          <a:latin typeface="Cambria Math" panose="02040503050406030204" pitchFamily="18" charset="0"/>
                          <a:ea typeface="仿宋" panose="02010609060101010101" pitchFamily="49" charset="-122"/>
                        </a:rPr>
                        <m:t>=</m:t>
                      </m:r>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𝑳</m:t>
                          </m:r>
                        </m:e>
                        <m:sub>
                          <m:r>
                            <a:rPr lang="en-US" altLang="zh-CN" b="1" i="0">
                              <a:solidFill>
                                <a:srgbClr val="002060"/>
                              </a:solidFill>
                              <a:latin typeface="Cambria Math" panose="02040503050406030204" pitchFamily="18" charset="0"/>
                              <a:ea typeface="仿宋" panose="02010609060101010101" pitchFamily="49" charset="-122"/>
                            </a:rPr>
                            <m:t>𝐥𝐨𝐬</m:t>
                          </m:r>
                          <m:r>
                            <a:rPr lang="en-US" altLang="zh-CN" b="1" i="1" smtClean="0">
                              <a:solidFill>
                                <a:srgbClr val="002060"/>
                              </a:solidFill>
                              <a:latin typeface="Cambria Math" panose="02040503050406030204" pitchFamily="18" charset="0"/>
                              <a:ea typeface="仿宋" panose="02010609060101010101" pitchFamily="49" charset="-122"/>
                            </a:rPr>
                            <m:t>𝒔</m:t>
                          </m:r>
                        </m:sub>
                      </m:sSub>
                      <m:r>
                        <a:rPr lang="en-US" b="1" i="1" smtClean="0">
                          <a:solidFill>
                            <a:srgbClr val="002060"/>
                          </a:solidFill>
                          <a:latin typeface="Cambria Math" panose="02040503050406030204" pitchFamily="18" charset="0"/>
                          <a:ea typeface="仿宋" panose="02010609060101010101" pitchFamily="49" charset="-122"/>
                        </a:rPr>
                        <m:t>+</m:t>
                      </m:r>
                      <m:r>
                        <a:rPr lang="en-US" b="1" i="1" smtClean="0">
                          <a:solidFill>
                            <a:srgbClr val="002060"/>
                          </a:solidFill>
                          <a:latin typeface="Cambria Math" panose="02040503050406030204" pitchFamily="18" charset="0"/>
                          <a:ea typeface="仿宋" panose="02010609060101010101" pitchFamily="49" charset="-122"/>
                        </a:rPr>
                        <m:t>𝝀</m:t>
                      </m:r>
                      <m:nary>
                        <m:naryPr>
                          <m:chr m:val="∑"/>
                          <m:limLoc m:val="subSup"/>
                          <m:supHide m:val="on"/>
                          <m:ctrlPr>
                            <a:rPr lang="en-US" b="1" i="1" smtClean="0">
                              <a:solidFill>
                                <a:srgbClr val="002060"/>
                              </a:solidFill>
                              <a:latin typeface="Cambria Math" panose="02040503050406030204" pitchFamily="18" charset="0"/>
                              <a:ea typeface="仿宋" panose="02010609060101010101" pitchFamily="49" charset="-122"/>
                            </a:rPr>
                          </m:ctrlPr>
                        </m:naryPr>
                        <m:sub>
                          <m:r>
                            <m:rPr>
                              <m:brk m:alnAt="9"/>
                            </m:rPr>
                            <a:rPr lang="en-US" b="1" i="1" smtClean="0">
                              <a:solidFill>
                                <a:srgbClr val="002060"/>
                              </a:solidFill>
                              <a:latin typeface="Cambria Math" panose="02040503050406030204" pitchFamily="18" charset="0"/>
                              <a:ea typeface="仿宋" panose="02010609060101010101" pitchFamily="49" charset="-122"/>
                            </a:rPr>
                            <m:t>𝒊</m:t>
                          </m:r>
                        </m:sub>
                        <m:sup/>
                        <m:e>
                          <m:nary>
                            <m:naryPr>
                              <m:chr m:val="∑"/>
                              <m:limLoc m:val="subSup"/>
                              <m:supHide m:val="on"/>
                              <m:ctrlPr>
                                <a:rPr lang="en-US" b="1" i="1">
                                  <a:solidFill>
                                    <a:srgbClr val="002060"/>
                                  </a:solidFill>
                                  <a:latin typeface="Cambria Math" panose="02040503050406030204" pitchFamily="18" charset="0"/>
                                  <a:ea typeface="仿宋" panose="02010609060101010101" pitchFamily="49" charset="-122"/>
                                </a:rPr>
                              </m:ctrlPr>
                            </m:naryPr>
                            <m:sub>
                              <m:r>
                                <m:rPr>
                                  <m:brk m:alnAt="9"/>
                                </m:rPr>
                                <a:rPr lang="en-US" b="1" i="1" smtClean="0">
                                  <a:solidFill>
                                    <a:srgbClr val="002060"/>
                                  </a:solidFill>
                                  <a:latin typeface="Cambria Math" panose="02040503050406030204" pitchFamily="18" charset="0"/>
                                  <a:ea typeface="仿宋" panose="02010609060101010101" pitchFamily="49" charset="-122"/>
                                </a:rPr>
                                <m:t>𝒋</m:t>
                              </m:r>
                            </m:sub>
                            <m:sup/>
                            <m:e>
                              <m:sSubSup>
                                <m:sSubSupPr>
                                  <m:ctrlPr>
                                    <a:rPr lang="en-US" b="1" i="1" smtClean="0">
                                      <a:solidFill>
                                        <a:srgbClr val="FF0000"/>
                                      </a:solidFill>
                                      <a:latin typeface="Cambria Math" panose="02040503050406030204" pitchFamily="18" charset="0"/>
                                      <a:ea typeface="仿宋" panose="02010609060101010101" pitchFamily="49" charset="-122"/>
                                    </a:rPr>
                                  </m:ctrlPr>
                                </m:sSubSupPr>
                                <m:e>
                                  <m:r>
                                    <a:rPr lang="en-US" b="1" i="1" smtClean="0">
                                      <a:solidFill>
                                        <a:srgbClr val="FF0000"/>
                                      </a:solidFill>
                                      <a:latin typeface="Cambria Math" panose="02040503050406030204" pitchFamily="18" charset="0"/>
                                      <a:ea typeface="仿宋" panose="02010609060101010101" pitchFamily="49" charset="-122"/>
                                    </a:rPr>
                                    <m:t>𝒂</m:t>
                                  </m:r>
                                </m:e>
                                <m:sub>
                                  <m:r>
                                    <a:rPr lang="en-US" b="1" i="1" smtClean="0">
                                      <a:solidFill>
                                        <a:srgbClr val="FF0000"/>
                                      </a:solidFill>
                                      <a:latin typeface="Cambria Math" panose="02040503050406030204" pitchFamily="18" charset="0"/>
                                      <a:ea typeface="仿宋" panose="02010609060101010101" pitchFamily="49" charset="-122"/>
                                    </a:rPr>
                                    <m:t>𝒊</m:t>
                                  </m:r>
                                </m:sub>
                                <m:sup>
                                  <m:r>
                                    <a:rPr lang="en-US" b="1" i="1" smtClean="0">
                                      <a:solidFill>
                                        <a:srgbClr val="FF0000"/>
                                      </a:solidFill>
                                      <a:latin typeface="Cambria Math" panose="02040503050406030204" pitchFamily="18" charset="0"/>
                                      <a:ea typeface="仿宋" panose="02010609060101010101" pitchFamily="49" charset="-122"/>
                                    </a:rPr>
                                    <m:t>(</m:t>
                                  </m:r>
                                  <m:r>
                                    <a:rPr lang="en-US" b="1" i="1" smtClean="0">
                                      <a:solidFill>
                                        <a:srgbClr val="FF0000"/>
                                      </a:solidFill>
                                      <a:latin typeface="Cambria Math" panose="02040503050406030204" pitchFamily="18" charset="0"/>
                                      <a:ea typeface="仿宋" panose="02010609060101010101" pitchFamily="49" charset="-122"/>
                                    </a:rPr>
                                    <m:t>𝒋</m:t>
                                  </m:r>
                                  <m:r>
                                    <a:rPr lang="en-US" b="1" i="1" smtClean="0">
                                      <a:solidFill>
                                        <a:srgbClr val="FF0000"/>
                                      </a:solidFill>
                                      <a:latin typeface="Cambria Math" panose="02040503050406030204" pitchFamily="18" charset="0"/>
                                      <a:ea typeface="仿宋" panose="02010609060101010101" pitchFamily="49" charset="-122"/>
                                    </a:rPr>
                                    <m:t>)</m:t>
                                  </m:r>
                                </m:sup>
                              </m:sSubSup>
                              <m:sSub>
                                <m:sSubPr>
                                  <m:ctrlPr>
                                    <a:rPr lang="en-US" b="1" i="1" smtClean="0">
                                      <a:solidFill>
                                        <a:srgbClr val="002060"/>
                                      </a:solidFill>
                                      <a:latin typeface="Cambria Math" panose="02040503050406030204" pitchFamily="18" charset="0"/>
                                      <a:ea typeface="仿宋" panose="02010609060101010101" pitchFamily="49" charset="-122"/>
                                    </a:rPr>
                                  </m:ctrlPr>
                                </m:sSubPr>
                                <m:e>
                                  <m:r>
                                    <a:rPr lang="en-US" b="1" i="1" smtClean="0">
                                      <a:solidFill>
                                        <a:srgbClr val="002060"/>
                                      </a:solidFill>
                                      <a:latin typeface="Cambria Math" panose="02040503050406030204" pitchFamily="18" charset="0"/>
                                      <a:ea typeface="仿宋" panose="02010609060101010101" pitchFamily="49" charset="-122"/>
                                    </a:rPr>
                                    <m:t>𝒕</m:t>
                                  </m:r>
                                </m:e>
                                <m:sub>
                                  <m:r>
                                    <a:rPr lang="en-US" b="1" i="1" smtClean="0">
                                      <a:solidFill>
                                        <a:srgbClr val="002060"/>
                                      </a:solidFill>
                                      <a:latin typeface="Cambria Math" panose="02040503050406030204" pitchFamily="18" charset="0"/>
                                      <a:ea typeface="仿宋" panose="02010609060101010101" pitchFamily="49" charset="-122"/>
                                    </a:rPr>
                                    <m:t>𝒊</m:t>
                                  </m:r>
                                </m:sub>
                              </m:sSub>
                            </m:e>
                          </m:nary>
                        </m:e>
                      </m:nary>
                    </m:oMath>
                  </m:oMathPara>
                </a14:m>
                <a:endParaRPr lang="en-US" b="1" dirty="0">
                  <a:solidFill>
                    <a:srgbClr val="002060"/>
                  </a:solidFill>
                  <a:latin typeface="仿宋" panose="02010609060101010101" pitchFamily="49" charset="-122"/>
                  <a:ea typeface="仿宋" panose="02010609060101010101" pitchFamily="49"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4367808" y="5877274"/>
                <a:ext cx="4134439" cy="729815"/>
              </a:xfrm>
              <a:prstGeom prst="rect">
                <a:avLst/>
              </a:prstGeom>
              <a:blipFill rotWithShape="1">
                <a:blip r:embed="rId10"/>
                <a:stretch>
                  <a:fillRect l="-7" t="-48" r="6" b="75"/>
                </a:stretch>
              </a:blipFill>
              <a:ln w="38100" cmpd="dbl" algn="ctr">
                <a:noFill/>
                <a:miter lim="800000"/>
              </a:ln>
              <a:effectLst/>
            </p:spPr>
            <p:txBody>
              <a:bodyPr/>
              <a:lstStyle/>
              <a:p>
                <a:r>
                  <a:rPr lang="zh-CN" altLang="en-US">
                    <a:noFill/>
                  </a:rPr>
                  <a:t> </a:t>
                </a:r>
              </a:p>
            </p:txBody>
          </p:sp>
        </mc:Fallback>
      </mc:AlternateContent>
      <p:sp>
        <p:nvSpPr>
          <p:cNvPr id="24" name="矩形 18"/>
          <p:cNvSpPr/>
          <p:nvPr/>
        </p:nvSpPr>
        <p:spPr>
          <a:xfrm>
            <a:off x="0" y="116632"/>
            <a:ext cx="12192000" cy="1200329"/>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4.3.4 </a:t>
            </a:r>
            <a:r>
              <a:rPr lang="zh-CN" altLang="en-US" sz="3600" b="1" dirty="0">
                <a:solidFill>
                  <a:srgbClr val="002060"/>
                </a:solidFill>
                <a:latin typeface="微软雅黑" panose="020B0503020204020204" pitchFamily="34" charset="-122"/>
                <a:ea typeface="微软雅黑" panose="020B0503020204020204" pitchFamily="34" charset="-122"/>
              </a:rPr>
              <a:t>神经网络结构搜索</a:t>
            </a:r>
            <a:endParaRPr lang="zh-CN" altLang="en-US" sz="3600" b="1" dirty="0">
              <a:solidFill>
                <a:srgbClr val="002060"/>
              </a:solidFill>
              <a:latin typeface="微软雅黑" panose="020B0503020204020204" pitchFamily="34" charset="-122"/>
              <a:ea typeface="微软雅黑" panose="020B0503020204020204" pitchFamily="34" charset="-122"/>
            </a:endParaRPr>
          </a:p>
          <a:p>
            <a:endParaRPr lang="zh-CN" altLang="en-US" sz="3600" b="1" dirty="0"/>
          </a:p>
        </p:txBody>
      </p:sp>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p:bldP spid="8" grpId="0"/>
      <p:bldP spid="10" grpId="0"/>
      <p:bldP spid="11" grpId="0"/>
      <p:bldP spid="12" grpId="0"/>
      <p:bldP spid="14" grpId="0"/>
      <p:bldP spid="16" grpId="0"/>
      <p:bldP spid="17" grpId="0"/>
      <p:bldP spid="18" grpId="0" animBg="1"/>
      <p:bldP spid="19" grpId="0" animBg="1"/>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bwMode="auto">
          <a:xfrm>
            <a:off x="407368" y="1988840"/>
            <a:ext cx="10081120"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目的：保证精度下</a:t>
            </a:r>
            <a:r>
              <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精度可以适当改变</a:t>
            </a:r>
            <a:r>
              <a:rPr lang="en-US" altLang="zh-CN"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最大化吞吐量，最小化能耗成本</a:t>
            </a:r>
            <a:endParaRPr lang="en-US" altLang="zh-CN" sz="23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3" name="矩形 6"/>
          <p:cNvSpPr/>
          <p:nvPr/>
        </p:nvSpPr>
        <p:spPr>
          <a:xfrm>
            <a:off x="288126" y="1484784"/>
            <a:ext cx="11665296" cy="504056"/>
          </a:xfrm>
          <a:prstGeom prst="rect">
            <a:avLst/>
          </a:prstGeom>
          <a:ln w="19050">
            <a:solidFill>
              <a:schemeClr val="bg1"/>
            </a:solidFill>
          </a:ln>
        </p:spPr>
        <p:txBody>
          <a:bodyPr wrap="square" anchor="t" anchorCtr="0">
            <a:noAutofit/>
          </a:bodyPr>
          <a:lstStyle/>
          <a:p>
            <a:pPr marL="342900" indent="-342900" algn="just">
              <a:lnSpc>
                <a:spcPct val="150000"/>
              </a:lnSpc>
              <a:buFont typeface="Wingdings" panose="05000000000000000000" pitchFamily="2" charset="2"/>
              <a:buChar char="u"/>
            </a:pPr>
            <a:endParaRPr lang="en-US" altLang="zh-CN"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内容占位符 2"/>
          <p:cNvSpPr txBox="1"/>
          <p:nvPr/>
        </p:nvSpPr>
        <p:spPr bwMode="auto">
          <a:xfrm>
            <a:off x="407368" y="1484783"/>
            <a:ext cx="10585176"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3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关键技术：针对有限硬件资源进行网络模型压缩和优化，开展软硬件协同设计</a:t>
            </a:r>
            <a:endParaRPr lang="en-US" altLang="zh-CN" sz="23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407368" y="980727"/>
            <a:ext cx="12192000"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lang="zh-CN" altLang="en-US"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问题来源：早期</a:t>
            </a:r>
            <a:r>
              <a:rPr lang="en-US" altLang="zh-CN"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DNN</a:t>
            </a:r>
            <a:r>
              <a:rPr lang="zh-CN" altLang="en-US" sz="24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工作最大化精度而不考虑复杂度，复杂度过高致硬件实现困难</a:t>
            </a:r>
            <a:endParaRPr lang="en-US" altLang="zh-CN" sz="24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 name="内容占位符 2"/>
          <p:cNvSpPr txBox="1"/>
          <p:nvPr/>
        </p:nvSpPr>
        <p:spPr bwMode="auto">
          <a:xfrm>
            <a:off x="191344" y="2351159"/>
            <a:ext cx="3672408" cy="136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模型量化：</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降低给定模型中的运算和操作数位宽    </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4" name="矩形: 圆角 13"/>
          <p:cNvSpPr/>
          <p:nvPr/>
        </p:nvSpPr>
        <p:spPr bwMode="auto">
          <a:xfrm>
            <a:off x="335360"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内容占位符 2"/>
          <p:cNvSpPr txBox="1"/>
          <p:nvPr/>
        </p:nvSpPr>
        <p:spPr bwMode="auto">
          <a:xfrm>
            <a:off x="4007766" y="2351159"/>
            <a:ext cx="3888432" cy="111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模型压缩：</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降低给定模型的大小与操作数数量 </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lnSpc>
                <a:spcPct val="130000"/>
              </a:lnSpc>
              <a:buClr>
                <a:srgbClr val="002060"/>
              </a:buClr>
              <a:buFont typeface="Wingdings" panose="05000000000000000000" pitchFamily="2" charset="2"/>
              <a:buChar char="u"/>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12" name="矩形 14"/>
          <p:cNvSpPr/>
          <p:nvPr/>
        </p:nvSpPr>
        <p:spPr>
          <a:xfrm>
            <a:off x="4530725" y="2742781"/>
            <a:ext cx="4104456" cy="3782563"/>
          </a:xfrm>
          <a:prstGeom prst="rect">
            <a:avLst/>
          </a:prstGeom>
          <a:ln w="19050">
            <a:noFill/>
          </a:ln>
        </p:spPr>
        <p:txBody>
          <a:bodyPr wrap="square" anchor="t" anchorCtr="0">
            <a:noAutofit/>
          </a:bodyPr>
          <a:lstStyle/>
          <a:p>
            <a:pPr algn="just">
              <a:lnSpc>
                <a:spcPct val="150000"/>
              </a:lnSpc>
            </a:pPr>
            <a:r>
              <a:rPr lang="en-US"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激活稀疏性</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网络剪枝</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矩阵分解</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5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SVD</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CP</a:t>
            </a:r>
            <a:r>
              <a:rPr lang="zh-CN" altLang="en-US" sz="2000" b="1" kern="0" dirty="0">
                <a:solidFill>
                  <a:srgbClr val="002060"/>
                </a:solidFill>
                <a:latin typeface="微软雅黑" panose="020B0503020204020204" pitchFamily="34" charset="-122"/>
                <a:ea typeface="微软雅黑" panose="020B0503020204020204" pitchFamily="34" charset="-122"/>
              </a:rPr>
              <a:t>分解</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
            </a:pPr>
            <a:r>
              <a:rPr lang="en-US" altLang="zh-CN" sz="2000" b="1" kern="0" dirty="0">
                <a:solidFill>
                  <a:srgbClr val="002060"/>
                </a:solidFill>
                <a:latin typeface="微软雅黑" panose="020B0503020204020204" pitchFamily="34" charset="-122"/>
                <a:ea typeface="微软雅黑" panose="020B0503020204020204" pitchFamily="34" charset="-122"/>
              </a:rPr>
              <a:t>Tucker</a:t>
            </a:r>
            <a:r>
              <a:rPr lang="zh-CN" altLang="en-US" sz="2000" b="1" kern="0" dirty="0">
                <a:solidFill>
                  <a:srgbClr val="002060"/>
                </a:solidFill>
                <a:latin typeface="微软雅黑" panose="020B0503020204020204" pitchFamily="34" charset="-122"/>
                <a:ea typeface="微软雅黑" panose="020B0503020204020204" pitchFamily="34" charset="-122"/>
              </a:rPr>
              <a:t>分解</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13" name="矩形 14"/>
          <p:cNvSpPr/>
          <p:nvPr/>
        </p:nvSpPr>
        <p:spPr>
          <a:xfrm>
            <a:off x="767408" y="3229907"/>
            <a:ext cx="4104456" cy="3219655"/>
          </a:xfrm>
          <a:prstGeom prst="rect">
            <a:avLst/>
          </a:prstGeom>
          <a:ln w="19050">
            <a:noFill/>
          </a:ln>
        </p:spPr>
        <p:txBody>
          <a:bodyPr wrap="square" anchor="t" anchorCtr="0">
            <a:noAutofit/>
          </a:bodyPr>
          <a:lstStyle/>
          <a:p>
            <a:pPr algn="just">
              <a:lnSpc>
                <a:spcPct val="150000"/>
              </a:lnSpc>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线性量化：</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5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浮点化定点</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二值</a:t>
            </a:r>
            <a:r>
              <a:rPr lang="en-US" altLang="zh-CN" sz="2000" b="1" kern="0" dirty="0">
                <a:solidFill>
                  <a:srgbClr val="002060"/>
                </a:solidFill>
                <a:latin typeface="微软雅黑" panose="020B0503020204020204" pitchFamily="34" charset="-122"/>
                <a:ea typeface="微软雅黑" panose="020B0503020204020204" pitchFamily="34" charset="-122"/>
              </a:rPr>
              <a:t>/</a:t>
            </a:r>
            <a:r>
              <a:rPr lang="zh-CN" altLang="en-US" sz="2000" b="1" kern="0" dirty="0">
                <a:solidFill>
                  <a:srgbClr val="002060"/>
                </a:solidFill>
                <a:latin typeface="微软雅黑" panose="020B0503020204020204" pitchFamily="34" charset="-122"/>
                <a:ea typeface="微软雅黑" panose="020B0503020204020204" pitchFamily="34" charset="-122"/>
              </a:rPr>
              <a:t>三值网络</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非线性量化</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5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对数量化</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学习量化</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16" name="矩形: 圆角 13"/>
          <p:cNvSpPr/>
          <p:nvPr/>
        </p:nvSpPr>
        <p:spPr bwMode="auto">
          <a:xfrm>
            <a:off x="4223670"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圆角 13"/>
          <p:cNvSpPr/>
          <p:nvPr/>
        </p:nvSpPr>
        <p:spPr bwMode="auto">
          <a:xfrm>
            <a:off x="8112163" y="2742782"/>
            <a:ext cx="3744477" cy="3782562"/>
          </a:xfrm>
          <a:prstGeom prst="roundRect">
            <a:avLst>
              <a:gd name="adj" fmla="val 5196"/>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内容占位符 2"/>
          <p:cNvSpPr txBox="1"/>
          <p:nvPr/>
        </p:nvSpPr>
        <p:spPr bwMode="auto">
          <a:xfrm>
            <a:off x="7968147" y="2349125"/>
            <a:ext cx="3888432" cy="111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模型</a:t>
            </a:r>
            <a:r>
              <a:rPr lang="zh-CN" altLang="en-US"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轻量化</a:t>
            </a:r>
            <a:r>
              <a:rPr lang="zh-CN" altLang="en-US"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设计轻量化、操作数数量小的模型</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r>
              <a:rPr kumimoji="1" lang="en-US" altLang="zh-CN" sz="1050" dirty="0">
                <a:solidFill>
                  <a:srgbClr val="002060"/>
                </a:solidFill>
                <a:latin typeface="微软雅黑" panose="020B0503020204020204" pitchFamily="34" charset="-122"/>
                <a:ea typeface="微软雅黑" panose="020B0503020204020204" pitchFamily="34" charset="-122"/>
              </a:rPr>
              <a:t> </a:t>
            </a:r>
            <a:endParaRPr kumimoji="1" lang="en-US" altLang="zh-CN" sz="1050" dirty="0">
              <a:solidFill>
                <a:srgbClr val="002060"/>
              </a:solidFill>
              <a:latin typeface="微软雅黑" panose="020B0503020204020204" pitchFamily="34" charset="-122"/>
              <a:ea typeface="微软雅黑" panose="020B0503020204020204" pitchFamily="34" charset="-122"/>
            </a:endParaRPr>
          </a:p>
          <a:p>
            <a:pPr marL="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a:lnSpc>
                <a:spcPct val="130000"/>
              </a:lnSpc>
              <a:buClr>
                <a:srgbClr val="002060"/>
              </a:buClr>
              <a:buFont typeface="Wingdings" panose="05000000000000000000" pitchFamily="2" charset="2"/>
              <a:buChar char="p"/>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p:sp>
        <p:nvSpPr>
          <p:cNvPr id="20" name="矩形 14"/>
          <p:cNvSpPr/>
          <p:nvPr/>
        </p:nvSpPr>
        <p:spPr>
          <a:xfrm>
            <a:off x="8491106" y="2740747"/>
            <a:ext cx="3365473" cy="3782563"/>
          </a:xfrm>
          <a:prstGeom prst="rect">
            <a:avLst/>
          </a:prstGeom>
          <a:ln w="19050">
            <a:noFill/>
          </a:ln>
        </p:spPr>
        <p:txBody>
          <a:bodyPr wrap="square" anchor="t" anchorCtr="0">
            <a:noAutofit/>
          </a:bodyPr>
          <a:lstStyle/>
          <a:p>
            <a:pPr algn="just">
              <a:lnSpc>
                <a:spcPct val="150000"/>
              </a:lnSpc>
            </a:pPr>
            <a:r>
              <a:rPr lang="en-US"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pP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不同卷积类型</a:t>
            </a:r>
            <a:endParaRPr lang="en-US" altLang="zh-CN" sz="2000" b="1" kern="0" dirty="0">
              <a:solidFill>
                <a:srgbClr val="002060"/>
              </a:solidFill>
              <a:latin typeface="微软雅黑" panose="020B0503020204020204" pitchFamily="34" charset="-122"/>
              <a:ea typeface="微软雅黑" panose="020B0503020204020204" pitchFamily="34" charset="-122"/>
              <a:cs typeface="宋体" panose="02010600030101010101" pitchFamily="2" charset="-122"/>
            </a:endParaRPr>
          </a:p>
          <a:p>
            <a:pPr marL="800100" lvl="1" indent="-342900" algn="just">
              <a:lnSpc>
                <a:spcPct val="150000"/>
              </a:lnSpc>
              <a:buFont typeface="Wingdings" panose="05000000000000000000" pitchFamily="2" charset="2"/>
              <a:buChar char="§"/>
            </a:pPr>
            <a:r>
              <a:rPr lang="zh-CN" altLang="en-US" sz="2000" b="1" kern="0" dirty="0">
                <a:solidFill>
                  <a:srgbClr val="002060"/>
                </a:solidFill>
                <a:latin typeface="微软雅黑" panose="020B0503020204020204" pitchFamily="34" charset="-122"/>
                <a:ea typeface="微软雅黑" panose="020B0503020204020204" pitchFamily="34" charset="-122"/>
              </a:rPr>
              <a:t>组卷积，深度卷积，深度可分离卷积</a:t>
            </a:r>
            <a:r>
              <a:rPr lang="en-US" altLang="zh-CN" sz="2000" b="1" kern="0" dirty="0">
                <a:solidFill>
                  <a:srgbClr val="002060"/>
                </a:solidFill>
                <a:latin typeface="微软雅黑" panose="020B0503020204020204" pitchFamily="34" charset="-122"/>
                <a:ea typeface="微软雅黑" panose="020B0503020204020204" pitchFamily="34" charset="-122"/>
              </a:rPr>
              <a:t>…</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en-US" altLang="zh-CN" sz="2000" b="1" kern="0" dirty="0">
                <a:solidFill>
                  <a:srgbClr val="002060"/>
                </a:solidFill>
                <a:latin typeface="微软雅黑" panose="020B0503020204020204" pitchFamily="34" charset="-122"/>
                <a:ea typeface="微软雅黑" panose="020B0503020204020204" pitchFamily="34" charset="-122"/>
              </a:rPr>
              <a:t>Ghost </a:t>
            </a:r>
            <a:r>
              <a:rPr lang="zh-CN" altLang="en-US" sz="2000" b="1" kern="0" dirty="0">
                <a:solidFill>
                  <a:srgbClr val="002060"/>
                </a:solidFill>
                <a:latin typeface="微软雅黑" panose="020B0503020204020204" pitchFamily="34" charset="-122"/>
                <a:ea typeface="微软雅黑" panose="020B0503020204020204" pitchFamily="34" charset="-122"/>
              </a:rPr>
              <a:t>特征</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知识蒸馏</a:t>
            </a:r>
            <a:endParaRPr lang="en-US" altLang="zh-CN" sz="2000" b="1" kern="0" dirty="0">
              <a:solidFill>
                <a:srgbClr val="00206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000" b="1" kern="0" dirty="0">
                <a:solidFill>
                  <a:srgbClr val="002060"/>
                </a:solidFill>
                <a:latin typeface="微软雅黑" panose="020B0503020204020204" pitchFamily="34" charset="-122"/>
                <a:ea typeface="微软雅黑" panose="020B0503020204020204" pitchFamily="34" charset="-122"/>
              </a:rPr>
              <a:t>神经网络结构搜索</a:t>
            </a:r>
            <a:endParaRPr lang="en-US" altLang="zh-CN" sz="2000" b="1" kern="0" dirty="0">
              <a:solidFill>
                <a:srgbClr val="002060"/>
              </a:solidFill>
              <a:latin typeface="微软雅黑" panose="020B0503020204020204" pitchFamily="34" charset="-122"/>
              <a:ea typeface="微软雅黑" panose="020B0503020204020204" pitchFamily="34" charset="-122"/>
            </a:endParaRPr>
          </a:p>
        </p:txBody>
      </p:sp>
      <p:sp>
        <p:nvSpPr>
          <p:cNvPr id="5" name="矩形 12"/>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本章小结</a:t>
            </a:r>
            <a:endParaRPr lang="zh-CN" altLang="en-US" sz="3600" b="1"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1164"/>
          <a:stretch>
            <a:fillRect/>
          </a:stretch>
        </p:blipFill>
        <p:spPr>
          <a:xfrm>
            <a:off x="3054456" y="1556792"/>
            <a:ext cx="6083086" cy="4049901"/>
          </a:xfrm>
          <a:prstGeom prst="rect">
            <a:avLst/>
          </a:prstGeom>
        </p:spPr>
      </p:pic>
    </p:spTree>
  </p:cSld>
  <p:clrMapOvr>
    <a:masterClrMapping/>
  </p:clrMapOvr>
  <p:transition advClick="0" advTm="18369"/>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内容占位符 2"/>
              <p:cNvSpPr txBox="1"/>
              <p:nvPr/>
            </p:nvSpPr>
            <p:spPr bwMode="auto">
              <a:xfrm>
                <a:off x="407368" y="980727"/>
                <a:ext cx="8208912"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a:solidFill>
                      <a:srgbClr val="002060"/>
                    </a:solidFill>
                    <a:latin typeface="微软雅黑" panose="020B0503020204020204" pitchFamily="34" charset="-122"/>
                    <a:ea typeface="微软雅黑" panose="020B0503020204020204" pitchFamily="34" charset="-122"/>
                  </a:rPr>
                  <a:t>32b </a:t>
                </a:r>
                <a:r>
                  <a:rPr kumimoji="1" lang="zh-CN" altLang="en-US" sz="2300" dirty="0">
                    <a:solidFill>
                      <a:srgbClr val="002060"/>
                    </a:solidFill>
                    <a:latin typeface="微软雅黑" panose="020B0503020204020204" pitchFamily="34" charset="-122"/>
                    <a:ea typeface="微软雅黑" panose="020B0503020204020204" pitchFamily="34" charset="-122"/>
                  </a:rPr>
                  <a:t>浮点数 </a:t>
                </a:r>
                <a14:m>
                  <m:oMath xmlns:m="http://schemas.openxmlformats.org/officeDocument/2006/math">
                    <m:r>
                      <a:rPr kumimoji="1" lang="zh-CN" altLang="en-US" sz="2300" i="1" smtClean="0">
                        <a:solidFill>
                          <a:srgbClr val="002060"/>
                        </a:solidFill>
                        <a:latin typeface="Cambria Math" panose="02040503050406030204" pitchFamily="18" charset="0"/>
                        <a:ea typeface="微软雅黑" panose="020B0503020204020204" pitchFamily="34" charset="-122"/>
                      </a:rPr>
                      <m:t>→ </m:t>
                    </m:r>
                  </m:oMath>
                </a14:m>
                <a:r>
                  <a:rPr kumimoji="1" lang="en-US" altLang="zh-CN" sz="2300" dirty="0">
                    <a:solidFill>
                      <a:srgbClr val="002060"/>
                    </a:solidFill>
                    <a:latin typeface="微软雅黑" panose="020B0503020204020204" pitchFamily="34" charset="-122"/>
                    <a:ea typeface="微软雅黑" panose="020B0503020204020204" pitchFamily="34" charset="-122"/>
                  </a:rPr>
                  <a:t>8b </a:t>
                </a:r>
                <a:r>
                  <a:rPr kumimoji="1" lang="zh-CN" altLang="en-US" sz="2300" dirty="0">
                    <a:solidFill>
                      <a:srgbClr val="002060"/>
                    </a:solidFill>
                    <a:latin typeface="微软雅黑" panose="020B0503020204020204" pitchFamily="34" charset="-122"/>
                    <a:ea typeface="微软雅黑" panose="020B0503020204020204" pitchFamily="34" charset="-122"/>
                  </a:rPr>
                  <a:t>动态定点数</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FF0000"/>
                    </a:solidFill>
                    <a:latin typeface="微软雅黑" panose="020B0503020204020204" pitchFamily="34" charset="-122"/>
                    <a:ea typeface="微软雅黑" panose="020B0503020204020204" pitchFamily="34" charset="-122"/>
                  </a:rPr>
                  <a:t>能耗、面积降低</a:t>
                </a:r>
                <a:endParaRPr kumimoji="1" lang="en-US" altLang="zh-CN" sz="23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7"/>
                <a:ext cx="8208912" cy="614456"/>
              </a:xfrm>
              <a:prstGeom prst="rect">
                <a:avLst/>
              </a:prstGeom>
              <a:blipFill rotWithShape="1">
                <a:blip r:embed="rId1"/>
                <a:stretch>
                  <a:fillRect l="-4" t="-47" r="7" b="-605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grpSp>
        <p:nvGrpSpPr>
          <p:cNvPr id="29" name="Group 28"/>
          <p:cNvGrpSpPr/>
          <p:nvPr/>
        </p:nvGrpSpPr>
        <p:grpSpPr>
          <a:xfrm>
            <a:off x="1559496" y="2538614"/>
            <a:ext cx="8208912" cy="3410666"/>
            <a:chOff x="490828" y="1702213"/>
            <a:chExt cx="11365812" cy="4607107"/>
          </a:xfrm>
        </p:grpSpPr>
        <p:sp>
          <p:nvSpPr>
            <p:cNvPr id="13" name="Rectangle 12"/>
            <p:cNvSpPr/>
            <p:nvPr/>
          </p:nvSpPr>
          <p:spPr bwMode="auto">
            <a:xfrm>
              <a:off x="490828" y="2564904"/>
              <a:ext cx="996660" cy="1296144"/>
            </a:xfrm>
            <a:prstGeom prst="rect">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Rectangle 13"/>
            <p:cNvSpPr/>
            <p:nvPr/>
          </p:nvSpPr>
          <p:spPr bwMode="auto">
            <a:xfrm>
              <a:off x="490828" y="4190410"/>
              <a:ext cx="996660" cy="965377"/>
            </a:xfrm>
            <a:prstGeom prst="rect">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0" name="Picture 9"/>
            <p:cNvPicPr>
              <a:picLocks noChangeAspect="1"/>
            </p:cNvPicPr>
            <p:nvPr/>
          </p:nvPicPr>
          <p:blipFill>
            <a:blip r:embed="rId2"/>
            <a:stretch>
              <a:fillRect/>
            </a:stretch>
          </p:blipFill>
          <p:spPr>
            <a:xfrm>
              <a:off x="706852" y="1702213"/>
              <a:ext cx="11149788" cy="4607107"/>
            </a:xfrm>
            <a:prstGeom prst="rect">
              <a:avLst/>
            </a:prstGeom>
          </p:spPr>
        </p:pic>
        <p:sp>
          <p:nvSpPr>
            <p:cNvPr id="18" name="Oval 17"/>
            <p:cNvSpPr/>
            <p:nvPr/>
          </p:nvSpPr>
          <p:spPr bwMode="auto">
            <a:xfrm>
              <a:off x="706852" y="2457874"/>
              <a:ext cx="1284692"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Oval 21"/>
            <p:cNvSpPr/>
            <p:nvPr/>
          </p:nvSpPr>
          <p:spPr bwMode="auto">
            <a:xfrm>
              <a:off x="706852" y="5023681"/>
              <a:ext cx="1932764"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Oval 26"/>
            <p:cNvSpPr/>
            <p:nvPr/>
          </p:nvSpPr>
          <p:spPr bwMode="auto">
            <a:xfrm>
              <a:off x="706852" y="3719635"/>
              <a:ext cx="1860756"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Oval 27"/>
            <p:cNvSpPr/>
            <p:nvPr/>
          </p:nvSpPr>
          <p:spPr bwMode="auto">
            <a:xfrm>
              <a:off x="706852" y="4052666"/>
              <a:ext cx="1428708" cy="264212"/>
            </a:xfrm>
            <a:prstGeom prst="ellipse">
              <a:avLst/>
            </a:prstGeom>
            <a:noFill/>
            <a:ln w="28575"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31" name="Straight Connector 30"/>
          <p:cNvCxnSpPr/>
          <p:nvPr/>
        </p:nvCxnSpPr>
        <p:spPr bwMode="auto">
          <a:xfrm>
            <a:off x="119336" y="6597352"/>
            <a:ext cx="65527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bwMode="auto">
          <a:xfrm>
            <a:off x="119460" y="6597352"/>
            <a:ext cx="7462543" cy="261610"/>
          </a:xfrm>
          <a:prstGeom prst="rect">
            <a:avLst/>
          </a:prstGeom>
          <a:noFill/>
          <a:ln w="38100" cmpd="dbl" algn="ctr">
            <a:noFill/>
            <a:miter lim="800000"/>
          </a:ln>
          <a:effectLst/>
        </p:spPr>
        <p:txBody>
          <a:bodyPr wrap="square" rtlCol="0" anchor="ctr">
            <a:spAutoFit/>
          </a:bodyPr>
          <a:lstStyle/>
          <a:p>
            <a:pPr defTabSz="609600"/>
            <a:r>
              <a:rPr lang="en-US" sz="1100" b="0" i="0" dirty="0">
                <a:solidFill>
                  <a:srgbClr val="5F6368"/>
                </a:solidFill>
                <a:effectLst/>
                <a:latin typeface="Arial" panose="020B0604020202020204" pitchFamily="34" charset="0"/>
              </a:rPr>
              <a:t>M.</a:t>
            </a:r>
            <a:r>
              <a:rPr lang="en-US" sz="1100" b="0" i="0" dirty="0">
                <a:solidFill>
                  <a:srgbClr val="4D5156"/>
                </a:solidFill>
                <a:effectLst/>
                <a:latin typeface="Arial" panose="020B0604020202020204" pitchFamily="34" charset="0"/>
              </a:rPr>
              <a:t> Horowitz, “Computing’s </a:t>
            </a:r>
            <a:r>
              <a:rPr lang="en-US" altLang="zh-CN" sz="1100" b="0" i="0" dirty="0">
                <a:solidFill>
                  <a:srgbClr val="4D5156"/>
                </a:solidFill>
                <a:effectLst/>
                <a:latin typeface="Arial" panose="020B0604020202020204" pitchFamily="34" charset="0"/>
              </a:rPr>
              <a:t>e</a:t>
            </a:r>
            <a:r>
              <a:rPr lang="en-US" sz="1100" b="0" i="0" dirty="0">
                <a:solidFill>
                  <a:srgbClr val="4D5156"/>
                </a:solidFill>
                <a:effectLst/>
                <a:latin typeface="Arial" panose="020B0604020202020204" pitchFamily="34" charset="0"/>
              </a:rPr>
              <a:t>nergy </a:t>
            </a:r>
            <a:r>
              <a:rPr lang="en-US" altLang="zh-CN" sz="1100" b="0" i="0" dirty="0">
                <a:solidFill>
                  <a:srgbClr val="4D5156"/>
                </a:solidFill>
                <a:effectLst/>
                <a:latin typeface="Arial" panose="020B0604020202020204" pitchFamily="34" charset="0"/>
              </a:rPr>
              <a:t>p</a:t>
            </a:r>
            <a:r>
              <a:rPr lang="en-US" sz="1100" b="0" i="0" dirty="0">
                <a:solidFill>
                  <a:srgbClr val="4D5156"/>
                </a:solidFill>
                <a:effectLst/>
                <a:latin typeface="Arial" panose="020B0604020202020204" pitchFamily="34" charset="0"/>
              </a:rPr>
              <a:t>roblem (and what we can do about it)”, IEEE ISSCC Dig. Tech. Papers, 2014 </a:t>
            </a:r>
            <a:endParaRPr lang="zh-CN" altLang="zh-CN" sz="1100" dirty="0">
              <a:latin typeface="Arial" panose="020B0604020202020204" pitchFamily="34" charset="0"/>
            </a:endParaRPr>
          </a:p>
        </p:txBody>
      </p:sp>
      <p:sp>
        <p:nvSpPr>
          <p:cNvPr id="38" name="内容占位符 2"/>
          <p:cNvSpPr>
            <a:spLocks noGrp="1"/>
          </p:cNvSpPr>
          <p:nvPr>
            <p:ph sz="quarter" idx="1"/>
          </p:nvPr>
        </p:nvSpPr>
        <p:spPr>
          <a:xfrm>
            <a:off x="304027" y="2132861"/>
            <a:ext cx="6007997" cy="4824531"/>
          </a:xfrm>
        </p:spPr>
        <p:txBody>
          <a:bodyPr>
            <a:noAutofit/>
          </a:bodyPr>
          <a:lstStyle/>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计算（乘累加）：</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r>
              <a:rPr kumimoji="1" lang="en-US" altLang="zh-CN" sz="500" dirty="0">
                <a:solidFill>
                  <a:srgbClr val="002060"/>
                </a:solidFill>
                <a:latin typeface="微软雅黑" panose="020B0503020204020204" pitchFamily="34" charset="-122"/>
                <a:ea typeface="微软雅黑" panose="020B0503020204020204" pitchFamily="34" charset="-122"/>
              </a:rPr>
              <a:t>  </a:t>
            </a:r>
            <a:endParaRPr kumimoji="1" lang="en-US" altLang="zh-CN" sz="50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None/>
            </a:pPr>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zh-CN" altLang="en-US" sz="2000" dirty="0">
                <a:solidFill>
                  <a:srgbClr val="002060"/>
                </a:solidFill>
                <a:latin typeface="微软雅黑" panose="020B0503020204020204" pitchFamily="34" charset="-122"/>
                <a:ea typeface="微软雅黑" panose="020B0503020204020204" pitchFamily="34" charset="-122"/>
              </a:rPr>
              <a:t>存储：访存能耗，存储面积随位宽线性下降</a:t>
            </a:r>
            <a:endParaRPr kumimoji="1" lang="en-US" altLang="zh-CN" sz="2400" dirty="0">
              <a:solidFill>
                <a:srgbClr val="002060"/>
              </a:solidFill>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3"/>
          <a:stretch>
            <a:fillRect/>
          </a:stretch>
        </p:blipFill>
        <p:spPr>
          <a:xfrm>
            <a:off x="728463" y="1626708"/>
            <a:ext cx="5951469" cy="391042"/>
          </a:xfrm>
          <a:prstGeom prst="rect">
            <a:avLst/>
          </a:prstGeom>
        </p:spPr>
      </p:pic>
      <p:pic>
        <p:nvPicPr>
          <p:cNvPr id="9" name="Picture 8"/>
          <p:cNvPicPr>
            <a:picLocks noChangeAspect="1"/>
          </p:cNvPicPr>
          <p:nvPr/>
        </p:nvPicPr>
        <p:blipFill>
          <a:blip r:embed="rId4"/>
          <a:stretch>
            <a:fillRect/>
          </a:stretch>
        </p:blipFill>
        <p:spPr>
          <a:xfrm>
            <a:off x="8419281" y="1678284"/>
            <a:ext cx="1781175" cy="371475"/>
          </a:xfrm>
          <a:prstGeom prst="rect">
            <a:avLst/>
          </a:prstGeom>
        </p:spPr>
      </p:pic>
      <p:sp>
        <p:nvSpPr>
          <p:cNvPr id="12" name="Arrow: Right 11"/>
          <p:cNvSpPr/>
          <p:nvPr/>
        </p:nvSpPr>
        <p:spPr bwMode="auto">
          <a:xfrm>
            <a:off x="7176120" y="1693490"/>
            <a:ext cx="864096" cy="249632"/>
          </a:xfrm>
          <a:prstGeom prst="rightArrow">
            <a:avLst>
              <a:gd name="adj1" fmla="val 50000"/>
              <a:gd name="adj2" fmla="val 13631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矩形 17"/>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4.1.2</a:t>
            </a:r>
            <a:r>
              <a:rPr kumimoji="1" lang="zh-CN" altLang="en-US" sz="3600" b="1" dirty="0">
                <a:solidFill>
                  <a:srgbClr val="002060"/>
                </a:solidFill>
                <a:latin typeface="微软雅黑" panose="020B0503020204020204" pitchFamily="34" charset="-122"/>
                <a:ea typeface="微软雅黑" panose="020B0503020204020204" pitchFamily="34" charset="-122"/>
              </a:rPr>
              <a:t> 浮点化定点</a:t>
            </a:r>
            <a:endParaRPr lang="zh-CN" altLang="en-US" sz="3600" b="1" dirty="0"/>
          </a:p>
        </p:txBody>
      </p:sp>
      <p:graphicFrame>
        <p:nvGraphicFramePr>
          <p:cNvPr id="3" name="表格 3"/>
          <p:cNvGraphicFramePr>
            <a:graphicFrameLocks noGrp="1"/>
          </p:cNvGraphicFramePr>
          <p:nvPr/>
        </p:nvGraphicFramePr>
        <p:xfrm>
          <a:off x="1343472" y="3136557"/>
          <a:ext cx="8416211" cy="2092643"/>
        </p:xfrm>
        <a:graphic>
          <a:graphicData uri="http://schemas.openxmlformats.org/drawingml/2006/table">
            <a:tbl>
              <a:tblPr firstRow="1" bandRow="1">
                <a:tableStyleId>{5C22544A-7EE6-4342-B048-85BDC9FD1C3A}</a:tableStyleId>
              </a:tblPr>
              <a:tblGrid>
                <a:gridCol w="1960374"/>
                <a:gridCol w="1462638"/>
                <a:gridCol w="2448272"/>
                <a:gridCol w="2544927"/>
              </a:tblGrid>
              <a:tr h="748493">
                <a:tc>
                  <a:txBody>
                    <a:bodyPr/>
                    <a:lstStyle/>
                    <a:p>
                      <a:pPr algn="ctr">
                        <a:lnSpc>
                          <a:spcPct val="150000"/>
                        </a:lnSpc>
                      </a:pPr>
                      <a:r>
                        <a:rPr lang="zh-CN" altLang="en-US" sz="2400" dirty="0">
                          <a:solidFill>
                            <a:srgbClr val="002060"/>
                          </a:solidFill>
                          <a:latin typeface="微软雅黑" panose="020B0503020204020204" pitchFamily="34" charset="-122"/>
                          <a:ea typeface="微软雅黑" panose="020B0503020204020204" pitchFamily="34" charset="-122"/>
                        </a:rPr>
                        <a:t>数据类型</a:t>
                      </a:r>
                      <a:endParaRPr lang="zh-CN" altLang="en-US" sz="240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lnSpc>
                          <a:spcPct val="150000"/>
                        </a:lnSpc>
                      </a:pPr>
                      <a:r>
                        <a:rPr lang="en-US" altLang="zh-CN" sz="2400" dirty="0">
                          <a:solidFill>
                            <a:srgbClr val="002060"/>
                          </a:solidFill>
                        </a:rPr>
                        <a:t>8bit</a:t>
                      </a:r>
                      <a:r>
                        <a:rPr lang="zh-CN" altLang="en-US" sz="2400" b="1" dirty="0">
                          <a:solidFill>
                            <a:srgbClr val="002060"/>
                          </a:solidFill>
                          <a:latin typeface="微软雅黑" panose="020B0503020204020204" pitchFamily="34" charset="-122"/>
                          <a:ea typeface="微软雅黑" panose="020B0503020204020204" pitchFamily="34" charset="-122"/>
                        </a:rPr>
                        <a:t>定点</a:t>
                      </a:r>
                      <a:endParaRPr lang="zh-CN" altLang="en-US" sz="24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altLang="zh-CN" sz="2400" dirty="0">
                          <a:solidFill>
                            <a:srgbClr val="002060"/>
                          </a:solidFill>
                        </a:rPr>
                        <a:t>32bit</a:t>
                      </a:r>
                      <a:r>
                        <a:rPr lang="zh-CN" altLang="en-US" sz="2400" dirty="0">
                          <a:solidFill>
                            <a:srgbClr val="002060"/>
                          </a:solidFill>
                          <a:latin typeface="微软雅黑" panose="020B0503020204020204" pitchFamily="34" charset="-122"/>
                          <a:ea typeface="微软雅黑" panose="020B0503020204020204" pitchFamily="34" charset="-122"/>
                        </a:rPr>
                        <a:t>定点加</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乘</a:t>
                      </a:r>
                      <a:endParaRPr lang="zh-CN" altLang="en-US" sz="2400"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altLang="zh-CN" sz="2400" dirty="0">
                          <a:solidFill>
                            <a:srgbClr val="002060"/>
                          </a:solidFill>
                        </a:rPr>
                        <a:t>32bit</a:t>
                      </a:r>
                      <a:r>
                        <a:rPr lang="zh-CN" altLang="en-US" sz="2400" dirty="0">
                          <a:solidFill>
                            <a:srgbClr val="002060"/>
                          </a:solidFill>
                          <a:latin typeface="微软雅黑" panose="020B0503020204020204" pitchFamily="34" charset="-122"/>
                          <a:ea typeface="微软雅黑" panose="020B0503020204020204" pitchFamily="34" charset="-122"/>
                        </a:rPr>
                        <a:t>浮点加</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乘</a:t>
                      </a:r>
                      <a:endParaRPr lang="zh-CN" altLang="en-US" sz="2400"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72075">
                <a:tc>
                  <a:txBody>
                    <a:bodyPr/>
                    <a:lstStyle/>
                    <a:p>
                      <a:pPr algn="ctr">
                        <a:lnSpc>
                          <a:spcPct val="150000"/>
                        </a:lnSpc>
                      </a:pPr>
                      <a:r>
                        <a:rPr lang="zh-CN" altLang="en-US" sz="2400" b="1">
                          <a:solidFill>
                            <a:srgbClr val="002060"/>
                          </a:solidFill>
                          <a:latin typeface="微软雅黑" panose="020B0503020204020204" pitchFamily="34" charset="-122"/>
                          <a:ea typeface="微软雅黑" panose="020B0503020204020204" pitchFamily="34" charset="-122"/>
                        </a:rPr>
                        <a:t>面积</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en-US" altLang="zh-CN" sz="2400" b="1" dirty="0">
                          <a:solidFill>
                            <a:srgbClr val="002060"/>
                          </a:solidFill>
                          <a:latin typeface="微软雅黑" panose="020B0503020204020204" pitchFamily="34" charset="-122"/>
                          <a:ea typeface="微软雅黑" panose="020B0503020204020204" pitchFamily="34" charset="-122"/>
                        </a:rPr>
                        <a:t>A</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a:lnSpc>
                          <a:spcPct val="150000"/>
                        </a:lnSpc>
                        <a:buFont typeface="Arial" panose="020B0604020202020204" pitchFamily="34" charset="0"/>
                        <a:buNone/>
                      </a:pPr>
                      <a:r>
                        <a:rPr lang="en-US" altLang="zh-CN" sz="2400" b="1" dirty="0">
                          <a:solidFill>
                            <a:srgbClr val="002060"/>
                          </a:solidFill>
                          <a:latin typeface="微软雅黑" panose="020B0503020204020204" pitchFamily="34" charset="-122"/>
                          <a:ea typeface="微软雅黑" panose="020B0503020204020204" pitchFamily="34" charset="-122"/>
                        </a:rPr>
                        <a:t>3.8A/12.4A</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400" b="1" dirty="0">
                          <a:solidFill>
                            <a:srgbClr val="002060"/>
                          </a:solidFill>
                          <a:latin typeface="微软雅黑" panose="020B0503020204020204" pitchFamily="34" charset="-122"/>
                          <a:ea typeface="微软雅黑" panose="020B0503020204020204" pitchFamily="34" charset="-122"/>
                        </a:rPr>
                        <a:t>116A/27.5A</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72075">
                <a:tc>
                  <a:txBody>
                    <a:bodyPr/>
                    <a:lstStyle/>
                    <a:p>
                      <a:pPr algn="ctr">
                        <a:lnSpc>
                          <a:spcPct val="150000"/>
                        </a:lnSpc>
                      </a:pPr>
                      <a:r>
                        <a:rPr lang="zh-CN" altLang="en-US" sz="2400" b="1" dirty="0">
                          <a:solidFill>
                            <a:srgbClr val="002060"/>
                          </a:solidFill>
                          <a:latin typeface="微软雅黑" panose="020B0503020204020204" pitchFamily="34" charset="-122"/>
                          <a:ea typeface="微软雅黑" panose="020B0503020204020204" pitchFamily="34" charset="-122"/>
                        </a:rPr>
                        <a:t>能耗</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400" b="1" dirty="0">
                          <a:solidFill>
                            <a:srgbClr val="002060"/>
                          </a:solidFill>
                          <a:latin typeface="微软雅黑" panose="020B0503020204020204" pitchFamily="34" charset="-122"/>
                          <a:ea typeface="微软雅黑" panose="020B0503020204020204" pitchFamily="34" charset="-122"/>
                        </a:rPr>
                        <a:t>B</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400" b="1" dirty="0">
                          <a:solidFill>
                            <a:srgbClr val="002060"/>
                          </a:solidFill>
                          <a:latin typeface="微软雅黑" panose="020B0503020204020204" pitchFamily="34" charset="-122"/>
                          <a:ea typeface="微软雅黑" panose="020B0503020204020204" pitchFamily="34" charset="-122"/>
                        </a:rPr>
                        <a:t>3.3B/15.5B</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altLang="zh-CN" sz="2400" b="1" dirty="0">
                          <a:solidFill>
                            <a:srgbClr val="002060"/>
                          </a:solidFill>
                          <a:latin typeface="微软雅黑" panose="020B0503020204020204" pitchFamily="34" charset="-122"/>
                          <a:ea typeface="微软雅黑" panose="020B0503020204020204" pitchFamily="34" charset="-122"/>
                        </a:rPr>
                        <a:t>30B/18.5B</a:t>
                      </a:r>
                      <a:endParaRPr lang="zh-CN" altLang="en-US" sz="2400" b="1" dirty="0">
                        <a:solidFill>
                          <a:srgbClr val="00206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spd="slow" advTm="6023"/>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7" name="内容占位符 2"/>
              <p:cNvSpPr txBox="1"/>
              <p:nvPr/>
            </p:nvSpPr>
            <p:spPr bwMode="auto">
              <a:xfrm>
                <a:off x="304027" y="1550804"/>
                <a:ext cx="655272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marL="539750">
                  <a:lnSpc>
                    <a:spcPct val="130000"/>
                  </a:lnSpc>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32b </a:t>
                </a:r>
                <a:r>
                  <a:rPr kumimoji="1" lang="zh-CN" altLang="en-US" sz="2000" kern="0" dirty="0">
                    <a:solidFill>
                      <a:srgbClr val="002060"/>
                    </a:solidFill>
                    <a:latin typeface="微软雅黑" panose="020B0503020204020204" pitchFamily="34" charset="-122"/>
                    <a:ea typeface="微软雅黑" panose="020B0503020204020204" pitchFamily="34" charset="-122"/>
                  </a:rPr>
                  <a:t>浮点数</a:t>
                </a:r>
                <a:r>
                  <a:rPr kumimoji="1" lang="en-US" altLang="zh-CN" sz="20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d>
                          <m:d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dPr>
                          <m:e>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m:t>
                            </m:r>
                          </m:e>
                        </m:d>
                      </m:e>
                      <m:sup>
                        <m:r>
                          <a:rPr kumimoji="1" lang="en-US" altLang="zh-CN" sz="2000" i="1" kern="0" smtClean="0">
                            <a:solidFill>
                              <a:srgbClr val="002060"/>
                            </a:solidFill>
                            <a:latin typeface="Cambria Math" panose="02040503050406030204" pitchFamily="18" charset="0"/>
                            <a:ea typeface="微软雅黑" panose="020B0503020204020204" pitchFamily="34" charset="-122"/>
                          </a:rPr>
                          <m:t>𝒔</m:t>
                        </m:r>
                      </m:sup>
                    </m:sSup>
                    <m:r>
                      <a:rPr kumimoji="1" lang="en-US" altLang="zh-CN" sz="2000" i="1" kern="0" smtClean="0">
                        <a:solidFill>
                          <a:srgbClr val="002060"/>
                        </a:solidFill>
                        <a:latin typeface="Cambria Math" panose="02040503050406030204" pitchFamily="18" charset="0"/>
                        <a:ea typeface="微软雅黑" panose="020B0503020204020204" pitchFamily="34" charset="-122"/>
                      </a:rPr>
                      <m:t>×</m:t>
                    </m:r>
                    <m:sSub>
                      <m:sSubPr>
                        <m:ctrlPr>
                          <a:rPr kumimoji="1" lang="en-US" altLang="zh-CN" sz="2000" i="1" kern="0"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𝒎</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e>
                      <m:sub>
                        <m:r>
                          <a:rPr kumimoji="1" lang="en-US" altLang="zh-CN" sz="2000" i="1" kern="0"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r>
                      <a:rPr kumimoji="1" lang="en-US" altLang="zh-CN" sz="2000" i="1" kern="0" smtClean="0">
                        <a:solidFill>
                          <a:srgbClr val="002060"/>
                        </a:solidFill>
                        <a:latin typeface="Cambria Math" panose="02040503050406030204" pitchFamily="18" charset="0"/>
                        <a:ea typeface="微软雅黑" panose="020B0503020204020204" pitchFamily="34" charset="-122"/>
                      </a:rPr>
                      <m:t>×</m:t>
                    </m:r>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r>
                          <a:rPr kumimoji="1" lang="en-US" altLang="zh-CN" sz="2000" i="1" kern="0" smtClean="0">
                            <a:solidFill>
                              <a:srgbClr val="002060"/>
                            </a:solidFill>
                            <a:latin typeface="Cambria Math" panose="02040503050406030204" pitchFamily="18" charset="0"/>
                            <a:ea typeface="微软雅黑" panose="020B0503020204020204" pitchFamily="34" charset="-122"/>
                          </a:rPr>
                          <m:t>𝟐</m:t>
                        </m:r>
                      </m:e>
                      <m:sup>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𝒆</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𝟏𝟐𝟕</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sup>
                    </m:sSup>
                  </m:oMath>
                </a14:m>
                <a:r>
                  <a:rPr kumimoji="1" lang="zh-CN" altLang="en-US" sz="2000" kern="0" dirty="0">
                    <a:solidFill>
                      <a:srgbClr val="002060"/>
                    </a:solidFill>
                    <a:latin typeface="微软雅黑" panose="020B0503020204020204" pitchFamily="34" charset="-122"/>
                    <a:ea typeface="微软雅黑" panose="020B0503020204020204" pitchFamily="34" charset="-122"/>
                  </a:rPr>
                  <a:t> </a:t>
                </a: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endParaRPr kumimoji="1" lang="en-US" altLang="zh-CN" sz="2000" kern="0" dirty="0">
                  <a:solidFill>
                    <a:srgbClr val="002060"/>
                  </a:solidFill>
                  <a:latin typeface="微软雅黑" panose="020B0503020204020204" pitchFamily="34" charset="-122"/>
                  <a:ea typeface="微软雅黑" panose="020B0503020204020204" pitchFamily="34" charset="-122"/>
                </a:endParaRPr>
              </a:p>
              <a:p>
                <a:pPr marL="539750">
                  <a:lnSpc>
                    <a:spcPct val="130000"/>
                  </a:lnSpc>
                  <a:buClr>
                    <a:srgbClr val="002060"/>
                  </a:buClr>
                  <a:buFont typeface="Wingdings" panose="05000000000000000000" pitchFamily="2" charset="2"/>
                  <a:buChar char="u"/>
                </a:pPr>
                <a:r>
                  <a:rPr kumimoji="1" lang="en-US" altLang="zh-CN" sz="2000" kern="0" dirty="0">
                    <a:solidFill>
                      <a:srgbClr val="002060"/>
                    </a:solidFill>
                    <a:latin typeface="微软雅黑" panose="020B0503020204020204" pitchFamily="34" charset="-122"/>
                    <a:ea typeface="微软雅黑" panose="020B0503020204020204" pitchFamily="34" charset="-122"/>
                  </a:rPr>
                  <a:t>8b </a:t>
                </a:r>
                <a:r>
                  <a:rPr kumimoji="1" lang="zh-CN" altLang="en-US" sz="2000" kern="0" dirty="0">
                    <a:solidFill>
                      <a:srgbClr val="FF0000"/>
                    </a:solidFill>
                    <a:latin typeface="微软雅黑" panose="020B0503020204020204" pitchFamily="34" charset="-122"/>
                    <a:ea typeface="微软雅黑" panose="020B0503020204020204" pitchFamily="34" charset="-122"/>
                  </a:rPr>
                  <a:t>动态</a:t>
                </a:r>
                <a:r>
                  <a:rPr kumimoji="1" lang="zh-CN" altLang="en-US" sz="2000" kern="0" dirty="0">
                    <a:solidFill>
                      <a:srgbClr val="002060"/>
                    </a:solidFill>
                    <a:latin typeface="微软雅黑" panose="020B0503020204020204" pitchFamily="34" charset="-122"/>
                    <a:ea typeface="微软雅黑" panose="020B0503020204020204" pitchFamily="34" charset="-122"/>
                  </a:rPr>
                  <a:t>定点数： </a:t>
                </a:r>
                <a14:m>
                  <m:oMath xmlns:m="http://schemas.openxmlformats.org/officeDocument/2006/math">
                    <m:r>
                      <a:rPr kumimoji="1" lang="en-US" altLang="zh-CN" sz="2000" i="1" kern="0" smtClean="0">
                        <a:solidFill>
                          <a:srgbClr val="002060"/>
                        </a:solidFill>
                        <a:latin typeface="Cambria Math" panose="02040503050406030204" pitchFamily="18" charset="0"/>
                        <a:ea typeface="微软雅黑" panose="020B0503020204020204" pitchFamily="34" charset="-122"/>
                      </a:rPr>
                      <m:t>𝒂</m:t>
                    </m:r>
                    <m:r>
                      <a:rPr kumimoji="1" lang="en-US" altLang="zh-CN" sz="2000" i="1" kern="0" smtClean="0">
                        <a:solidFill>
                          <a:srgbClr val="002060"/>
                        </a:solidFill>
                        <a:latin typeface="Cambria Math" panose="02040503050406030204" pitchFamily="18" charset="0"/>
                        <a:ea typeface="微软雅黑" panose="020B0503020204020204" pitchFamily="34" charset="-122"/>
                      </a:rPr>
                      <m:t>×</m:t>
                    </m:r>
                    <m:sSup>
                      <m:sSupPr>
                        <m:ctrlPr>
                          <a:rPr kumimoji="1" lang="en-US" altLang="zh-CN" sz="2000" i="1" kern="0" smtClean="0">
                            <a:solidFill>
                              <a:srgbClr val="002060"/>
                            </a:solidFill>
                            <a:latin typeface="Cambria Math" panose="02040503050406030204" pitchFamily="18" charset="0"/>
                            <a:ea typeface="微软雅黑" panose="020B0503020204020204" pitchFamily="34" charset="-122"/>
                          </a:rPr>
                        </m:ctrlPr>
                      </m:sSupPr>
                      <m:e>
                        <m:r>
                          <a:rPr kumimoji="1" lang="en-US" altLang="zh-CN" sz="2000" i="1" kern="0" smtClean="0">
                            <a:solidFill>
                              <a:srgbClr val="002060"/>
                            </a:solidFill>
                            <a:latin typeface="Cambria Math" panose="02040503050406030204" pitchFamily="18" charset="0"/>
                            <a:ea typeface="微软雅黑" panose="020B0503020204020204" pitchFamily="34" charset="-122"/>
                          </a:rPr>
                          <m:t>𝟐</m:t>
                        </m:r>
                      </m:e>
                      <m:sup>
                        <m:r>
                          <a:rPr kumimoji="1" lang="en-US" altLang="zh-CN" sz="2000" i="1" kern="0" smtClean="0">
                            <a:solidFill>
                              <a:srgbClr val="002060"/>
                            </a:solidFill>
                            <a:latin typeface="Cambria Math" panose="02040503050406030204" pitchFamily="18" charset="0"/>
                            <a:ea typeface="微软雅黑" panose="020B0503020204020204" pitchFamily="34" charset="-122"/>
                          </a:rPr>
                          <m:t>−</m:t>
                        </m:r>
                        <m:r>
                          <a:rPr kumimoji="1" lang="en-US" altLang="zh-CN" sz="2000" i="1" kern="0" smtClean="0">
                            <a:solidFill>
                              <a:srgbClr val="002060"/>
                            </a:solidFill>
                            <a:latin typeface="Cambria Math" panose="02040503050406030204" pitchFamily="18" charset="0"/>
                            <a:ea typeface="微软雅黑" panose="020B0503020204020204" pitchFamily="34" charset="-122"/>
                          </a:rPr>
                          <m:t>𝒇</m:t>
                        </m:r>
                      </m:sup>
                    </m:sSup>
                  </m:oMath>
                </a14:m>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47" name="内容占位符 2"/>
              <p:cNvSpPr txBox="1">
                <a:spLocks noRot="1" noChangeAspect="1" noMove="1" noResize="1" noEditPoints="1" noAdjustHandles="1" noChangeArrowheads="1" noChangeShapeType="1" noTextEdit="1"/>
              </p:cNvSpPr>
              <p:nvPr/>
            </p:nvSpPr>
            <p:spPr bwMode="auto">
              <a:xfrm>
                <a:off x="304027" y="1550804"/>
                <a:ext cx="6552728" cy="4608512"/>
              </a:xfrm>
              <a:prstGeom prst="rect">
                <a:avLst/>
              </a:prstGeom>
              <a:blipFill rotWithShape="1">
                <a:blip r:embed="rId1"/>
                <a:stretch>
                  <a:fillRect l="-8" t="-3"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内容占位符 2"/>
              <p:cNvSpPr txBox="1"/>
              <p:nvPr/>
            </p:nvSpPr>
            <p:spPr bwMode="auto">
              <a:xfrm>
                <a:off x="407368" y="980727"/>
                <a:ext cx="11003117" cy="61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a:lstStyle>
              <a:p>
                <a:pPr>
                  <a:lnSpc>
                    <a:spcPct val="130000"/>
                  </a:lnSpc>
                  <a:buClr>
                    <a:srgbClr val="002060"/>
                  </a:buClr>
                  <a:buFont typeface="Wingdings" panose="05000000000000000000" pitchFamily="2" charset="2"/>
                  <a:buChar char="p"/>
                </a:pPr>
                <a:r>
                  <a:rPr kumimoji="1" lang="en-US" altLang="zh-CN" sz="2300" dirty="0">
                    <a:solidFill>
                      <a:srgbClr val="002060"/>
                    </a:solidFill>
                    <a:latin typeface="微软雅黑" panose="020B0503020204020204" pitchFamily="34" charset="-122"/>
                    <a:ea typeface="微软雅黑" panose="020B0503020204020204" pitchFamily="34" charset="-122"/>
                  </a:rPr>
                  <a:t>32b </a:t>
                </a:r>
                <a:r>
                  <a:rPr kumimoji="1" lang="zh-CN" altLang="en-US" sz="2300" dirty="0">
                    <a:solidFill>
                      <a:srgbClr val="002060"/>
                    </a:solidFill>
                    <a:latin typeface="微软雅黑" panose="020B0503020204020204" pitchFamily="34" charset="-122"/>
                    <a:ea typeface="微软雅黑" panose="020B0503020204020204" pitchFamily="34" charset="-122"/>
                  </a:rPr>
                  <a:t>浮点数 </a:t>
                </a:r>
                <a14:m>
                  <m:oMath xmlns:m="http://schemas.openxmlformats.org/officeDocument/2006/math">
                    <m:r>
                      <a:rPr kumimoji="1" lang="zh-CN" altLang="en-US" sz="2300" i="1" smtClean="0">
                        <a:solidFill>
                          <a:srgbClr val="002060"/>
                        </a:solidFill>
                        <a:latin typeface="Cambria Math" panose="02040503050406030204" pitchFamily="18" charset="0"/>
                        <a:ea typeface="微软雅黑" panose="020B0503020204020204" pitchFamily="34" charset="-122"/>
                      </a:rPr>
                      <m:t>→ </m:t>
                    </m:r>
                  </m:oMath>
                </a14:m>
                <a:r>
                  <a:rPr kumimoji="1" lang="en-US" altLang="zh-CN" sz="2300" dirty="0">
                    <a:solidFill>
                      <a:srgbClr val="002060"/>
                    </a:solidFill>
                    <a:latin typeface="微软雅黑" panose="020B0503020204020204" pitchFamily="34" charset="-122"/>
                    <a:ea typeface="微软雅黑" panose="020B0503020204020204" pitchFamily="34" charset="-122"/>
                  </a:rPr>
                  <a:t>8b </a:t>
                </a:r>
                <a:r>
                  <a:rPr kumimoji="1" lang="zh-CN" altLang="en-US" sz="2300" dirty="0">
                    <a:solidFill>
                      <a:srgbClr val="002060"/>
                    </a:solidFill>
                    <a:latin typeface="微软雅黑" panose="020B0503020204020204" pitchFamily="34" charset="-122"/>
                    <a:ea typeface="微软雅黑" panose="020B0503020204020204" pitchFamily="34" charset="-122"/>
                  </a:rPr>
                  <a:t>动态定点数</a:t>
                </a:r>
                <a:r>
                  <a:rPr kumimoji="1" lang="en-US" altLang="zh-CN" sz="2300" dirty="0">
                    <a:solidFill>
                      <a:srgbClr val="002060"/>
                    </a:solidFill>
                    <a:latin typeface="微软雅黑" panose="020B0503020204020204" pitchFamily="34" charset="-122"/>
                    <a:ea typeface="微软雅黑" panose="020B0503020204020204" pitchFamily="34" charset="-122"/>
                  </a:rPr>
                  <a:t>: </a:t>
                </a:r>
                <a:r>
                  <a:rPr kumimoji="1" lang="zh-CN" altLang="en-US" sz="2300" dirty="0">
                    <a:solidFill>
                      <a:srgbClr val="002060"/>
                    </a:solidFill>
                    <a:latin typeface="微软雅黑" panose="020B0503020204020204" pitchFamily="34" charset="-122"/>
                    <a:ea typeface="微软雅黑" panose="020B0503020204020204" pitchFamily="34" charset="-122"/>
                  </a:rPr>
                  <a:t>数值范围缩小</a:t>
                </a:r>
                <a:endParaRPr kumimoji="1" lang="en-US" altLang="zh-CN" sz="2400" kern="0" dirty="0">
                  <a:solidFill>
                    <a:srgbClr val="002060"/>
                  </a:solidFill>
                  <a:latin typeface="微软雅黑" panose="020B0503020204020204" pitchFamily="34" charset="-122"/>
                  <a:ea typeface="微软雅黑" panose="020B0503020204020204" pitchFamily="34" charset="-122"/>
                </a:endParaRPr>
              </a:p>
              <a:p>
                <a:pPr marL="196850" indent="0">
                  <a:lnSpc>
                    <a:spcPct val="130000"/>
                  </a:lnSpc>
                  <a:buClr>
                    <a:srgbClr val="002060"/>
                  </a:buClr>
                  <a:buFont typeface="Wingdings" panose="05000000000000000000" pitchFamily="2" charset="2"/>
                  <a:buNone/>
                </a:pPr>
                <a:endParaRPr kumimoji="1" lang="zh-CN" altLang="en-US" sz="2400" kern="0" dirty="0">
                  <a:solidFill>
                    <a:srgbClr val="002060"/>
                  </a:solidFill>
                  <a:latin typeface="微软雅黑" panose="020B0503020204020204" pitchFamily="34" charset="-122"/>
                  <a:ea typeface="微软雅黑" panose="020B0503020204020204" pitchFamily="34" charset="-122"/>
                </a:endParaRPr>
              </a:p>
            </p:txBody>
          </p:sp>
        </mc:Choice>
        <mc:Fallback>
          <p:sp>
            <p:nvSpPr>
              <p:cNvPr id="20" name="内容占位符 2"/>
              <p:cNvSpPr txBox="1">
                <a:spLocks noRot="1" noChangeAspect="1" noMove="1" noResize="1" noEditPoints="1" noAdjustHandles="1" noChangeArrowheads="1" noChangeShapeType="1" noTextEdit="1"/>
              </p:cNvSpPr>
              <p:nvPr/>
            </p:nvSpPr>
            <p:spPr bwMode="auto">
              <a:xfrm>
                <a:off x="407368" y="980727"/>
                <a:ext cx="11003117" cy="614456"/>
              </a:xfrm>
              <a:prstGeom prst="rect">
                <a:avLst/>
              </a:prstGeom>
              <a:blipFill rotWithShape="1">
                <a:blip r:embed="rId2"/>
                <a:stretch>
                  <a:fillRect l="-3" t="-47" r="2" b="-70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mc:AlternateContent xmlns:mc="http://schemas.openxmlformats.org/markup-compatibility/2006">
        <mc:Choice xmlns:a14="http://schemas.microsoft.com/office/drawing/2010/main" Requires="a14">
          <p:sp>
            <p:nvSpPr>
              <p:cNvPr id="23" name="文本框 15"/>
              <p:cNvSpPr txBox="1"/>
              <p:nvPr/>
            </p:nvSpPr>
            <p:spPr bwMode="auto">
              <a:xfrm>
                <a:off x="-220754" y="5320870"/>
                <a:ext cx="3430468"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𝟔𝟑</m:t>
                    </m:r>
                    <m:r>
                      <a:rPr lang="en-US" altLang="zh-CN" sz="2000"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r>
                          <a:rPr lang="en-US" altLang="zh-CN" sz="2000" b="1" i="1" smtClean="0">
                            <a:solidFill>
                              <a:srgbClr val="002060"/>
                            </a:solidFill>
                            <a:latin typeface="Cambria Math" panose="02040503050406030204" pitchFamily="18" charset="0"/>
                            <a:ea typeface="微软雅黑" panose="020B0503020204020204" pitchFamily="34" charset="-122"/>
                          </a:rPr>
                          <m:t>𝟐</m:t>
                        </m:r>
                      </m:e>
                      <m:sup>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𝟒</m:t>
                        </m:r>
                      </m:sup>
                    </m:sSup>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𝟑</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𝟗𝟑𝟕𝟓</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3" name="文本框 15"/>
              <p:cNvSpPr txBox="1">
                <a:spLocks noRot="1" noChangeAspect="1" noMove="1" noResize="1" noEditPoints="1" noAdjustHandles="1" noChangeArrowheads="1" noChangeShapeType="1" noTextEdit="1"/>
              </p:cNvSpPr>
              <p:nvPr/>
            </p:nvSpPr>
            <p:spPr bwMode="auto">
              <a:xfrm>
                <a:off x="-220754" y="5320870"/>
                <a:ext cx="3430468" cy="768350"/>
              </a:xfrm>
              <a:prstGeom prst="rect">
                <a:avLst/>
              </a:prstGeom>
              <a:blipFill rotWithShape="1">
                <a:blip r:embed="rId3"/>
                <a:stretch>
                  <a:fillRect l="12" t="-27" r="12" b="27"/>
                </a:stretch>
              </a:blipFill>
              <a:ln w="38100" cmpd="dbl" algn="ctr">
                <a:noFill/>
                <a:miter lim="800000"/>
              </a:ln>
              <a:effectLst/>
            </p:spPr>
            <p:txBody>
              <a:bodyPr/>
              <a:lstStyle/>
              <a:p>
                <a:r>
                  <a:rPr lang="zh-CN" altLang="en-US">
                    <a:noFill/>
                  </a:rPr>
                  <a:t> </a:t>
                </a:r>
              </a:p>
            </p:txBody>
          </p:sp>
        </mc:Fallback>
      </mc:AlternateContent>
      <p:sp>
        <p:nvSpPr>
          <p:cNvPr id="3" name="矩形 17"/>
          <p:cNvSpPr/>
          <p:nvPr/>
        </p:nvSpPr>
        <p:spPr>
          <a:xfrm>
            <a:off x="0" y="116632"/>
            <a:ext cx="12192000" cy="646331"/>
          </a:xfrm>
          <a:prstGeom prst="rect">
            <a:avLst/>
          </a:prstGeom>
        </p:spPr>
        <p:txBody>
          <a:bodyPr wrap="square">
            <a:spAutoFit/>
          </a:bodyPr>
          <a:lstStyle/>
          <a:p>
            <a:r>
              <a:rPr kumimoji="1" lang="en-US" altLang="zh-CN" sz="3600" b="1" dirty="0">
                <a:solidFill>
                  <a:srgbClr val="002060"/>
                </a:solidFill>
                <a:latin typeface="微软雅黑" panose="020B0503020204020204" pitchFamily="34" charset="-122"/>
                <a:ea typeface="微软雅黑" panose="020B0503020204020204" pitchFamily="34" charset="-122"/>
              </a:rPr>
              <a:t>           4.1.2 </a:t>
            </a:r>
            <a:r>
              <a:rPr kumimoji="1" lang="zh-CN" altLang="en-US" sz="3600" b="1" dirty="0">
                <a:solidFill>
                  <a:srgbClr val="002060"/>
                </a:solidFill>
                <a:latin typeface="微软雅黑" panose="020B0503020204020204" pitchFamily="34" charset="-122"/>
                <a:ea typeface="微软雅黑" panose="020B0503020204020204" pitchFamily="34" charset="-122"/>
              </a:rPr>
              <a:t>浮点化定点</a:t>
            </a:r>
            <a:endParaRPr lang="zh-CN" altLang="en-US" sz="3600" b="1" dirty="0"/>
          </a:p>
        </p:txBody>
      </p:sp>
      <p:sp>
        <p:nvSpPr>
          <p:cNvPr id="4" name="TextBox 3"/>
          <p:cNvSpPr txBox="1"/>
          <p:nvPr/>
        </p:nvSpPr>
        <p:spPr bwMode="auto">
          <a:xfrm flipH="1">
            <a:off x="8978900" y="2274570"/>
            <a:ext cx="1703705" cy="36957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尾数</a:t>
            </a:r>
            <a:r>
              <a:rPr lang="en-US" altLang="zh-CN" sz="1800" b="1" dirty="0">
                <a:solidFill>
                  <a:srgbClr val="002060"/>
                </a:solidFill>
                <a:latin typeface="微软雅黑" panose="020B0503020204020204" pitchFamily="34" charset="-122"/>
                <a:ea typeface="微软雅黑" panose="020B0503020204020204" pitchFamily="34" charset="-122"/>
              </a:rPr>
              <a:t>(23b)</a:t>
            </a:r>
            <a:endParaRPr lang="en-US" sz="1800" b="1" dirty="0">
              <a:solidFill>
                <a:srgbClr val="002060"/>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flipH="1">
            <a:off x="6242685" y="2273935"/>
            <a:ext cx="2016125" cy="36957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指数</a:t>
            </a:r>
            <a:r>
              <a:rPr lang="en-US" altLang="zh-CN" sz="1800" b="1" dirty="0">
                <a:solidFill>
                  <a:srgbClr val="002060"/>
                </a:solidFill>
                <a:latin typeface="微软雅黑" panose="020B0503020204020204" pitchFamily="34" charset="-122"/>
                <a:ea typeface="微软雅黑" panose="020B0503020204020204" pitchFamily="34" charset="-122"/>
              </a:rPr>
              <a:t>(8b)</a:t>
            </a:r>
            <a:endParaRPr lang="en-US" sz="1800" b="1" dirty="0">
              <a:solidFill>
                <a:srgbClr val="002060"/>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flipH="1">
            <a:off x="5233035" y="2275205"/>
            <a:ext cx="1584325"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符号位</a:t>
            </a:r>
            <a:r>
              <a:rPr lang="en-US" altLang="zh-CN" sz="1800" b="1" dirty="0">
                <a:solidFill>
                  <a:srgbClr val="002060"/>
                </a:solidFill>
                <a:latin typeface="微软雅黑" panose="020B0503020204020204" pitchFamily="34" charset="-122"/>
                <a:ea typeface="微软雅黑" panose="020B0503020204020204" pitchFamily="34" charset="-122"/>
              </a:rPr>
              <a:t>(1b)</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5" name="Rectangles 4"/>
          <p:cNvSpPr/>
          <p:nvPr/>
        </p:nvSpPr>
        <p:spPr>
          <a:xfrm>
            <a:off x="6513195" y="2739390"/>
            <a:ext cx="1277620" cy="287655"/>
          </a:xfrm>
          <a:prstGeom prst="rect">
            <a:avLst/>
          </a:prstGeom>
          <a:solidFill>
            <a:srgbClr val="008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TextBox 7"/>
          <p:cNvSpPr txBox="1"/>
          <p:nvPr/>
        </p:nvSpPr>
        <p:spPr bwMode="auto">
          <a:xfrm flipH="1">
            <a:off x="6469380" y="2705100"/>
            <a:ext cx="143764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1000 0001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10" name="Rectangles 9"/>
          <p:cNvSpPr/>
          <p:nvPr/>
        </p:nvSpPr>
        <p:spPr>
          <a:xfrm>
            <a:off x="7943850" y="2735580"/>
            <a:ext cx="3749040" cy="287655"/>
          </a:xfrm>
          <a:prstGeom prst="rect">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TextBox 7"/>
          <p:cNvSpPr txBox="1"/>
          <p:nvPr/>
        </p:nvSpPr>
        <p:spPr bwMode="auto">
          <a:xfrm flipH="1">
            <a:off x="7877810" y="2691765"/>
            <a:ext cx="3873500" cy="39370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1010 0000 1000 1100 0000 001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18" name="Rectangles 17"/>
          <p:cNvSpPr/>
          <p:nvPr/>
        </p:nvSpPr>
        <p:spPr>
          <a:xfrm>
            <a:off x="6149340" y="2735580"/>
            <a:ext cx="241300" cy="287655"/>
          </a:xfrm>
          <a:prstGeom prst="rect">
            <a:avLst/>
          </a:prstGeom>
          <a:solidFill>
            <a:srgbClr val="1F497D"/>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TextBox 7"/>
          <p:cNvSpPr txBox="1"/>
          <p:nvPr/>
        </p:nvSpPr>
        <p:spPr bwMode="auto">
          <a:xfrm flipH="1">
            <a:off x="6168390" y="2706370"/>
            <a:ext cx="257810" cy="36830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a:t>
            </a:r>
            <a:endParaRPr lang="en-US" sz="1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1" name="文本框 15"/>
              <p:cNvSpPr txBox="1"/>
              <p:nvPr/>
            </p:nvSpPr>
            <p:spPr bwMode="auto">
              <a:xfrm>
                <a:off x="5594350" y="2955290"/>
                <a:ext cx="1029970"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微软雅黑" panose="020B0503020204020204" pitchFamily="34" charset="-122"/>
                      </a:rPr>
                      <m:t>𝒔</m:t>
                    </m:r>
                    <m:r>
                      <a:rPr lang="en-US" sz="2000" b="1" i="1" smtClean="0">
                        <a:solidFill>
                          <a:srgbClr val="002060"/>
                        </a:solidFill>
                        <a:latin typeface="Cambria Math" panose="02040503050406030204" pitchFamily="18" charset="0"/>
                        <a:ea typeface="微软雅黑" panose="020B0503020204020204" pitchFamily="34" charset="-122"/>
                      </a:rPr>
                      <m:t>=</m:t>
                    </m:r>
                    <m:r>
                      <a:rPr lang="en-US" sz="2000" b="1" i="1" smtClean="0">
                        <a:solidFill>
                          <a:srgbClr val="002060"/>
                        </a:solidFill>
                        <a:latin typeface="Cambria Math" panose="02040503050406030204" pitchFamily="18" charset="0"/>
                        <a:ea typeface="微软雅黑" panose="020B0503020204020204" pitchFamily="34" charset="-122"/>
                      </a:rPr>
                      <m:t>𝟏</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1" name="文本框 15"/>
              <p:cNvSpPr txBox="1">
                <a:spLocks noRot="1" noChangeAspect="1" noMove="1" noResize="1" noEditPoints="1" noAdjustHandles="1" noChangeArrowheads="1" noChangeShapeType="1" noTextEdit="1"/>
              </p:cNvSpPr>
              <p:nvPr/>
            </p:nvSpPr>
            <p:spPr bwMode="auto">
              <a:xfrm>
                <a:off x="5594350" y="2955290"/>
                <a:ext cx="1029970" cy="460375"/>
              </a:xfrm>
              <a:prstGeom prst="rect">
                <a:avLst/>
              </a:prstGeom>
              <a:blipFill rotWithShape="1">
                <a:blip r:embed="rId4"/>
                <a:stretch>
                  <a:fillRect/>
                </a:stretch>
              </a:blipFill>
              <a:ln w="38100" cmpd="dbl" algn="ctr">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15"/>
              <p:cNvSpPr txBox="1"/>
              <p:nvPr/>
            </p:nvSpPr>
            <p:spPr bwMode="auto">
              <a:xfrm>
                <a:off x="6419850" y="2955925"/>
                <a:ext cx="1430020"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微软雅黑" panose="020B0503020204020204" pitchFamily="34" charset="-122"/>
                      </a:rPr>
                      <m:t>𝒆</m:t>
                    </m:r>
                    <m:r>
                      <a:rPr lang="en-US" sz="2000" b="1" i="1" smtClean="0">
                        <a:solidFill>
                          <a:srgbClr val="002060"/>
                        </a:solidFill>
                        <a:latin typeface="Cambria Math" panose="02040503050406030204" pitchFamily="18" charset="0"/>
                        <a:ea typeface="微软雅黑" panose="020B0503020204020204" pitchFamily="34" charset="-122"/>
                      </a:rPr>
                      <m:t>=</m:t>
                    </m:r>
                    <m:r>
                      <a:rPr lang="en-US" sz="2000" b="1" i="1" smtClean="0">
                        <a:solidFill>
                          <a:srgbClr val="002060"/>
                        </a:solidFill>
                        <a:latin typeface="Cambria Math" panose="02040503050406030204" pitchFamily="18" charset="0"/>
                        <a:ea typeface="微软雅黑" panose="020B0503020204020204" pitchFamily="34" charset="-122"/>
                      </a:rPr>
                      <m:t>𝟏𝟐𝟗</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22" name="文本框 15"/>
              <p:cNvSpPr txBox="1">
                <a:spLocks noRot="1" noChangeAspect="1" noMove="1" noResize="1" noEditPoints="1" noAdjustHandles="1" noChangeArrowheads="1" noChangeShapeType="1" noTextEdit="1"/>
              </p:cNvSpPr>
              <p:nvPr/>
            </p:nvSpPr>
            <p:spPr bwMode="auto">
              <a:xfrm>
                <a:off x="6419850" y="2955925"/>
                <a:ext cx="1430020" cy="460375"/>
              </a:xfrm>
              <a:prstGeom prst="rect">
                <a:avLst/>
              </a:prstGeom>
              <a:blipFill rotWithShape="1">
                <a:blip r:embed="rId5"/>
                <a:stretch>
                  <a:fillRect/>
                </a:stretch>
              </a:blipFill>
              <a:ln w="38100" cmpd="dbl" algn="ctr">
                <a:noFill/>
                <a:miter lim="800000"/>
              </a:ln>
              <a:effectLst/>
            </p:spPr>
            <p:txBody>
              <a:bodyPr/>
              <a:lstStyle/>
              <a:p>
                <a:r>
                  <a:rPr lang="zh-CN" altLang="en-US">
                    <a:noFill/>
                  </a:rPr>
                  <a:t> </a:t>
                </a:r>
              </a:p>
            </p:txBody>
          </p:sp>
        </mc:Fallback>
      </mc:AlternateContent>
      <p:sp>
        <p:nvSpPr>
          <p:cNvPr id="28" name="Left Brace 27"/>
          <p:cNvSpPr/>
          <p:nvPr/>
        </p:nvSpPr>
        <p:spPr>
          <a:xfrm rot="5400000">
            <a:off x="7065010" y="2000250"/>
            <a:ext cx="161925" cy="1285240"/>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Left Brace 28"/>
          <p:cNvSpPr/>
          <p:nvPr/>
        </p:nvSpPr>
        <p:spPr>
          <a:xfrm rot="5400000">
            <a:off x="9730740" y="783590"/>
            <a:ext cx="161925" cy="3740150"/>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Left Brace 29"/>
          <p:cNvSpPr/>
          <p:nvPr/>
        </p:nvSpPr>
        <p:spPr>
          <a:xfrm rot="5400000">
            <a:off x="6201410" y="2510155"/>
            <a:ext cx="161925" cy="266065"/>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33" name="文本框 15"/>
              <p:cNvSpPr txBox="1"/>
              <p:nvPr/>
            </p:nvSpPr>
            <p:spPr bwMode="auto">
              <a:xfrm>
                <a:off x="9041130" y="2955925"/>
                <a:ext cx="1430020" cy="46037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微软雅黑" panose="020B0503020204020204" pitchFamily="34" charset="-122"/>
                      </a:rPr>
                      <m:t>𝒎</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33" name="文本框 15"/>
              <p:cNvSpPr txBox="1">
                <a:spLocks noRot="1" noChangeAspect="1" noMove="1" noResize="1" noEditPoints="1" noAdjustHandles="1" noChangeArrowheads="1" noChangeShapeType="1" noTextEdit="1"/>
              </p:cNvSpPr>
              <p:nvPr/>
            </p:nvSpPr>
            <p:spPr bwMode="auto">
              <a:xfrm>
                <a:off x="9041130" y="2955925"/>
                <a:ext cx="1430020" cy="460375"/>
              </a:xfrm>
              <a:prstGeom prst="rect">
                <a:avLst/>
              </a:prstGeom>
              <a:blipFill rotWithShape="1">
                <a:blip r:embed="rId6"/>
                <a:stretch>
                  <a:fillRect/>
                </a:stretch>
              </a:blipFill>
              <a:ln w="38100" cmpd="dbl" algn="ctr">
                <a:noFill/>
                <a:miter lim="800000"/>
              </a:ln>
              <a:effectLst/>
            </p:spPr>
            <p:txBody>
              <a:bodyPr/>
              <a:lstStyle/>
              <a:p>
                <a:r>
                  <a:rPr lang="zh-CN" altLang="en-US">
                    <a:noFill/>
                  </a:rPr>
                  <a:t> </a:t>
                </a:r>
              </a:p>
            </p:txBody>
          </p:sp>
        </mc:Fallback>
      </mc:AlternateContent>
      <p:grpSp>
        <p:nvGrpSpPr>
          <p:cNvPr id="66" name="Group 65"/>
          <p:cNvGrpSpPr/>
          <p:nvPr/>
        </p:nvGrpSpPr>
        <p:grpSpPr>
          <a:xfrm>
            <a:off x="2613660" y="5018405"/>
            <a:ext cx="2823210" cy="1533525"/>
            <a:chOff x="5020" y="7451"/>
            <a:chExt cx="4446" cy="2415"/>
          </a:xfrm>
        </p:grpSpPr>
        <p:sp>
          <p:nvSpPr>
            <p:cNvPr id="41" name="TextBox 3"/>
            <p:cNvSpPr txBox="1"/>
            <p:nvPr/>
          </p:nvSpPr>
          <p:spPr bwMode="auto">
            <a:xfrm flipH="1">
              <a:off x="8041" y="7451"/>
              <a:ext cx="837" cy="101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小数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44" name="Rectangles 43"/>
            <p:cNvSpPr/>
            <p:nvPr/>
          </p:nvSpPr>
          <p:spPr>
            <a:xfrm>
              <a:off x="7949" y="8745"/>
              <a:ext cx="1030" cy="453"/>
            </a:xfrm>
            <a:prstGeom prst="rect">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Left Brace 47"/>
            <p:cNvSpPr/>
            <p:nvPr/>
          </p:nvSpPr>
          <p:spPr>
            <a:xfrm rot="5400000">
              <a:off x="8346" y="8154"/>
              <a:ext cx="255" cy="925"/>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Oval 49"/>
            <p:cNvSpPr/>
            <p:nvPr/>
          </p:nvSpPr>
          <p:spPr>
            <a:xfrm>
              <a:off x="7666" y="9142"/>
              <a:ext cx="119" cy="119"/>
            </a:xfrm>
            <a:prstGeom prst="ellipse">
              <a:avLst/>
            </a:prstGeom>
            <a:solidFill>
              <a:schemeClr val="tx1"/>
            </a:solidFill>
            <a:ln w="2857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TextBox 3"/>
            <p:cNvSpPr txBox="1"/>
            <p:nvPr/>
          </p:nvSpPr>
          <p:spPr bwMode="auto">
            <a:xfrm flipH="1">
              <a:off x="6649" y="7480"/>
              <a:ext cx="626" cy="101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整数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6" name="文本框 15"/>
                <p:cNvSpPr txBox="1"/>
                <p:nvPr/>
              </p:nvSpPr>
              <p:spPr bwMode="auto">
                <a:xfrm>
                  <a:off x="7214" y="9142"/>
                  <a:ext cx="2252" cy="72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微软雅黑" panose="020B0503020204020204" pitchFamily="34" charset="-122"/>
                        </a:rPr>
                        <m:t>𝒇</m:t>
                      </m:r>
                      <m:r>
                        <a:rPr lang="en-US" sz="2000" b="1" i="1" smtClean="0">
                          <a:solidFill>
                            <a:srgbClr val="002060"/>
                          </a:solidFill>
                          <a:latin typeface="Cambria Math" panose="02040503050406030204" pitchFamily="18" charset="0"/>
                          <a:ea typeface="微软雅黑" panose="020B0503020204020204" pitchFamily="34" charset="-122"/>
                        </a:rPr>
                        <m:t>=</m:t>
                      </m:r>
                      <m:r>
                        <a:rPr lang="en-US" sz="2000" b="1" i="1" smtClean="0">
                          <a:solidFill>
                            <a:srgbClr val="002060"/>
                          </a:solidFill>
                          <a:latin typeface="Cambria Math" panose="02040503050406030204" pitchFamily="18" charset="0"/>
                          <a:ea typeface="微软雅黑" panose="020B0503020204020204" pitchFamily="34" charset="-122"/>
                        </a:rPr>
                        <m:t>𝟒</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56" name="文本框 15"/>
                <p:cNvSpPr txBox="1">
                  <a:spLocks noRot="1" noChangeAspect="1" noMove="1" noResize="1" noEditPoints="1" noAdjustHandles="1" noChangeArrowheads="1" noChangeShapeType="1" noTextEdit="1"/>
                </p:cNvSpPr>
                <p:nvPr/>
              </p:nvSpPr>
              <p:spPr bwMode="auto">
                <a:xfrm>
                  <a:off x="7214" y="9142"/>
                  <a:ext cx="2252" cy="725"/>
                </a:xfrm>
                <a:prstGeom prst="rect">
                  <a:avLst/>
                </a:prstGeom>
                <a:blipFill rotWithShape="1">
                  <a:blip r:embed="rId7"/>
                </a:blipFill>
                <a:ln w="38100" cmpd="dbl" algn="ctr">
                  <a:noFill/>
                  <a:miter lim="800000"/>
                </a:ln>
                <a:effectLst/>
              </p:spPr>
              <p:txBody>
                <a:bodyPr/>
                <a:lstStyle/>
                <a:p>
                  <a:r>
                    <a:rPr lang="zh-CN" altLang="en-US">
                      <a:noFill/>
                    </a:rPr>
                    <a:t> </a:t>
                  </a:r>
                </a:p>
              </p:txBody>
            </p:sp>
          </mc:Fallback>
        </mc:AlternateContent>
        <p:sp>
          <p:nvSpPr>
            <p:cNvPr id="57" name="TextBox 3"/>
            <p:cNvSpPr txBox="1"/>
            <p:nvPr/>
          </p:nvSpPr>
          <p:spPr bwMode="auto">
            <a:xfrm flipH="1">
              <a:off x="5020" y="7593"/>
              <a:ext cx="1664" cy="1208"/>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符号位</a:t>
              </a:r>
              <a:endParaRPr lang="zh-CN" altLang="en-US"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800" b="1" dirty="0">
                  <a:solidFill>
                    <a:srgbClr val="002060"/>
                  </a:solidFill>
                  <a:latin typeface="微软雅黑" panose="020B0503020204020204" pitchFamily="34" charset="-122"/>
                  <a:ea typeface="微软雅黑" panose="020B0503020204020204" pitchFamily="34" charset="-122"/>
                  <a:sym typeface="+mn-ea"/>
                </a:rPr>
                <a:t>(1b)</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58" name="TextBox 7"/>
            <p:cNvSpPr txBox="1"/>
            <p:nvPr/>
          </p:nvSpPr>
          <p:spPr bwMode="auto">
            <a:xfrm flipH="1">
              <a:off x="7815" y="8676"/>
              <a:ext cx="1326" cy="62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0001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59" name="Rectangles 58"/>
            <p:cNvSpPr/>
            <p:nvPr/>
          </p:nvSpPr>
          <p:spPr>
            <a:xfrm>
              <a:off x="6516" y="8722"/>
              <a:ext cx="931" cy="453"/>
            </a:xfrm>
            <a:prstGeom prst="rect">
              <a:avLst/>
            </a:prstGeom>
            <a:solidFill>
              <a:srgbClr val="008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1" name="Rectangles 60"/>
            <p:cNvSpPr/>
            <p:nvPr/>
          </p:nvSpPr>
          <p:spPr>
            <a:xfrm>
              <a:off x="5636" y="8722"/>
              <a:ext cx="380" cy="453"/>
            </a:xfrm>
            <a:prstGeom prst="rect">
              <a:avLst/>
            </a:prstGeom>
            <a:solidFill>
              <a:srgbClr val="1F497D"/>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TextBox 7"/>
            <p:cNvSpPr txBox="1"/>
            <p:nvPr/>
          </p:nvSpPr>
          <p:spPr bwMode="auto">
            <a:xfrm flipH="1">
              <a:off x="5666" y="8676"/>
              <a:ext cx="406" cy="58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63" name="Left Brace 62"/>
            <p:cNvSpPr/>
            <p:nvPr/>
          </p:nvSpPr>
          <p:spPr>
            <a:xfrm rot="5400000">
              <a:off x="6851" y="8154"/>
              <a:ext cx="255" cy="925"/>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TextBox 7"/>
            <p:cNvSpPr txBox="1"/>
            <p:nvPr/>
          </p:nvSpPr>
          <p:spPr bwMode="auto">
            <a:xfrm flipH="1">
              <a:off x="6310" y="8688"/>
              <a:ext cx="1263" cy="572"/>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100</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65" name="Left Brace 64"/>
            <p:cNvSpPr/>
            <p:nvPr/>
          </p:nvSpPr>
          <p:spPr>
            <a:xfrm rot="5400000">
              <a:off x="5693" y="8365"/>
              <a:ext cx="255" cy="504"/>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mc:AlternateContent xmlns:mc="http://schemas.openxmlformats.org/markup-compatibility/2006">
        <mc:Choice xmlns:a14="http://schemas.microsoft.com/office/drawing/2010/main" Requires="a14">
          <p:sp>
            <p:nvSpPr>
              <p:cNvPr id="67" name="文本框 15"/>
              <p:cNvSpPr txBox="1"/>
              <p:nvPr/>
            </p:nvSpPr>
            <p:spPr bwMode="auto">
              <a:xfrm>
                <a:off x="6048601" y="5322775"/>
                <a:ext cx="3430468"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𝟔𝟓</m:t>
                    </m:r>
                    <m:r>
                      <a:rPr lang="en-US" altLang="zh-CN" sz="2000"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r>
                          <a:rPr lang="en-US" altLang="zh-CN" sz="2000" b="1" i="1" smtClean="0">
                            <a:solidFill>
                              <a:srgbClr val="002060"/>
                            </a:solidFill>
                            <a:latin typeface="Cambria Math" panose="02040503050406030204" pitchFamily="18" charset="0"/>
                            <a:ea typeface="微软雅黑" panose="020B0503020204020204" pitchFamily="34" charset="-122"/>
                          </a:rPr>
                          <m:t>𝟐</m:t>
                        </m:r>
                      </m:e>
                      <m:sup>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𝟐</m:t>
                        </m:r>
                      </m:sup>
                    </m:sSup>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𝟏𝟔</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𝟐𝟓</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67" name="文本框 15"/>
              <p:cNvSpPr txBox="1">
                <a:spLocks noRot="1" noChangeAspect="1" noMove="1" noResize="1" noEditPoints="1" noAdjustHandles="1" noChangeArrowheads="1" noChangeShapeType="1" noTextEdit="1"/>
              </p:cNvSpPr>
              <p:nvPr/>
            </p:nvSpPr>
            <p:spPr bwMode="auto">
              <a:xfrm>
                <a:off x="6048601" y="5322775"/>
                <a:ext cx="3430468" cy="768350"/>
              </a:xfrm>
              <a:prstGeom prst="rect">
                <a:avLst/>
              </a:prstGeom>
              <a:blipFill rotWithShape="1">
                <a:blip r:embed="rId8"/>
                <a:stretch>
                  <a:fillRect l="-7" t="-27" r="12" b="27"/>
                </a:stretch>
              </a:blipFill>
              <a:ln w="38100" cmpd="dbl" algn="ctr">
                <a:noFill/>
                <a:miter lim="800000"/>
              </a:ln>
              <a:effectLst/>
            </p:spPr>
            <p:txBody>
              <a:bodyPr/>
              <a:lstStyle/>
              <a:p>
                <a:r>
                  <a:rPr lang="zh-CN" altLang="en-US">
                    <a:noFill/>
                  </a:rPr>
                  <a:t> </a:t>
                </a:r>
              </a:p>
            </p:txBody>
          </p:sp>
        </mc:Fallback>
      </mc:AlternateContent>
      <p:grpSp>
        <p:nvGrpSpPr>
          <p:cNvPr id="88" name="Group 87"/>
          <p:cNvGrpSpPr/>
          <p:nvPr/>
        </p:nvGrpSpPr>
        <p:grpSpPr>
          <a:xfrm>
            <a:off x="8954770" y="5020310"/>
            <a:ext cx="2966720" cy="1533525"/>
            <a:chOff x="14102" y="7454"/>
            <a:chExt cx="4672" cy="2415"/>
          </a:xfrm>
        </p:grpSpPr>
        <p:sp>
          <p:nvSpPr>
            <p:cNvPr id="69" name="TextBox 3"/>
            <p:cNvSpPr txBox="1"/>
            <p:nvPr/>
          </p:nvSpPr>
          <p:spPr bwMode="auto">
            <a:xfrm flipH="1">
              <a:off x="17349" y="7454"/>
              <a:ext cx="837" cy="101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小数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70" name="Rectangles 69"/>
            <p:cNvSpPr/>
            <p:nvPr/>
          </p:nvSpPr>
          <p:spPr>
            <a:xfrm>
              <a:off x="17501" y="8748"/>
              <a:ext cx="560" cy="453"/>
            </a:xfrm>
            <a:prstGeom prst="rect">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Left Brace 70"/>
            <p:cNvSpPr/>
            <p:nvPr/>
          </p:nvSpPr>
          <p:spPr>
            <a:xfrm rot="5400000">
              <a:off x="17632" y="8361"/>
              <a:ext cx="255" cy="517"/>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Oval 71"/>
            <p:cNvSpPr/>
            <p:nvPr/>
          </p:nvSpPr>
          <p:spPr>
            <a:xfrm>
              <a:off x="17200" y="9145"/>
              <a:ext cx="119" cy="119"/>
            </a:xfrm>
            <a:prstGeom prst="ellipse">
              <a:avLst/>
            </a:prstGeom>
            <a:solidFill>
              <a:schemeClr val="tx1"/>
            </a:solidFill>
            <a:ln w="2857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TextBox 3"/>
            <p:cNvSpPr txBox="1"/>
            <p:nvPr/>
          </p:nvSpPr>
          <p:spPr bwMode="auto">
            <a:xfrm flipH="1">
              <a:off x="15957" y="7483"/>
              <a:ext cx="626" cy="1016"/>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整数</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4" name="文本框 15"/>
                <p:cNvSpPr txBox="1"/>
                <p:nvPr/>
              </p:nvSpPr>
              <p:spPr bwMode="auto">
                <a:xfrm>
                  <a:off x="16522" y="9145"/>
                  <a:ext cx="2252" cy="725"/>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sz="2000" b="1" i="1" smtClean="0">
                          <a:solidFill>
                            <a:srgbClr val="002060"/>
                          </a:solidFill>
                          <a:latin typeface="Cambria Math" panose="02040503050406030204" pitchFamily="18" charset="0"/>
                          <a:ea typeface="微软雅黑" panose="020B0503020204020204" pitchFamily="34" charset="-122"/>
                        </a:rPr>
                        <m:t>𝒇</m:t>
                      </m:r>
                      <m:r>
                        <a:rPr lang="en-US" sz="2000" b="1" i="1" smtClean="0">
                          <a:solidFill>
                            <a:srgbClr val="002060"/>
                          </a:solidFill>
                          <a:latin typeface="Cambria Math" panose="02040503050406030204" pitchFamily="18" charset="0"/>
                          <a:ea typeface="微软雅黑" panose="020B0503020204020204" pitchFamily="34" charset="-122"/>
                        </a:rPr>
                        <m:t>=</m:t>
                      </m:r>
                      <m:r>
                        <a:rPr lang="en-US" sz="2000" b="1" i="1" smtClean="0">
                          <a:solidFill>
                            <a:srgbClr val="002060"/>
                          </a:solidFill>
                          <a:latin typeface="Cambria Math" panose="02040503050406030204" pitchFamily="18" charset="0"/>
                          <a:ea typeface="微软雅黑" panose="020B0503020204020204" pitchFamily="34" charset="-122"/>
                        </a:rPr>
                        <m:t>𝟐</m:t>
                      </m:r>
                    </m:oMath>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74" name="文本框 15"/>
                <p:cNvSpPr txBox="1">
                  <a:spLocks noRot="1" noChangeAspect="1" noMove="1" noResize="1" noEditPoints="1" noAdjustHandles="1" noChangeArrowheads="1" noChangeShapeType="1" noTextEdit="1"/>
                </p:cNvSpPr>
                <p:nvPr/>
              </p:nvSpPr>
              <p:spPr bwMode="auto">
                <a:xfrm>
                  <a:off x="16522" y="9145"/>
                  <a:ext cx="2252" cy="725"/>
                </a:xfrm>
                <a:prstGeom prst="rect">
                  <a:avLst/>
                </a:prstGeom>
                <a:blipFill rotWithShape="1">
                  <a:blip r:embed="rId9"/>
                </a:blipFill>
                <a:ln w="38100" cmpd="dbl" algn="ctr">
                  <a:noFill/>
                  <a:miter lim="800000"/>
                </a:ln>
                <a:effectLst/>
              </p:spPr>
              <p:txBody>
                <a:bodyPr/>
                <a:lstStyle/>
                <a:p>
                  <a:r>
                    <a:rPr lang="zh-CN" altLang="en-US">
                      <a:noFill/>
                    </a:rPr>
                    <a:t> </a:t>
                  </a:r>
                </a:p>
              </p:txBody>
            </p:sp>
          </mc:Fallback>
        </mc:AlternateContent>
        <p:sp>
          <p:nvSpPr>
            <p:cNvPr id="75" name="TextBox 3"/>
            <p:cNvSpPr txBox="1"/>
            <p:nvPr/>
          </p:nvSpPr>
          <p:spPr bwMode="auto">
            <a:xfrm flipH="1">
              <a:off x="14102" y="7596"/>
              <a:ext cx="1664" cy="1208"/>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rPr>
                <a:t>符号位</a:t>
              </a:r>
              <a:endParaRPr lang="zh-CN" altLang="en-US"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r>
                <a:rPr lang="en-US" altLang="zh-CN" sz="1800" b="1" dirty="0">
                  <a:solidFill>
                    <a:srgbClr val="002060"/>
                  </a:solidFill>
                  <a:latin typeface="微软雅黑" panose="020B0503020204020204" pitchFamily="34" charset="-122"/>
                  <a:ea typeface="微软雅黑" panose="020B0503020204020204" pitchFamily="34" charset="-122"/>
                  <a:sym typeface="+mn-ea"/>
                </a:rPr>
                <a:t>(1b)</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ctr" defTabSz="609600">
                <a:buFont typeface="Arial" panose="020B0604020202020204" pitchFamily="34" charset="0"/>
                <a:buNone/>
              </a:pP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77" name="Rectangles 76"/>
            <p:cNvSpPr/>
            <p:nvPr/>
          </p:nvSpPr>
          <p:spPr>
            <a:xfrm>
              <a:off x="15598" y="8725"/>
              <a:ext cx="1396" cy="453"/>
            </a:xfrm>
            <a:prstGeom prst="rect">
              <a:avLst/>
            </a:prstGeom>
            <a:solidFill>
              <a:srgbClr val="008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8" name="Rectangles 77"/>
            <p:cNvSpPr/>
            <p:nvPr/>
          </p:nvSpPr>
          <p:spPr>
            <a:xfrm>
              <a:off x="14718" y="8725"/>
              <a:ext cx="380" cy="453"/>
            </a:xfrm>
            <a:prstGeom prst="rect">
              <a:avLst/>
            </a:prstGeom>
            <a:solidFill>
              <a:srgbClr val="1F497D"/>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9" name="TextBox 7"/>
            <p:cNvSpPr txBox="1"/>
            <p:nvPr/>
          </p:nvSpPr>
          <p:spPr bwMode="auto">
            <a:xfrm flipH="1">
              <a:off x="14748" y="8679"/>
              <a:ext cx="347" cy="58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0</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80" name="Left Brace 79"/>
            <p:cNvSpPr/>
            <p:nvPr/>
          </p:nvSpPr>
          <p:spPr>
            <a:xfrm rot="5400000">
              <a:off x="16168" y="7922"/>
              <a:ext cx="255" cy="1395"/>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 name="Left Brace 81"/>
            <p:cNvSpPr/>
            <p:nvPr/>
          </p:nvSpPr>
          <p:spPr>
            <a:xfrm rot="5400000">
              <a:off x="14775" y="8368"/>
              <a:ext cx="255" cy="504"/>
            </a:xfrm>
            <a:prstGeom prst="leftBrace">
              <a:avLst>
                <a:gd name="adj1" fmla="val 17180"/>
                <a:gd name="adj2" fmla="val 50000"/>
              </a:avLst>
            </a:prstGeom>
            <a:noFill/>
            <a:ln w="9525" cap="flat" cmpd="sng" algn="ctr">
              <a:solidFill>
                <a:srgbClr val="1F497D"/>
              </a:solidFill>
              <a:prstDash val="solid"/>
              <a:round/>
              <a:headEnd type="none" w="med" len="med"/>
              <a:tailEnd type="none" w="med" len="med"/>
            </a:ln>
            <a:extLst>
              <a:ext uri="{909E8E84-426E-40DD-AFC4-6F175D3DCCD1}">
                <a14:hiddenFill xmlns:a14="http://schemas.microsoft.com/office/drawing/2010/main">
                  <a:solidFill>
                    <a:srgbClr val="1F497D"/>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3" name="TextBox 7"/>
            <p:cNvSpPr txBox="1"/>
            <p:nvPr/>
          </p:nvSpPr>
          <p:spPr bwMode="auto">
            <a:xfrm flipH="1">
              <a:off x="17123" y="8679"/>
              <a:ext cx="1326" cy="620"/>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01</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84" name="TextBox 7"/>
            <p:cNvSpPr txBox="1"/>
            <p:nvPr/>
          </p:nvSpPr>
          <p:spPr bwMode="auto">
            <a:xfrm flipH="1">
              <a:off x="15505" y="8691"/>
              <a:ext cx="1476" cy="572"/>
            </a:xfrm>
            <a:prstGeom prst="rect">
              <a:avLst/>
            </a:prstGeom>
            <a:noFill/>
            <a:ln w="38100" cmpd="dbl" algn="ctr">
              <a:noFill/>
              <a:miter lim="800000"/>
            </a:ln>
            <a:effectLst/>
          </p:spPr>
          <p:txBody>
            <a:bodyPr wrap="square" rtlCol="0" anchor="ctr">
              <a:noAutofit/>
            </a:bodyPr>
            <a:lstStyle/>
            <a:p>
              <a:pPr algn="ctr" defTabSz="609600">
                <a:buFont typeface="Arial" panose="020B0604020202020204" pitchFamily="34" charset="0"/>
                <a:buNone/>
              </a:pPr>
              <a:r>
                <a:rPr lang="en-US" sz="1800" b="1" dirty="0">
                  <a:solidFill>
                    <a:schemeClr val="bg1"/>
                  </a:solidFill>
                  <a:latin typeface="微软雅黑" panose="020B0503020204020204" pitchFamily="34" charset="-122"/>
                  <a:ea typeface="微软雅黑" panose="020B0503020204020204" pitchFamily="34" charset="-122"/>
                </a:rPr>
                <a:t>100</a:t>
              </a:r>
              <a:r>
                <a:rPr lang="en-US" sz="1800" b="1" dirty="0">
                  <a:solidFill>
                    <a:schemeClr val="bg1"/>
                  </a:solidFill>
                  <a:latin typeface="微软雅黑" panose="020B0503020204020204" pitchFamily="34" charset="-122"/>
                  <a:ea typeface="微软雅黑" panose="020B0503020204020204" pitchFamily="34" charset="-122"/>
                  <a:sym typeface="+mn-ea"/>
                </a:rPr>
                <a:t>00</a:t>
              </a:r>
              <a:endParaRPr lang="en-US" sz="1800" b="1" dirty="0">
                <a:solidFill>
                  <a:schemeClr val="bg1"/>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86" name="Rectangle: Rounded Corners 44"/>
              <p:cNvSpPr/>
              <p:nvPr/>
            </p:nvSpPr>
            <p:spPr bwMode="auto">
              <a:xfrm>
                <a:off x="5015865" y="3767455"/>
                <a:ext cx="1955800" cy="124714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eaLnBrk="1" hangingPunct="1"/>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数值范</a:t>
                </a:r>
                <a:r>
                  <a:rPr lang="zh-CN" altLang="en-US" sz="1800" b="1" dirty="0">
                    <a:solidFill>
                      <a:schemeClr val="tx1"/>
                    </a:solidFill>
                    <a:latin typeface="Arial" panose="020B0604020202020204" pitchFamily="34" charset="0"/>
                  </a:rPr>
                  <a:t>围</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dirty="0">
                    <a:ln>
                      <a:noFill/>
                    </a:ln>
                    <a:solidFill>
                      <a:schemeClr val="tx1"/>
                    </a:solidFill>
                    <a:effectLst/>
                    <a:latin typeface="Arial" panose="020B0604020202020204" pitchFamily="34" charset="0"/>
                    <a:ea typeface="宋体" panose="02010600030101010101" pitchFamily="2" charset="-122"/>
                  </a:rPr>
                  <a:t> </a:t>
                </a:r>
                <a:endParaRPr kumimoji="0" lang="en-US" altLang="zh-CN" sz="1800" b="1" i="0" u="none" strike="noStrike" cap="none" normalizeH="0" dirty="0">
                  <a:ln>
                    <a:noFill/>
                  </a:ln>
                  <a:solidFill>
                    <a:schemeClr val="tx1"/>
                  </a:solidFill>
                  <a:effectLst/>
                  <a:latin typeface="Arial" panose="020B0604020202020204" pitchFamily="34"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𝟖</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 </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𝟕</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𝟗𝟑𝟕𝟓</m:t>
                      </m:r>
                    </m:oMath>
                  </m:oMathPara>
                </a14:m>
                <a:endParaRPr lang="en-US" altLang="zh-CN" sz="1800" b="1" i="1">
                  <a:solidFill>
                    <a:schemeClr val="tx1"/>
                  </a:solidFill>
                  <a:latin typeface="Cambria Math" panose="02040503050406030204" pitchFamily="18" charset="0"/>
                </a:endParaRPr>
              </a:p>
              <a:p>
                <a:pPr eaLnBrk="1" hangingPunct="1"/>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分辨率：</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𝟎</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𝟎𝟔</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𝟐</m:t>
                      </m:r>
                      <m:r>
                        <a:rPr lang="en-US" altLang="zh-CN" sz="1800" b="1" i="1">
                          <a:solidFill>
                            <a:schemeClr val="tx1"/>
                          </a:solidFill>
                          <a:latin typeface="Cambria Math" panose="02040503050406030204" pitchFamily="18" charset="0"/>
                        </a:rPr>
                        <m:t>𝟓</m:t>
                      </m:r>
                    </m:oMath>
                  </m:oMathPara>
                </a14:m>
                <a:endParaRPr lang="en-US" altLang="zh-CN" sz="1800" b="1" i="1">
                  <a:solidFill>
                    <a:schemeClr val="tx1"/>
                  </a:solidFill>
                  <a:latin typeface="Cambria Math" panose="02040503050406030204" pitchFamily="18" charset="0"/>
                </a:endParaRPr>
              </a:p>
              <a:p>
                <a:pPr eaLnBrk="1" hangingPunct="1"/>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p:sp>
            <p:nvSpPr>
              <p:cNvPr id="86" name="Rectangle: Rounded Corners 44"/>
              <p:cNvSpPr>
                <a:spLocks noRot="1" noChangeAspect="1" noMove="1" noResize="1" noEditPoints="1" noAdjustHandles="1" noChangeArrowheads="1" noChangeShapeType="1" noTextEdit="1"/>
              </p:cNvSpPr>
              <p:nvPr/>
            </p:nvSpPr>
            <p:spPr bwMode="auto">
              <a:xfrm>
                <a:off x="5015865" y="3767455"/>
                <a:ext cx="1955800" cy="1247140"/>
              </a:xfrm>
              <a:prstGeom prst="roundRect">
                <a:avLst/>
              </a:prstGeom>
              <a:blipFill rotWithShape="1">
                <a:blip r:embed="rId10"/>
                <a:stretch>
                  <a:fillRect l="-260" t="-407" r="-227" b="-18483"/>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Rectangle: Rounded Corners 42"/>
              <p:cNvSpPr/>
              <p:nvPr/>
            </p:nvSpPr>
            <p:spPr bwMode="auto">
              <a:xfrm>
                <a:off x="8301355" y="979805"/>
                <a:ext cx="3339465" cy="12573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eaLnBrk="1" hangingPunct="1"/>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数值范</a:t>
                </a:r>
                <a:r>
                  <a:rPr lang="zh-CN" altLang="en-US" sz="1800" b="1" dirty="0">
                    <a:solidFill>
                      <a:schemeClr val="tx1"/>
                    </a:solidFill>
                    <a:latin typeface="Arial" panose="020B0604020202020204" pitchFamily="34" charset="0"/>
                  </a:rPr>
                  <a:t>围</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dirty="0">
                    <a:ln>
                      <a:noFill/>
                    </a:ln>
                    <a:solidFill>
                      <a:schemeClr val="tx1"/>
                    </a:solidFill>
                    <a:effectLst/>
                    <a:latin typeface="Arial" panose="020B0604020202020204" pitchFamily="34" charset="0"/>
                    <a:ea typeface="宋体" panose="02010600030101010101" pitchFamily="2" charset="-122"/>
                  </a:rPr>
                  <a:t>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m:t>
                    </m:r>
                  </m:oMath>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𝟑</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𝟒</m:t>
                      </m:r>
                      <m:r>
                        <a:rPr lang="en-US" altLang="zh-CN" sz="1800" b="1" i="1" smtClean="0">
                          <a:solidFill>
                            <a:srgbClr val="002060"/>
                          </a:solidFill>
                          <a:latin typeface="Cambria Math" panose="02040503050406030204" pitchFamily="18" charset="0"/>
                          <a:ea typeface="微软雅黑" panose="020B0503020204020204" pitchFamily="34" charset="-122"/>
                        </a:rPr>
                        <m:t>×</m:t>
                      </m:r>
                      <m:sSup>
                        <m:sSupPr>
                          <m:ctrlPr>
                            <a:rPr lang="en-US" altLang="zh-CN" sz="1800" b="1" i="1" smtClean="0">
                              <a:solidFill>
                                <a:srgbClr val="002060"/>
                              </a:solidFill>
                              <a:latin typeface="Cambria Math" panose="02040503050406030204" pitchFamily="18" charset="0"/>
                              <a:ea typeface="微软雅黑" panose="020B0503020204020204" pitchFamily="34" charset="-122"/>
                            </a:rPr>
                          </m:ctrlPr>
                        </m:sSupPr>
                        <m:e>
                          <m:r>
                            <a:rPr lang="en-US" altLang="zh-CN" sz="1800" b="1" i="1" smtClean="0">
                              <a:solidFill>
                                <a:srgbClr val="002060"/>
                              </a:solidFill>
                              <a:latin typeface="Cambria Math" panose="02040503050406030204" pitchFamily="18" charset="0"/>
                              <a:ea typeface="微软雅黑" panose="020B0503020204020204" pitchFamily="34" charset="-122"/>
                            </a:rPr>
                            <m:t>𝟏𝟎</m:t>
                          </m:r>
                        </m:e>
                        <m:sup>
                          <m:r>
                            <a:rPr lang="en-US" altLang="zh-CN" sz="1800" b="1" i="1" smtClean="0">
                              <a:solidFill>
                                <a:srgbClr val="002060"/>
                              </a:solidFill>
                              <a:latin typeface="Cambria Math" panose="02040503050406030204" pitchFamily="18" charset="0"/>
                              <a:ea typeface="微软雅黑" panose="020B0503020204020204" pitchFamily="34" charset="-122"/>
                            </a:rPr>
                            <m:t>𝟑𝟖</m:t>
                          </m:r>
                        </m:sup>
                      </m:sSup>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 </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𝟑</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𝟒</m:t>
                      </m:r>
                      <m:r>
                        <a:rPr lang="en-US" altLang="zh-CN" sz="1800" b="1" i="1" smtClean="0">
                          <a:solidFill>
                            <a:srgbClr val="002060"/>
                          </a:solidFill>
                          <a:latin typeface="Cambria Math" panose="02040503050406030204" pitchFamily="18" charset="0"/>
                          <a:ea typeface="微软雅黑" panose="020B0503020204020204" pitchFamily="34" charset="-122"/>
                        </a:rPr>
                        <m:t>×</m:t>
                      </m:r>
                      <m:sSup>
                        <m:sSupPr>
                          <m:ctrlPr>
                            <a:rPr lang="en-US" altLang="zh-CN" sz="1800" b="1" i="1" smtClean="0">
                              <a:solidFill>
                                <a:srgbClr val="002060"/>
                              </a:solidFill>
                              <a:latin typeface="Cambria Math" panose="02040503050406030204" pitchFamily="18" charset="0"/>
                              <a:ea typeface="微软雅黑" panose="020B0503020204020204" pitchFamily="34" charset="-122"/>
                            </a:rPr>
                          </m:ctrlPr>
                        </m:sSupPr>
                        <m:e>
                          <m:r>
                            <a:rPr lang="en-US" altLang="zh-CN" sz="1800" b="1" i="1" smtClean="0">
                              <a:solidFill>
                                <a:srgbClr val="002060"/>
                              </a:solidFill>
                              <a:latin typeface="Cambria Math" panose="02040503050406030204" pitchFamily="18" charset="0"/>
                              <a:ea typeface="微软雅黑" panose="020B0503020204020204" pitchFamily="34" charset="-122"/>
                            </a:rPr>
                            <m:t>𝟏𝟎</m:t>
                          </m:r>
                        </m:e>
                        <m:sup>
                          <m:r>
                            <a:rPr lang="en-US" altLang="zh-CN" sz="1800" b="1" i="1" smtClean="0">
                              <a:solidFill>
                                <a:srgbClr val="002060"/>
                              </a:solidFill>
                              <a:latin typeface="Cambria Math" panose="02040503050406030204" pitchFamily="18" charset="0"/>
                              <a:ea typeface="微软雅黑" panose="020B0503020204020204" pitchFamily="34" charset="-122"/>
                            </a:rPr>
                            <m:t>𝟑𝟖</m:t>
                          </m:r>
                        </m:sup>
                      </m:sSup>
                    </m:oMath>
                  </m:oMathPara>
                </a14:m>
                <a:endParaRPr lang="en-US" altLang="zh-CN" sz="1800" b="1" i="1">
                  <a:solidFill>
                    <a:srgbClr val="002060"/>
                  </a:solidFill>
                  <a:latin typeface="Cambria Math" panose="02040503050406030204" pitchFamily="18" charset="0"/>
                  <a:ea typeface="微软雅黑" panose="020B0503020204020204" pitchFamily="34" charset="-122"/>
                </a:endParaRPr>
              </a:p>
              <a:p>
                <a:pPr eaLnBrk="1" hangingPunct="1"/>
                <a:r>
                  <a:rPr lang="zh-CN" altLang="en-US" sz="1800" b="1" dirty="0">
                    <a:ln>
                      <a:noFill/>
                    </a:ln>
                    <a:solidFill>
                      <a:schemeClr val="tx1"/>
                    </a:solidFill>
                    <a:effectLst/>
                    <a:latin typeface="Arial" panose="020B0604020202020204" pitchFamily="34" charset="0"/>
                    <a:sym typeface="+mn-ea"/>
                  </a:rPr>
                  <a:t>动态范</a:t>
                </a:r>
                <a:r>
                  <a:rPr lang="zh-CN" altLang="en-US" sz="1800" b="1" dirty="0">
                    <a:solidFill>
                      <a:schemeClr val="tx1"/>
                    </a:solidFill>
                    <a:latin typeface="Arial" panose="020B0604020202020204" pitchFamily="34" charset="0"/>
                    <a:sym typeface="+mn-ea"/>
                  </a:rPr>
                  <a:t>围</a:t>
                </a:r>
                <a:r>
                  <a:rPr lang="en-US" altLang="zh-CN" sz="1800" b="1" dirty="0">
                    <a:ln>
                      <a:noFill/>
                    </a:ln>
                    <a:solidFill>
                      <a:schemeClr val="tx1"/>
                    </a:solidFill>
                    <a:effectLst/>
                    <a:latin typeface="Arial" panose="020B0604020202020204" pitchFamily="34" charset="0"/>
                    <a:sym typeface="+mn-ea"/>
                  </a:rPr>
                  <a:t>: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m:t>
                    </m:r>
                  </m:oMath>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𝟏𝟖</m:t>
                      </m:r>
                      <m:r>
                        <a:rPr lang="en-US" altLang="zh-CN" sz="1800" b="1" i="1" smtClean="0">
                          <a:solidFill>
                            <a:srgbClr val="002060"/>
                          </a:solidFill>
                          <a:latin typeface="Cambria Math" panose="02040503050406030204" pitchFamily="18" charset="0"/>
                          <a:ea typeface="微软雅黑" panose="020B0503020204020204" pitchFamily="34" charset="-122"/>
                        </a:rPr>
                        <m:t>×</m:t>
                      </m:r>
                      <m:sSup>
                        <m:sSupPr>
                          <m:ctrlPr>
                            <a:rPr lang="en-US" altLang="zh-CN" sz="1800" b="1" i="1" smtClean="0">
                              <a:solidFill>
                                <a:srgbClr val="002060"/>
                              </a:solidFill>
                              <a:latin typeface="Cambria Math" panose="02040503050406030204" pitchFamily="18" charset="0"/>
                              <a:ea typeface="微软雅黑" panose="020B0503020204020204" pitchFamily="34" charset="-122"/>
                            </a:rPr>
                          </m:ctrlPr>
                        </m:sSupPr>
                        <m:e>
                          <m:r>
                            <a:rPr lang="en-US" altLang="zh-CN" sz="1800" b="1" i="1" smtClean="0">
                              <a:solidFill>
                                <a:srgbClr val="002060"/>
                              </a:solidFill>
                              <a:latin typeface="Cambria Math" panose="02040503050406030204" pitchFamily="18" charset="0"/>
                              <a:ea typeface="微软雅黑" panose="020B0503020204020204" pitchFamily="34" charset="-122"/>
                            </a:rPr>
                            <m:t>𝟏𝟎</m:t>
                          </m:r>
                        </m:e>
                        <m:sup>
                          <m:r>
                            <a:rPr lang="en-US" altLang="zh-CN" sz="1800" b="1" i="1" smtClean="0">
                              <a:solidFill>
                                <a:srgbClr val="002060"/>
                              </a:solidFill>
                              <a:latin typeface="Cambria Math" panose="02040503050406030204" pitchFamily="18" charset="0"/>
                              <a:ea typeface="微软雅黑" panose="020B0503020204020204" pitchFamily="34" charset="-122"/>
                            </a:rPr>
                            <m:t>−</m:t>
                          </m:r>
                          <m:r>
                            <a:rPr lang="en-US" altLang="zh-CN" sz="1800" b="1" i="1" smtClean="0">
                              <a:solidFill>
                                <a:srgbClr val="002060"/>
                              </a:solidFill>
                              <a:latin typeface="Cambria Math" panose="02040503050406030204" pitchFamily="18" charset="0"/>
                              <a:ea typeface="微软雅黑" panose="020B0503020204020204" pitchFamily="34" charset="-122"/>
                            </a:rPr>
                            <m:t>𝟑𝟖</m:t>
                          </m:r>
                        </m:sup>
                      </m:sSup>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 </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𝟑</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𝟒</m:t>
                      </m:r>
                      <m:r>
                        <a:rPr lang="en-US" altLang="zh-CN" sz="1800" b="1" i="1" smtClean="0">
                          <a:solidFill>
                            <a:srgbClr val="002060"/>
                          </a:solidFill>
                          <a:latin typeface="Cambria Math" panose="02040503050406030204" pitchFamily="18" charset="0"/>
                          <a:ea typeface="微软雅黑" panose="020B0503020204020204" pitchFamily="34" charset="-122"/>
                        </a:rPr>
                        <m:t>×</m:t>
                      </m:r>
                      <m:sSup>
                        <m:sSupPr>
                          <m:ctrlPr>
                            <a:rPr lang="en-US" altLang="zh-CN" sz="1800" b="1" i="1" smtClean="0">
                              <a:solidFill>
                                <a:srgbClr val="002060"/>
                              </a:solidFill>
                              <a:latin typeface="Cambria Math" panose="02040503050406030204" pitchFamily="18" charset="0"/>
                              <a:ea typeface="微软雅黑" panose="020B0503020204020204" pitchFamily="34" charset="-122"/>
                            </a:rPr>
                          </m:ctrlPr>
                        </m:sSupPr>
                        <m:e>
                          <m:r>
                            <a:rPr lang="en-US" altLang="zh-CN" sz="1800" b="1" i="1" smtClean="0">
                              <a:solidFill>
                                <a:srgbClr val="002060"/>
                              </a:solidFill>
                              <a:latin typeface="Cambria Math" panose="02040503050406030204" pitchFamily="18" charset="0"/>
                              <a:ea typeface="微软雅黑" panose="020B0503020204020204" pitchFamily="34" charset="-122"/>
                            </a:rPr>
                            <m:t>𝟏𝟎</m:t>
                          </m:r>
                        </m:e>
                        <m:sup>
                          <m:r>
                            <a:rPr lang="en-US" altLang="zh-CN" sz="1800" b="1" i="1" smtClean="0">
                              <a:solidFill>
                                <a:srgbClr val="002060"/>
                              </a:solidFill>
                              <a:latin typeface="Cambria Math" panose="02040503050406030204" pitchFamily="18" charset="0"/>
                              <a:ea typeface="微软雅黑" panose="020B0503020204020204" pitchFamily="34" charset="-122"/>
                            </a:rPr>
                            <m:t>𝟑𝟖</m:t>
                          </m:r>
                        </m:sup>
                      </m:sSup>
                    </m:oMath>
                  </m:oMathPara>
                </a14:m>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eaLnBrk="1" hangingPunct="1"/>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p:sp>
            <p:nvSpPr>
              <p:cNvPr id="87" name="Rectangle: Rounded Corners 42"/>
              <p:cNvSpPr>
                <a:spLocks noRot="1" noChangeAspect="1" noMove="1" noResize="1" noEditPoints="1" noAdjustHandles="1" noChangeArrowheads="1" noChangeShapeType="1" noTextEdit="1"/>
              </p:cNvSpPr>
              <p:nvPr/>
            </p:nvSpPr>
            <p:spPr bwMode="auto">
              <a:xfrm>
                <a:off x="8301355" y="979805"/>
                <a:ext cx="3339465" cy="1257300"/>
              </a:xfrm>
              <a:prstGeom prst="roundRect">
                <a:avLst/>
              </a:prstGeom>
              <a:blipFill rotWithShape="1">
                <a:blip r:embed="rId11"/>
                <a:stretch>
                  <a:fillRect l="-152" t="-404" r="-133" b="-17576"/>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Rectangle: Rounded Corners 42"/>
              <p:cNvSpPr/>
              <p:nvPr/>
            </p:nvSpPr>
            <p:spPr bwMode="auto">
              <a:xfrm>
                <a:off x="8904605" y="3767455"/>
                <a:ext cx="2736215" cy="124650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eaLnBrk="1" hangingPunct="1"/>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数值范</a:t>
                </a:r>
                <a:r>
                  <a:rPr lang="zh-CN" altLang="en-US" sz="1800" b="1" dirty="0">
                    <a:solidFill>
                      <a:schemeClr val="tx1"/>
                    </a:solidFill>
                    <a:latin typeface="Arial" panose="020B0604020202020204" pitchFamily="34" charset="0"/>
                  </a:rPr>
                  <a:t>围</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dirty="0">
                    <a:ln>
                      <a:noFill/>
                    </a:ln>
                    <a:solidFill>
                      <a:schemeClr val="tx1"/>
                    </a:solidFill>
                    <a:effectLst/>
                    <a:latin typeface="Arial" panose="020B0604020202020204" pitchFamily="34" charset="0"/>
                    <a:ea typeface="宋体" panose="02010600030101010101" pitchFamily="2" charset="-122"/>
                  </a:rPr>
                  <a:t>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m:t>
                    </m:r>
                  </m:oMath>
                </a14:m>
                <a:endParaRPr kumimoji="0" lang="en-US" altLang="zh-CN" sz="1800" b="1" i="1" u="none" strike="noStrike" cap="none" normalizeH="0" baseline="0">
                  <a:ln>
                    <a:noFill/>
                  </a:ln>
                  <a:solidFill>
                    <a:schemeClr val="tx1"/>
                  </a:solidFill>
                  <a:effectLst/>
                  <a:latin typeface="Cambria Math" panose="02040503050406030204" pitchFamily="18"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𝟑𝟐</m:t>
                      </m:r>
                      <m:r>
                        <a:rPr kumimoji="0" lang="en-US" altLang="zh-CN" sz="18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 ~ </m:t>
                      </m:r>
                      <m:r>
                        <a:rPr lang="en-US" altLang="zh-CN" sz="1800" b="1" i="1">
                          <a:solidFill>
                            <a:schemeClr val="tx1"/>
                          </a:solidFill>
                          <a:latin typeface="Cambria Math" panose="02040503050406030204" pitchFamily="18" charset="0"/>
                        </a:rPr>
                        <m:t>𝟑𝟏</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𝟕𝟓</m:t>
                      </m:r>
                    </m:oMath>
                  </m:oMathPara>
                </a14:m>
                <a:endParaRPr lang="en-US" altLang="zh-CN" sz="1800" b="1" i="1">
                  <a:solidFill>
                    <a:schemeClr val="tx1"/>
                  </a:solidFill>
                  <a:latin typeface="Cambria Math" panose="02040503050406030204" pitchFamily="18" charset="0"/>
                </a:endParaRPr>
              </a:p>
              <a:p>
                <a:pPr eaLnBrk="1" hangingPunct="1"/>
                <a:r>
                  <a:rPr lang="zh-CN" altLang="en-US" sz="1800" b="1" dirty="0">
                    <a:ln>
                      <a:noFill/>
                    </a:ln>
                    <a:solidFill>
                      <a:schemeClr val="tx1"/>
                    </a:solidFill>
                    <a:effectLst/>
                    <a:latin typeface="Arial" panose="020B0604020202020204" pitchFamily="34" charset="0"/>
                    <a:sym typeface="+mn-ea"/>
                  </a:rPr>
                  <a:t>分辨率：</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eaLnBrk="1" hangingPunct="1"/>
                <a14:m>
                  <m:oMathPara xmlns:m="http://schemas.openxmlformats.org/officeDocument/2006/math">
                    <m:oMathParaPr>
                      <m:jc m:val="centerGroup"/>
                    </m:oMathParaPr>
                    <m:oMath xmlns:m="http://schemas.openxmlformats.org/officeDocument/2006/math">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𝟎</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1800" b="1" i="0"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𝟐</m:t>
                      </m:r>
                      <m:r>
                        <a:rPr lang="en-US" altLang="zh-CN" sz="1800" b="1" i="1">
                          <a:solidFill>
                            <a:schemeClr val="tx1"/>
                          </a:solidFill>
                          <a:latin typeface="Cambria Math" panose="02040503050406030204" pitchFamily="18" charset="0"/>
                        </a:rPr>
                        <m:t>𝟓</m:t>
                      </m:r>
                    </m:oMath>
                  </m:oMathPara>
                </a14:m>
                <a:endParaRPr lang="en-US" altLang="zh-CN" sz="1800" b="1" i="1">
                  <a:solidFill>
                    <a:schemeClr val="tx1"/>
                  </a:solidFill>
                  <a:latin typeface="Cambria Math" panose="02040503050406030204" pitchFamily="18" charset="0"/>
                </a:endParaRPr>
              </a:p>
              <a:p>
                <a:pPr eaLnBrk="1" hangingPunct="1"/>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p:sp>
            <p:nvSpPr>
              <p:cNvPr id="89" name="Rectangle: Rounded Corners 42"/>
              <p:cNvSpPr>
                <a:spLocks noRot="1" noChangeAspect="1" noMove="1" noResize="1" noEditPoints="1" noAdjustHandles="1" noChangeArrowheads="1" noChangeShapeType="1" noTextEdit="1"/>
              </p:cNvSpPr>
              <p:nvPr/>
            </p:nvSpPr>
            <p:spPr bwMode="auto">
              <a:xfrm>
                <a:off x="8904605" y="3767455"/>
                <a:ext cx="2736215" cy="1246505"/>
              </a:xfrm>
              <a:prstGeom prst="roundRect">
                <a:avLst/>
              </a:prstGeom>
              <a:blipFill rotWithShape="1">
                <a:blip r:embed="rId12"/>
                <a:stretch>
                  <a:fillRect l="-186" t="-408" r="-162" b="-18543"/>
                </a:stretch>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0" name="Oval 89"/>
          <p:cNvSpPr/>
          <p:nvPr/>
        </p:nvSpPr>
        <p:spPr bwMode="auto">
          <a:xfrm>
            <a:off x="4294505" y="6164580"/>
            <a:ext cx="1081405" cy="330835"/>
          </a:xfrm>
          <a:prstGeom prst="ellipse">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1" name="Oval 90"/>
          <p:cNvSpPr/>
          <p:nvPr/>
        </p:nvSpPr>
        <p:spPr bwMode="auto">
          <a:xfrm>
            <a:off x="10704830" y="6159500"/>
            <a:ext cx="1081405" cy="330835"/>
          </a:xfrm>
          <a:prstGeom prst="ellipse">
            <a:avLst/>
          </a:prstGeom>
          <a:noFill/>
          <a:ln w="57150" cap="flat" cmpd="sng" algn="ctr">
            <a:solidFill>
              <a:srgbClr val="FF1D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93" name="文本框 15"/>
              <p:cNvSpPr txBox="1"/>
              <p:nvPr/>
            </p:nvSpPr>
            <p:spPr bwMode="auto">
              <a:xfrm>
                <a:off x="-36878" y="2491983"/>
                <a:ext cx="5136963" cy="768350"/>
              </a:xfrm>
              <a:prstGeom prst="rect">
                <a:avLst/>
              </a:prstGeom>
              <a:noFill/>
              <a:ln w="38100" cmpd="dbl" algn="ctr">
                <a:noFill/>
                <a:miter lim="800000"/>
              </a:ln>
              <a:effectLst/>
            </p:spPr>
            <p:txBody>
              <a:bodyPr wrap="square" rtlCol="0" anchor="ctr">
                <a:spAutoFit/>
              </a:bodyPr>
              <a:lstStyle/>
              <a:p>
                <a:pPr algn="ctr" defTabSz="609600">
                  <a:buFont typeface="Arial" panose="020B0604020202020204" pitchFamily="34" charset="0"/>
                  <a:buNone/>
                </a:pPr>
                <a:r>
                  <a:rPr lang="en-US" altLang="zh-CN" b="1" dirty="0">
                    <a:solidFill>
                      <a:srgbClr val="002060"/>
                    </a:solidFill>
                    <a:ea typeface="微软雅黑" panose="020B0503020204020204" pitchFamily="34" charset="-122"/>
                  </a:rPr>
                  <a:t> </a:t>
                </a:r>
                <a14:m>
                  <m:oMath xmlns:m="http://schemas.openxmlformats.org/officeDocument/2006/math">
                    <m:r>
                      <a:rPr lang="en-US" altLang="zh-CN" b="1" i="1" dirty="0">
                        <a:solidFill>
                          <a:srgbClr val="002060"/>
                        </a:solidFill>
                        <a:latin typeface="Cambria Math" panose="02040503050406030204" pitchFamily="18" charset="0"/>
                        <a:ea typeface="微软雅黑" panose="020B0503020204020204" pitchFamily="34" charset="-122"/>
                      </a:rPr>
                      <m:t>𝒗</m:t>
                    </m:r>
                    <m:r>
                      <a:rPr lang="en-US" altLang="zh-CN" b="1" i="1" dirty="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d>
                          <m:dPr>
                            <m:begChr m:val="（"/>
                            <m:endChr m:val="）"/>
                            <m:ctrlPr>
                              <a:rPr lang="zh-CN" altLang="en-US" sz="2000" b="1" i="1" smtClean="0">
                                <a:solidFill>
                                  <a:srgbClr val="002060"/>
                                </a:solidFill>
                                <a:latin typeface="Cambria Math" panose="02040503050406030204" pitchFamily="18" charset="0"/>
                                <a:ea typeface="微软雅黑" panose="020B0503020204020204" pitchFamily="34" charset="-122"/>
                              </a:rPr>
                            </m:ctrlPr>
                          </m:d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m:t>
                            </m:r>
                          </m:e>
                        </m:d>
                      </m:e>
                      <m:sup>
                        <m:r>
                          <a:rPr lang="en-US" altLang="zh-CN" sz="2000" b="1" i="1" smtClean="0">
                            <a:solidFill>
                              <a:srgbClr val="002060"/>
                            </a:solidFill>
                            <a:latin typeface="Cambria Math" panose="02040503050406030204" pitchFamily="18" charset="0"/>
                            <a:ea typeface="微软雅黑" panose="020B0503020204020204" pitchFamily="34" charset="-122"/>
                          </a:rPr>
                          <m:t>𝟏</m:t>
                        </m:r>
                      </m:sup>
                    </m:sSup>
                    <m:r>
                      <a:rPr lang="en-US" altLang="zh-CN" sz="2000" b="1" i="1" smtClean="0">
                        <a:solidFill>
                          <a:srgbClr val="002060"/>
                        </a:solidFill>
                        <a:latin typeface="Cambria Math" panose="02040503050406030204" pitchFamily="18" charset="0"/>
                        <a:ea typeface="微软雅黑" panose="020B0503020204020204" pitchFamily="34" charset="-122"/>
                      </a:rPr>
                      <m:t>×</m:t>
                    </m:r>
                    <m:sSub>
                      <m:sSubPr>
                        <m:ctrlP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𝟏</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𝒎</m:t>
                        </m:r>
                        <m:r>
                          <a:rPr lang="en-US" altLang="zh-CN" sz="2000" b="1" i="1" smtClean="0">
                            <a:solidFill>
                              <a:srgbClr val="002060"/>
                            </a:solidFill>
                            <a:latin typeface="Cambria Math" panose="02040503050406030204" pitchFamily="18" charset="0"/>
                            <a:ea typeface="微软雅黑" panose="020B0503020204020204" pitchFamily="34" charset="-122"/>
                          </a:rPr>
                          <m:t>)</m:t>
                        </m:r>
                      </m:e>
                      <m:sub>
                        <m:r>
                          <a:rPr lang="en-US" altLang="zh-CN" sz="2000" b="1" i="1" smtClean="0">
                            <a:solidFill>
                              <a:srgbClr val="002060"/>
                            </a:solidFill>
                            <a:latin typeface="Cambria Math" panose="02040503050406030204" pitchFamily="18" charset="0"/>
                            <a:ea typeface="微软雅黑" panose="020B0503020204020204" pitchFamily="34" charset="-122"/>
                            <a:cs typeface="Cambria Math" panose="02040503050406030204" pitchFamily="18" charset="0"/>
                          </a:rPr>
                          <m:t>𝟐</m:t>
                        </m:r>
                      </m:sub>
                    </m:sSub>
                    <m:r>
                      <a:rPr lang="en-US" altLang="zh-CN" sz="2000" b="1" i="1" smtClean="0">
                        <a:solidFill>
                          <a:srgbClr val="002060"/>
                        </a:solidFill>
                        <a:latin typeface="Cambria Math" panose="02040503050406030204" pitchFamily="18" charset="0"/>
                        <a:ea typeface="微软雅黑" panose="020B0503020204020204" pitchFamily="34" charset="-122"/>
                      </a:rPr>
                      <m:t>×</m:t>
                    </m:r>
                    <m:sSup>
                      <m:sSupPr>
                        <m:ctrlPr>
                          <a:rPr lang="en-US" altLang="zh-CN" sz="2000" b="1" i="1" smtClean="0">
                            <a:solidFill>
                              <a:srgbClr val="002060"/>
                            </a:solidFill>
                            <a:latin typeface="Cambria Math" panose="02040503050406030204" pitchFamily="18" charset="0"/>
                            <a:ea typeface="微软雅黑" panose="020B0503020204020204" pitchFamily="34" charset="-122"/>
                          </a:rPr>
                        </m:ctrlPr>
                      </m:sSupPr>
                      <m:e>
                        <m:r>
                          <a:rPr lang="en-US" altLang="zh-CN" sz="2000" b="1" i="1" smtClean="0">
                            <a:solidFill>
                              <a:srgbClr val="002060"/>
                            </a:solidFill>
                            <a:latin typeface="Cambria Math" panose="02040503050406030204" pitchFamily="18" charset="0"/>
                            <a:ea typeface="微软雅黑" panose="020B0503020204020204" pitchFamily="34" charset="-122"/>
                          </a:rPr>
                          <m:t>𝟐</m:t>
                        </m:r>
                      </m:e>
                      <m:sup>
                        <m:r>
                          <a:rPr lang="en-US" altLang="zh-CN" sz="2000" b="1" i="1" smtClean="0">
                            <a:solidFill>
                              <a:srgbClr val="002060"/>
                            </a:solidFill>
                            <a:latin typeface="Cambria Math" panose="02040503050406030204" pitchFamily="18" charset="0"/>
                            <a:ea typeface="微软雅黑" panose="020B0503020204020204" pitchFamily="34" charset="-122"/>
                          </a:rPr>
                          <m:t>𝟐</m:t>
                        </m:r>
                      </m:sup>
                    </m:sSup>
                  </m:oMath>
                </a14:m>
                <a:endParaRPr lang="en-US" altLang="zh-CN" sz="2000" b="1" i="1" dirty="0">
                  <a:solidFill>
                    <a:srgbClr val="002060"/>
                  </a:solidFill>
                  <a:latin typeface="Cambria Math" panose="02040503050406030204" pitchFamily="18" charset="0"/>
                  <a:ea typeface="微软雅黑" panose="020B0503020204020204" pitchFamily="34" charset="-122"/>
                </a:endParaRPr>
              </a:p>
              <a:p>
                <a:pPr algn="ctr" defTabSz="60960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𝟔</m:t>
                      </m:r>
                      <m:r>
                        <a:rPr lang="en-US" altLang="zh-CN" sz="2000" b="1" i="1" smtClean="0">
                          <a:solidFill>
                            <a:srgbClr val="002060"/>
                          </a:solidFill>
                          <a:latin typeface="Cambria Math" panose="02040503050406030204" pitchFamily="18" charset="0"/>
                          <a:ea typeface="微软雅黑" panose="020B0503020204020204" pitchFamily="34" charset="-122"/>
                        </a:rPr>
                        <m:t>.</m:t>
                      </m:r>
                      <m:r>
                        <a:rPr lang="en-US" altLang="zh-CN" sz="2000" b="1" i="1" smtClean="0">
                          <a:solidFill>
                            <a:srgbClr val="002060"/>
                          </a:solidFill>
                          <a:latin typeface="Cambria Math" panose="02040503050406030204" pitchFamily="18" charset="0"/>
                          <a:ea typeface="微软雅黑" panose="020B0503020204020204" pitchFamily="34" charset="-122"/>
                        </a:rPr>
                        <m:t>𝟓𝟎𝟖𝟓𝟒𝟓𝟑𝟗𝟖𝟕𝟏𝟐𝟏𝟓𝟖𝟐𝟎𝟑𝟏𝟑</m:t>
                      </m:r>
                    </m:oMath>
                  </m:oMathPara>
                </a14:m>
                <a:endParaRPr lang="zh-CN" altLang="en-US" sz="2000" b="1" dirty="0">
                  <a:solidFill>
                    <a:srgbClr val="002060"/>
                  </a:solidFill>
                  <a:latin typeface="微软雅黑" panose="020B0503020204020204" pitchFamily="34" charset="-122"/>
                  <a:ea typeface="微软雅黑" panose="020B0503020204020204" pitchFamily="34" charset="-122"/>
                </a:endParaRPr>
              </a:p>
            </p:txBody>
          </p:sp>
        </mc:Choice>
        <mc:Fallback>
          <p:sp>
            <p:nvSpPr>
              <p:cNvPr id="93" name="文本框 15"/>
              <p:cNvSpPr txBox="1">
                <a:spLocks noRot="1" noChangeAspect="1" noMove="1" noResize="1" noEditPoints="1" noAdjustHandles="1" noChangeArrowheads="1" noChangeShapeType="1" noTextEdit="1"/>
              </p:cNvSpPr>
              <p:nvPr/>
            </p:nvSpPr>
            <p:spPr bwMode="auto">
              <a:xfrm>
                <a:off x="-36878" y="2491983"/>
                <a:ext cx="5136963" cy="768350"/>
              </a:xfrm>
              <a:prstGeom prst="rect">
                <a:avLst/>
              </a:prstGeom>
              <a:blipFill rotWithShape="1">
                <a:blip r:embed="rId13"/>
                <a:stretch>
                  <a:fillRect l="1" t="-32" r="8" b="32"/>
                </a:stretch>
              </a:blipFill>
              <a:ln w="38100" cmpd="dbl" algn="ctr">
                <a:noFill/>
                <a:miter lim="800000"/>
              </a:ln>
              <a:effectLst/>
            </p:spPr>
            <p:txBody>
              <a:bodyPr/>
              <a:lstStyle/>
              <a:p>
                <a:r>
                  <a:rPr lang="zh-CN" altLang="en-US">
                    <a:noFill/>
                  </a:rPr>
                  <a:t> </a:t>
                </a:r>
              </a:p>
            </p:txBody>
          </p:sp>
        </mc:Fallback>
      </mc:AlternateContent>
      <p:sp>
        <p:nvSpPr>
          <p:cNvPr id="11" name="文本框 10"/>
          <p:cNvSpPr txBox="1"/>
          <p:nvPr/>
        </p:nvSpPr>
        <p:spPr>
          <a:xfrm>
            <a:off x="5012055" y="5805805"/>
            <a:ext cx="1127125" cy="337185"/>
          </a:xfrm>
          <a:prstGeom prst="rect">
            <a:avLst/>
          </a:prstGeom>
          <a:noFill/>
          <a:ln w="38100" cmpd="dbl" algn="ctr">
            <a:noFill/>
            <a:miter lim="800000"/>
          </a:ln>
        </p:spPr>
        <p:txBody>
          <a:bodyPr wrap="square" rtlCol="0" anchor="ctr">
            <a:spAutoFit/>
          </a:bodyPr>
          <a:p>
            <a:pPr defTabSz="609600">
              <a:buFont typeface="Arial" panose="020B0604020202020204" pitchFamily="34" charset="0"/>
              <a:buNone/>
            </a:pPr>
            <a:r>
              <a:rPr lang="zh-CN" altLang="en-US" sz="1600" b="1" dirty="0">
                <a:ln>
                  <a:noFill/>
                </a:ln>
                <a:solidFill>
                  <a:srgbClr val="0033CC"/>
                </a:solidFill>
                <a:latin typeface="仿宋" panose="02010609060101010101" pitchFamily="49" charset="-122"/>
                <a:ea typeface="仿宋" panose="02010609060101010101" pitchFamily="49" charset="-122"/>
              </a:rPr>
              <a:t>（补码）</a:t>
            </a:r>
            <a:endParaRPr lang="zh-CN" altLang="en-US" sz="1600" b="1" dirty="0">
              <a:ln>
                <a:noFill/>
              </a:ln>
              <a:solidFill>
                <a:srgbClr val="0033CC"/>
              </a:solidFill>
              <a:latin typeface="仿宋" panose="02010609060101010101" pitchFamily="49" charset="-122"/>
              <a:ea typeface="仿宋" panose="02010609060101010101" pitchFamily="49" charset="-122"/>
            </a:endParaRPr>
          </a:p>
        </p:txBody>
      </p:sp>
      <p:sp>
        <p:nvSpPr>
          <p:cNvPr id="12" name="文本框 11"/>
          <p:cNvSpPr txBox="1"/>
          <p:nvPr/>
        </p:nvSpPr>
        <p:spPr>
          <a:xfrm>
            <a:off x="11351895" y="5849620"/>
            <a:ext cx="1002665" cy="337185"/>
          </a:xfrm>
          <a:prstGeom prst="rect">
            <a:avLst/>
          </a:prstGeom>
          <a:noFill/>
          <a:ln w="38100" cmpd="dbl" algn="ctr">
            <a:noFill/>
            <a:miter lim="800000"/>
          </a:ln>
        </p:spPr>
        <p:txBody>
          <a:bodyPr wrap="square" rtlCol="0" anchor="ctr">
            <a:spAutoFit/>
          </a:bodyPr>
          <a:p>
            <a:pPr defTabSz="609600">
              <a:buFont typeface="Arial" panose="020B0604020202020204" pitchFamily="34" charset="0"/>
              <a:buNone/>
            </a:pPr>
            <a:r>
              <a:rPr lang="zh-CN" altLang="en-US" sz="1600" b="1" dirty="0">
                <a:ln>
                  <a:noFill/>
                </a:ln>
                <a:solidFill>
                  <a:srgbClr val="0033CC"/>
                </a:solidFill>
                <a:latin typeface="仿宋" panose="02010609060101010101" pitchFamily="49" charset="-122"/>
                <a:ea typeface="仿宋" panose="02010609060101010101" pitchFamily="49" charset="-122"/>
              </a:rPr>
              <a:t>（补码）</a:t>
            </a:r>
            <a:endParaRPr lang="zh-CN" altLang="en-US" sz="1600" b="1" dirty="0">
              <a:ln>
                <a:noFill/>
              </a:ln>
              <a:solidFill>
                <a:srgbClr val="0033CC"/>
              </a:solidFill>
              <a:latin typeface="仿宋" panose="02010609060101010101" pitchFamily="49" charset="-122"/>
              <a:ea typeface="仿宋" panose="02010609060101010101" pitchFamily="49" charset="-122"/>
            </a:endParaRPr>
          </a:p>
        </p:txBody>
      </p:sp>
    </p:spTree>
  </p:cSld>
  <p:clrMapOvr>
    <a:masterClrMapping/>
  </p:clrMapOvr>
  <p:transition spd="slow" advTm="6023"/>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Yjk5ODM0YmMxOWJiYWQyNDU4MGIzYWRmYTA0ZmI5NDcifQ=="/>
  <p:tag name="COMMONDATA" val="eyJoZGlkIjoiMzEwNTM5NzYwMDRjMzkwZTVkZjY2ODkwMGIxNGU0OTUifQ=="/>
</p:tagLst>
</file>

<file path=ppt/theme/theme1.xml><?xml version="1.0" encoding="utf-8"?>
<a:theme xmlns:a="http://schemas.openxmlformats.org/drawingml/2006/main" name="默认设计模板">
  <a:themeElements>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fontScheme name="默认设计模板">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bwMode="auto">
        <a:noFill/>
        <a:ln w="38100" cmpd="dbl" algn="ctr">
          <a:solidFill>
            <a:srgbClr val="990000"/>
          </a:solidFill>
          <a:miter lim="800000"/>
        </a:ln>
      </a:spPr>
      <a:bodyPr wrap="square" rtlCol="0" anchor="ctr">
        <a:spAutoFit/>
      </a:bodyPr>
      <a:lstStyle>
        <a:defPPr defTabSz="609600">
          <a:buFont typeface="Arial" panose="020B0604020202020204" pitchFamily="34" charset="0"/>
          <a:buNone/>
          <a:defRPr sz="1600" b="1" dirty="0">
            <a:solidFill>
              <a:srgbClr val="0033CC"/>
            </a:solidFill>
            <a:latin typeface="仿宋" panose="02010609060101010101" pitchFamily="49" charset="-122"/>
            <a:ea typeface="仿宋" panose="02010609060101010101" pitchFamily="49"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16552</Words>
  <Application>WPS 演示</Application>
  <PresentationFormat>Widescreen</PresentationFormat>
  <Paragraphs>1947</Paragraphs>
  <Slides>74</Slides>
  <Notes>73</Notes>
  <HiddenSlides>1</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74</vt:i4>
      </vt:variant>
    </vt:vector>
  </HeadingPairs>
  <TitlesOfParts>
    <vt:vector size="94" baseType="lpstr">
      <vt:lpstr>Arial</vt:lpstr>
      <vt:lpstr>宋体</vt:lpstr>
      <vt:lpstr>Wingdings</vt:lpstr>
      <vt:lpstr>黑体</vt:lpstr>
      <vt:lpstr>仿宋</vt:lpstr>
      <vt:lpstr>Tahoma</vt:lpstr>
      <vt:lpstr>微软雅黑</vt:lpstr>
      <vt:lpstr>Times New Roman</vt:lpstr>
      <vt:lpstr>PingFang SC</vt:lpstr>
      <vt:lpstr>Segoe Print</vt:lpstr>
      <vt:lpstr>Cambria Math</vt:lpstr>
      <vt:lpstr>-apple-system</vt:lpstr>
      <vt:lpstr>Arial Unicode MS</vt:lpstr>
      <vt:lpstr>MS Mincho</vt:lpstr>
      <vt:lpstr>Calibri</vt:lpstr>
      <vt:lpstr>默认设计模板</vt:lpstr>
      <vt:lpstr>Equation.DSMT4</vt:lpstr>
      <vt:lpstr>Equation.DSMT4</vt:lpstr>
      <vt:lpstr>Equation.DSMT4</vt:lpstr>
      <vt:lpstr>Equation.DSMT4</vt:lpstr>
      <vt:lpstr>第4章 智能芯片的软硬件协同设计</vt:lpstr>
      <vt:lpstr>4.0 概述 4.1 模型量化技术  4.2 模型压缩技术 4.3 轻量化模型</vt:lpstr>
      <vt:lpstr>PowerPoint 演示文稿</vt:lpstr>
      <vt:lpstr>4.0 概述 4.1 模型量化技术  4.2 模型压缩技术 4.3 轻量化模型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4.0 概述 4.1 模型量化技术  4.2 模型压缩技术 4.3 轻量化模型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4.0 概述 4.1 模型量化技术  4.2 模型压缩技术 4.3 轻量化模型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太极熊</cp:lastModifiedBy>
  <cp:revision>5210</cp:revision>
  <cp:lastPrinted>2018-11-21T06:51:00Z</cp:lastPrinted>
  <dcterms:created xsi:type="dcterms:W3CDTF">2007-04-28T12:00:00Z</dcterms:created>
  <dcterms:modified xsi:type="dcterms:W3CDTF">2025-05-15T14:19:17Z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7E1C595FB85346ADB6284603FC9D2A12_12</vt:lpwstr>
  </property>
  <property fmtid="{D5CDD505-2E9C-101B-9397-08002B2CF9AE}" pid="3" name="KSOProductBuildVer">
    <vt:lpwstr>2052-12.1.0.21171</vt:lpwstr>
  </property>
</Properties>
</file>